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E"/>
    <a:srgbClr val="8C564B"/>
    <a:srgbClr val="FFFFFF"/>
    <a:srgbClr val="D62728"/>
    <a:srgbClr val="1F77B4"/>
    <a:srgbClr val="E377C2"/>
    <a:srgbClr val="2CA02C"/>
    <a:srgbClr val="9467BD"/>
    <a:srgbClr val="E37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23604-35C8-4DAA-85EC-9D2035925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5236AB-062C-4431-9CF6-8DD9D082D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59492E-1B48-4E14-BB3C-A2EC819E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D74387E-97CE-4431-A938-776691C01B99}" type="datetime1">
              <a:rPr lang="it-IT" smtClean="0"/>
              <a:pPr lvl="0"/>
              <a:t>17/05/2021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7A4206-3A30-4600-8960-8FBF8973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DEBF2-951B-430E-A454-5B298C7F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45580F-4AA4-47D8-B8BE-DF8147C997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873019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E75510-F8AB-4B27-AFA8-C3A11AB9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1F219A3-533B-45DE-B2F5-CFC50BF73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B0101A-460E-4F81-A5B4-DB2F781B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05C0DC6-7813-4A67-8373-4ABFAC47C388}" type="datetime1">
              <a:rPr lang="it-IT" smtClean="0"/>
              <a:pPr lvl="0"/>
              <a:t>17/05/2021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D40EFD-46DA-4016-9F35-71A5C488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1F4E99-ACC5-4F01-8448-2837AA4F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109AA9-3CDD-4393-A0F6-CE9A8078EE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44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9FEC27C-BFD5-4BF3-82C8-127FE1826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7FBDC6-F072-4D99-9825-AABAA4AE7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C152E9-C8C3-4D55-9F14-62C84653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C777315-50A1-45E8-A4C4-6C11401F702A}" type="datetime1">
              <a:rPr lang="it-IT" smtClean="0"/>
              <a:pPr lvl="0"/>
              <a:t>17/05/2021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B5042A-91CF-4F76-B6AF-0A1BCBCE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1A75F9-B64A-4295-A223-0BEB63B2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41B5CA-94FD-40CF-979E-033C251BAF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AEB0B1-D023-4F64-AC72-76D8B0E7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29248F-83DF-4877-987A-095678D9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B461C1-332B-4D30-AEC5-28E09E61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E285C84-5284-44DD-BE75-528454D0120C}" type="datetime1">
              <a:rPr lang="it-IT" smtClean="0"/>
              <a:pPr lvl="0"/>
              <a:t>17/05/2021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B74B3C-2D2A-4BAE-A04D-4C3EB160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2EEF61-79DD-4B23-8A39-32D2AC5A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B6A4A-3103-435B-AF75-9B4BA71CE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824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6376C9-25A6-4486-BD8D-B3B2FD5E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414131-D06D-4CD4-982E-1841208D5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A48F40-CB08-464D-925F-992F872B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AC71CE6-FB6C-4B87-A966-F687647F12F7}" type="datetime1">
              <a:rPr lang="it-IT" smtClean="0"/>
              <a:pPr lvl="0"/>
              <a:t>17/05/2021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BCE75-AAA8-4C9A-BC44-A9C2588A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5958BE-B5B3-4C90-8398-2D788AC6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793329-882C-486C-B834-E196F4FA2D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060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9F961D-237B-4FAB-9C76-2F2DB67E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2E7559-2B23-43F1-B6D2-32AC7E1E9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9F63F1F-52A8-4FF4-A356-1843906C8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A6A1D2-F02C-4AE1-9623-20EB511B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8243CBF-885E-4FB7-9EFC-0C730A58BC85}" type="datetime1">
              <a:rPr lang="it-IT" smtClean="0"/>
              <a:pPr lvl="0"/>
              <a:t>17/05/2021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7EE9DC-156F-4027-A53B-21E9FF21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6921DEB-5FD2-441D-9E55-63BD0DB5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AE550E-9E73-450E-A8E7-2E2B1173BE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65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3030CA-7B3A-400E-8310-153236DB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BE3844-A2D1-40D6-AB72-13DA50AAB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8F3FEC0-AF35-4D99-A178-A9616B96A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369D62A-CF15-4544-A1E7-59AA9706D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E56594B-FD22-4EC2-AA48-90BB85D39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F7D0325-839B-4A53-BADE-CA4FFB03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51398B2-046A-4A6C-934D-20200A5E1FD8}" type="datetime1">
              <a:rPr lang="it-IT" smtClean="0"/>
              <a:pPr lvl="0"/>
              <a:t>17/05/2021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9527661-C371-41E6-95D9-BCECB364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F8E4C1B-D49E-4D74-9A83-021BDA56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0DFF98-40FE-4EDF-B983-5F82789033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07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387292-B1E8-49D9-AA5C-5EBC5188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7E3AD3E-86FA-49FD-9283-249DADB3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BF20CF6-0698-4508-911A-6C13748187F3}" type="datetime1">
              <a:rPr lang="it-IT" smtClean="0"/>
              <a:pPr lvl="0"/>
              <a:t>17/05/2021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D859D08-236A-4FFC-9449-2888B3D6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27684C-FB16-40CC-9806-A48DA317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F8118D-460A-43E2-A712-2DB0B79654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176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C311E52-920C-4A86-AF1E-6D6498B5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C777315-50A1-45E8-A4C4-6C11401F702A}" type="datetime1">
              <a:rPr lang="it-IT" smtClean="0"/>
              <a:pPr lvl="0"/>
              <a:t>17/05/2021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FFC19D3-20F9-45B8-A8D6-03D22F65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3CC100-4233-45FD-8489-F3A4E567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41B5CA-94FD-40CF-979E-033C251BAF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66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4FE779-CDF8-464E-954B-CFAFC218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06C4D7-841E-45D5-9B56-0FE74E234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A9DE3FE-F73E-4EDC-8768-54CCD2CE2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01329D-F38F-40EF-A5A3-439364D4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4F8D565-E2C0-44CB-88FF-3502FB0B2CC5}" type="datetime1">
              <a:rPr lang="it-IT" smtClean="0"/>
              <a:pPr lvl="0"/>
              <a:t>17/05/2021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24F80E-D079-4571-BF81-9E539903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03A764-E141-4570-8602-9AED35B5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1E416B-C26B-4437-88DA-6580F6A114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091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9C6C82-6B7A-4D30-B9A4-AF8394FA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7FD7D8C-8453-4246-9038-12334FD27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6B92FA7-3A5D-47DF-B92C-505007900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D3F346-4521-4D0D-BCED-54E84D4F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C777315-50A1-45E8-A4C4-6C11401F702A}" type="datetime1">
              <a:rPr lang="it-IT" smtClean="0"/>
              <a:pPr lvl="0"/>
              <a:t>17/05/2021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4D341F7-D54C-4B1D-8323-33B665F7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64B9B9-FC17-4A28-9432-E17B40A5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41B5CA-94FD-40CF-979E-033C251BAF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26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A660AA-3183-4C1E-B45A-359B1FC2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5D366C-BD69-4861-BC8B-C88FF275B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A5AF0C-0E90-4D64-806E-20F8A76C9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0C777315-50A1-45E8-A4C4-6C11401F702A}" type="datetime1">
              <a:rPr lang="it-IT" smtClean="0"/>
              <a:pPr lvl="0"/>
              <a:t>17/05/2021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8E369F-0721-481A-9FE6-0F63C5CC4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C57F69-A5BE-4DAE-A485-BF7EF832F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E941B5CA-94FD-40CF-979E-033C251BAF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26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674C07-656D-48AA-8C16-13050E50E9C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3993" y="3429000"/>
            <a:ext cx="9144000" cy="959708"/>
          </a:xfrm>
        </p:spPr>
        <p:txBody>
          <a:bodyPr anchor="ctr">
            <a:normAutofit fontScale="90000"/>
          </a:bodyPr>
          <a:lstStyle/>
          <a:p>
            <a:pPr lvl="0"/>
            <a:r>
              <a:rPr lang="it-IT" i="1" dirty="0">
                <a:solidFill>
                  <a:srgbClr val="212529"/>
                </a:solidFill>
                <a:latin typeface="-apple-system"/>
              </a:rPr>
              <a:t>Car Sharing model </a:t>
            </a:r>
            <a:r>
              <a:rPr lang="it-IT" i="1" dirty="0" err="1">
                <a:solidFill>
                  <a:srgbClr val="212529"/>
                </a:solidFill>
                <a:latin typeface="-apple-system"/>
              </a:rPr>
              <a:t>simulation</a:t>
            </a:r>
            <a:endParaRPr lang="it-IT" i="1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9EC8C4-1655-435F-B13B-C84AFCE7A9F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41439" y="4501399"/>
            <a:ext cx="9144000" cy="483397"/>
          </a:xfrm>
        </p:spPr>
        <p:txBody>
          <a:bodyPr anchor="ctr">
            <a:normAutofit/>
          </a:bodyPr>
          <a:lstStyle/>
          <a:p>
            <a:pPr lvl="0"/>
            <a:r>
              <a:rPr lang="it-IT" sz="2800" dirty="0"/>
              <a:t>Simone Rizzo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BBA7E45-9F1F-4427-8A81-B3C9C647CC63}"/>
              </a:ext>
            </a:extLst>
          </p:cNvPr>
          <p:cNvSpPr txBox="1"/>
          <p:nvPr/>
        </p:nvSpPr>
        <p:spPr>
          <a:xfrm>
            <a:off x="4573389" y="5097487"/>
            <a:ext cx="3280099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CMCS 2021</a:t>
            </a:r>
          </a:p>
        </p:txBody>
      </p:sp>
      <p:pic>
        <p:nvPicPr>
          <p:cNvPr id="5" name="Picture 2" descr="Università di Pisa - Wikipedia">
            <a:extLst>
              <a:ext uri="{FF2B5EF4-FFF2-40B4-BE49-F238E27FC236}">
                <a16:creationId xmlns:a16="http://schemas.microsoft.com/office/drawing/2014/main" id="{D3CAED5C-0161-4A24-88F2-CDAB771D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66781" y="801270"/>
            <a:ext cx="2058433" cy="210162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6B158B5-50B5-4927-A367-7C9F3AFE5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3F99FEE-42F4-4D05-9729-9991431E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4050" y="714531"/>
            <a:ext cx="4821400" cy="2159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What is car sharing?</a:t>
            </a:r>
          </a:p>
        </p:txBody>
      </p:sp>
      <p:pic>
        <p:nvPicPr>
          <p:cNvPr id="4" name="Picture 2" descr="C as in car sharing –shared mobility explained | BMW.com">
            <a:extLst>
              <a:ext uri="{FF2B5EF4-FFF2-40B4-BE49-F238E27FC236}">
                <a16:creationId xmlns:a16="http://schemas.microsoft.com/office/drawing/2014/main" id="{746A24CB-E927-41EE-BEF1-84D073BB0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8" b="6297"/>
          <a:stretch/>
        </p:blipFill>
        <p:spPr bwMode="auto">
          <a:xfrm>
            <a:off x="1" y="2"/>
            <a:ext cx="6249303" cy="6857998"/>
          </a:xfrm>
          <a:custGeom>
            <a:avLst/>
            <a:gdLst/>
            <a:ahLst/>
            <a:cxnLst/>
            <a:rect l="l" t="t" r="r" b="b"/>
            <a:pathLst>
              <a:path w="6249303" h="6857998">
                <a:moveTo>
                  <a:pt x="5497146" y="6118149"/>
                </a:moveTo>
                <a:cubicBezTo>
                  <a:pt x="5503695" y="6124102"/>
                  <a:pt x="5511317" y="6129341"/>
                  <a:pt x="5518366" y="6133723"/>
                </a:cubicBezTo>
                <a:cubicBezTo>
                  <a:pt x="5525509" y="6138152"/>
                  <a:pt x="5530855" y="6143474"/>
                  <a:pt x="5534525" y="6149380"/>
                </a:cubicBezTo>
                <a:lnTo>
                  <a:pt x="5540000" y="6166562"/>
                </a:lnTo>
                <a:lnTo>
                  <a:pt x="5534525" y="6149379"/>
                </a:lnTo>
                <a:cubicBezTo>
                  <a:pt x="5530855" y="6143474"/>
                  <a:pt x="5525509" y="6138152"/>
                  <a:pt x="5518366" y="6133722"/>
                </a:cubicBezTo>
                <a:cubicBezTo>
                  <a:pt x="5511317" y="6129341"/>
                  <a:pt x="5503695" y="6124102"/>
                  <a:pt x="5497146" y="6118149"/>
                </a:cubicBezTo>
                <a:close/>
                <a:moveTo>
                  <a:pt x="5405304" y="4941372"/>
                </a:moveTo>
                <a:lnTo>
                  <a:pt x="5408634" y="4950869"/>
                </a:lnTo>
                <a:lnTo>
                  <a:pt x="5418318" y="4991382"/>
                </a:lnTo>
                <a:lnTo>
                  <a:pt x="5408634" y="4950868"/>
                </a:lnTo>
                <a:close/>
                <a:moveTo>
                  <a:pt x="5409242" y="4749807"/>
                </a:moveTo>
                <a:cubicBezTo>
                  <a:pt x="5397106" y="4762826"/>
                  <a:pt x="5396249" y="4781365"/>
                  <a:pt x="5394535" y="4799797"/>
                </a:cubicBezTo>
                <a:cubicBezTo>
                  <a:pt x="5396249" y="4781365"/>
                  <a:pt x="5397106" y="4762827"/>
                  <a:pt x="5409242" y="4749807"/>
                </a:cubicBezTo>
                <a:close/>
                <a:moveTo>
                  <a:pt x="5427041" y="4543185"/>
                </a:moveTo>
                <a:cubicBezTo>
                  <a:pt x="5428019" y="4548281"/>
                  <a:pt x="5430065" y="4553662"/>
                  <a:pt x="5432447" y="4557092"/>
                </a:cubicBezTo>
                <a:cubicBezTo>
                  <a:pt x="5444067" y="4573618"/>
                  <a:pt x="5452855" y="4588275"/>
                  <a:pt x="5458810" y="4602021"/>
                </a:cubicBezTo>
                <a:cubicBezTo>
                  <a:pt x="5452855" y="4588275"/>
                  <a:pt x="5444067" y="4573618"/>
                  <a:pt x="5432447" y="4557091"/>
                </a:cubicBezTo>
                <a:close/>
                <a:moveTo>
                  <a:pt x="5893259" y="2819253"/>
                </a:moveTo>
                <a:lnTo>
                  <a:pt x="5904902" y="2827484"/>
                </a:lnTo>
                <a:lnTo>
                  <a:pt x="5904904" y="2827486"/>
                </a:lnTo>
                <a:lnTo>
                  <a:pt x="5933407" y="2861156"/>
                </a:lnTo>
                <a:lnTo>
                  <a:pt x="5923753" y="2842392"/>
                </a:lnTo>
                <a:lnTo>
                  <a:pt x="5904904" y="2827486"/>
                </a:lnTo>
                <a:lnTo>
                  <a:pt x="5904902" y="2827483"/>
                </a:lnTo>
                <a:close/>
                <a:moveTo>
                  <a:pt x="5823604" y="1974015"/>
                </a:moveTo>
                <a:lnTo>
                  <a:pt x="5817090" y="1999763"/>
                </a:lnTo>
                <a:cubicBezTo>
                  <a:pt x="5813281" y="2008056"/>
                  <a:pt x="5807601" y="2016020"/>
                  <a:pt x="5799362" y="2023547"/>
                </a:cubicBezTo>
                <a:cubicBezTo>
                  <a:pt x="5815841" y="2008497"/>
                  <a:pt x="5822079" y="1991685"/>
                  <a:pt x="5823604" y="1974015"/>
                </a:cubicBezTo>
                <a:close/>
                <a:moveTo>
                  <a:pt x="5806410" y="1768838"/>
                </a:moveTo>
                <a:cubicBezTo>
                  <a:pt x="5802029" y="1774411"/>
                  <a:pt x="5799266" y="1779948"/>
                  <a:pt x="5797809" y="1785412"/>
                </a:cubicBezTo>
                <a:lnTo>
                  <a:pt x="5797028" y="1801558"/>
                </a:lnTo>
                <a:cubicBezTo>
                  <a:pt x="5795361" y="1790986"/>
                  <a:pt x="5797647" y="1779981"/>
                  <a:pt x="5806410" y="1768838"/>
                </a:cubicBezTo>
                <a:close/>
                <a:moveTo>
                  <a:pt x="5915999" y="520953"/>
                </a:moveTo>
                <a:lnTo>
                  <a:pt x="5909271" y="549926"/>
                </a:lnTo>
                <a:lnTo>
                  <a:pt x="5903017" y="566616"/>
                </a:lnTo>
                <a:lnTo>
                  <a:pt x="5897067" y="581804"/>
                </a:lnTo>
                <a:lnTo>
                  <a:pt x="5896649" y="583595"/>
                </a:lnTo>
                <a:lnTo>
                  <a:pt x="5894474" y="589388"/>
                </a:lnTo>
                <a:cubicBezTo>
                  <a:pt x="5892074" y="597005"/>
                  <a:pt x="5890316" y="604728"/>
                  <a:pt x="5889851" y="612658"/>
                </a:cubicBezTo>
                <a:lnTo>
                  <a:pt x="5896649" y="583595"/>
                </a:lnTo>
                <a:lnTo>
                  <a:pt x="5902965" y="566754"/>
                </a:lnTo>
                <a:lnTo>
                  <a:pt x="5903017" y="566616"/>
                </a:lnTo>
                <a:lnTo>
                  <a:pt x="5908855" y="551717"/>
                </a:lnTo>
                <a:lnTo>
                  <a:pt x="5909271" y="549926"/>
                </a:lnTo>
                <a:lnTo>
                  <a:pt x="5911436" y="544146"/>
                </a:lnTo>
                <a:cubicBezTo>
                  <a:pt x="5913823" y="536547"/>
                  <a:pt x="5915561" y="528850"/>
                  <a:pt x="5915999" y="520953"/>
                </a:cubicBezTo>
                <a:close/>
                <a:moveTo>
                  <a:pt x="5864896" y="268794"/>
                </a:moveTo>
                <a:cubicBezTo>
                  <a:pt x="5862371" y="279176"/>
                  <a:pt x="5860668" y="289296"/>
                  <a:pt x="5860021" y="299164"/>
                </a:cubicBezTo>
                <a:cubicBezTo>
                  <a:pt x="5859371" y="309031"/>
                  <a:pt x="5859776" y="318646"/>
                  <a:pt x="5861466" y="328017"/>
                </a:cubicBezTo>
                <a:close/>
                <a:moveTo>
                  <a:pt x="0" y="0"/>
                </a:moveTo>
                <a:lnTo>
                  <a:pt x="6182312" y="0"/>
                </a:lnTo>
                <a:lnTo>
                  <a:pt x="6178097" y="24480"/>
                </a:lnTo>
                <a:cubicBezTo>
                  <a:pt x="6175612" y="32636"/>
                  <a:pt x="6171850" y="40471"/>
                  <a:pt x="6166086" y="47806"/>
                </a:cubicBezTo>
                <a:cubicBezTo>
                  <a:pt x="6151226" y="66857"/>
                  <a:pt x="6154655" y="85336"/>
                  <a:pt x="6156942" y="105718"/>
                </a:cubicBezTo>
                <a:cubicBezTo>
                  <a:pt x="6158656" y="121150"/>
                  <a:pt x="6158085" y="136963"/>
                  <a:pt x="6158277" y="152584"/>
                </a:cubicBezTo>
                <a:cubicBezTo>
                  <a:pt x="6158846" y="180017"/>
                  <a:pt x="6159037" y="207450"/>
                  <a:pt x="6159990" y="234883"/>
                </a:cubicBezTo>
                <a:cubicBezTo>
                  <a:pt x="6160370" y="243648"/>
                  <a:pt x="6165135" y="252600"/>
                  <a:pt x="6164373" y="261173"/>
                </a:cubicBezTo>
                <a:cubicBezTo>
                  <a:pt x="6160752" y="300800"/>
                  <a:pt x="6155037" y="340425"/>
                  <a:pt x="6151798" y="380050"/>
                </a:cubicBezTo>
                <a:cubicBezTo>
                  <a:pt x="6149894" y="402529"/>
                  <a:pt x="6153511" y="425581"/>
                  <a:pt x="6150846" y="447870"/>
                </a:cubicBezTo>
                <a:cubicBezTo>
                  <a:pt x="6147798" y="473587"/>
                  <a:pt x="6139988" y="498733"/>
                  <a:pt x="6135223" y="524262"/>
                </a:cubicBezTo>
                <a:cubicBezTo>
                  <a:pt x="6133891" y="531310"/>
                  <a:pt x="6135606" y="539121"/>
                  <a:pt x="6135985" y="546552"/>
                </a:cubicBezTo>
                <a:cubicBezTo>
                  <a:pt x="6136367" y="554933"/>
                  <a:pt x="6137129" y="563125"/>
                  <a:pt x="6137320" y="571508"/>
                </a:cubicBezTo>
                <a:cubicBezTo>
                  <a:pt x="6137702" y="597037"/>
                  <a:pt x="6137129" y="622564"/>
                  <a:pt x="6138464" y="648092"/>
                </a:cubicBezTo>
                <a:cubicBezTo>
                  <a:pt x="6139225" y="663713"/>
                  <a:pt x="6147035" y="680096"/>
                  <a:pt x="6144177" y="694576"/>
                </a:cubicBezTo>
                <a:cubicBezTo>
                  <a:pt x="6138654" y="724104"/>
                  <a:pt x="6151036" y="753633"/>
                  <a:pt x="6140750" y="783158"/>
                </a:cubicBezTo>
                <a:cubicBezTo>
                  <a:pt x="6137702" y="792306"/>
                  <a:pt x="6145322" y="804877"/>
                  <a:pt x="6145702" y="815929"/>
                </a:cubicBezTo>
                <a:cubicBezTo>
                  <a:pt x="6146654" y="843552"/>
                  <a:pt x="6146464" y="871173"/>
                  <a:pt x="6146274" y="898797"/>
                </a:cubicBezTo>
                <a:cubicBezTo>
                  <a:pt x="6146084" y="923562"/>
                  <a:pt x="6148750" y="949281"/>
                  <a:pt x="6143416" y="973095"/>
                </a:cubicBezTo>
                <a:cubicBezTo>
                  <a:pt x="6137702" y="998052"/>
                  <a:pt x="6138464" y="1020529"/>
                  <a:pt x="6144940" y="1044725"/>
                </a:cubicBezTo>
                <a:cubicBezTo>
                  <a:pt x="6149322" y="1061298"/>
                  <a:pt x="6149894" y="1078826"/>
                  <a:pt x="6151226" y="1095972"/>
                </a:cubicBezTo>
                <a:cubicBezTo>
                  <a:pt x="6152750" y="1114449"/>
                  <a:pt x="6148750" y="1134834"/>
                  <a:pt x="6155037" y="1151600"/>
                </a:cubicBezTo>
                <a:cubicBezTo>
                  <a:pt x="6173706" y="1201512"/>
                  <a:pt x="6177706" y="1252757"/>
                  <a:pt x="6177706" y="1304955"/>
                </a:cubicBezTo>
                <a:cubicBezTo>
                  <a:pt x="6177706" y="1314483"/>
                  <a:pt x="6175041" y="1324198"/>
                  <a:pt x="6172183" y="1333341"/>
                </a:cubicBezTo>
                <a:cubicBezTo>
                  <a:pt x="6155037" y="1386684"/>
                  <a:pt x="6156560" y="1440216"/>
                  <a:pt x="6167039" y="1494509"/>
                </a:cubicBezTo>
                <a:cubicBezTo>
                  <a:pt x="6169325" y="1505751"/>
                  <a:pt x="6169706" y="1518324"/>
                  <a:pt x="6167421" y="1529563"/>
                </a:cubicBezTo>
                <a:cubicBezTo>
                  <a:pt x="6160752" y="1561189"/>
                  <a:pt x="6149702" y="1591859"/>
                  <a:pt x="6144940" y="1623675"/>
                </a:cubicBezTo>
                <a:cubicBezTo>
                  <a:pt x="6137129" y="1676253"/>
                  <a:pt x="6163417" y="1721785"/>
                  <a:pt x="6180565" y="1768838"/>
                </a:cubicBezTo>
                <a:cubicBezTo>
                  <a:pt x="6196758" y="1813610"/>
                  <a:pt x="6233335" y="1851709"/>
                  <a:pt x="6225142" y="1904673"/>
                </a:cubicBezTo>
                <a:cubicBezTo>
                  <a:pt x="6224381" y="1910004"/>
                  <a:pt x="6229524" y="1915912"/>
                  <a:pt x="6230858" y="1921817"/>
                </a:cubicBezTo>
                <a:cubicBezTo>
                  <a:pt x="6234479" y="1938009"/>
                  <a:pt x="6238857" y="1954202"/>
                  <a:pt x="6240574" y="1970586"/>
                </a:cubicBezTo>
                <a:cubicBezTo>
                  <a:pt x="6242861" y="1990589"/>
                  <a:pt x="6242100" y="2010974"/>
                  <a:pt x="6244004" y="2030977"/>
                </a:cubicBezTo>
                <a:cubicBezTo>
                  <a:pt x="6245147" y="2043835"/>
                  <a:pt x="6247242" y="2056600"/>
                  <a:pt x="6249052" y="2069340"/>
                </a:cubicBezTo>
                <a:lnTo>
                  <a:pt x="6249303" y="2072225"/>
                </a:lnTo>
                <a:lnTo>
                  <a:pt x="6249303" y="2131532"/>
                </a:lnTo>
                <a:lnTo>
                  <a:pt x="6248432" y="2138304"/>
                </a:lnTo>
                <a:cubicBezTo>
                  <a:pt x="6246241" y="2148519"/>
                  <a:pt x="6243623" y="2158712"/>
                  <a:pt x="6241908" y="2168903"/>
                </a:cubicBezTo>
                <a:cubicBezTo>
                  <a:pt x="6237145" y="2197670"/>
                  <a:pt x="6238479" y="2229296"/>
                  <a:pt x="6226286" y="2254633"/>
                </a:cubicBezTo>
                <a:cubicBezTo>
                  <a:pt x="6213332" y="2281683"/>
                  <a:pt x="6207426" y="2307402"/>
                  <a:pt x="6211426" y="2335405"/>
                </a:cubicBezTo>
                <a:cubicBezTo>
                  <a:pt x="6212760" y="2344741"/>
                  <a:pt x="6220762" y="2356744"/>
                  <a:pt x="6228952" y="2360933"/>
                </a:cubicBezTo>
                <a:cubicBezTo>
                  <a:pt x="6247241" y="2370270"/>
                  <a:pt x="6250481" y="2383032"/>
                  <a:pt x="6244193" y="2400369"/>
                </a:cubicBezTo>
                <a:cubicBezTo>
                  <a:pt x="6238857" y="2415420"/>
                  <a:pt x="6236192" y="2433897"/>
                  <a:pt x="6225904" y="2444184"/>
                </a:cubicBezTo>
                <a:cubicBezTo>
                  <a:pt x="6196758" y="2473333"/>
                  <a:pt x="6195806" y="2510483"/>
                  <a:pt x="6187996" y="2546678"/>
                </a:cubicBezTo>
                <a:cubicBezTo>
                  <a:pt x="6183231" y="2568774"/>
                  <a:pt x="6183041" y="2589352"/>
                  <a:pt x="6186279" y="2611450"/>
                </a:cubicBezTo>
                <a:cubicBezTo>
                  <a:pt x="6193518" y="2659455"/>
                  <a:pt x="6183231" y="2706131"/>
                  <a:pt x="6170087" y="2752235"/>
                </a:cubicBezTo>
                <a:cubicBezTo>
                  <a:pt x="6161325" y="2782716"/>
                  <a:pt x="6155990" y="2813958"/>
                  <a:pt x="6147035" y="2844248"/>
                </a:cubicBezTo>
                <a:cubicBezTo>
                  <a:pt x="6140177" y="2866918"/>
                  <a:pt x="6131985" y="2889587"/>
                  <a:pt x="6120937" y="2910353"/>
                </a:cubicBezTo>
                <a:cubicBezTo>
                  <a:pt x="6104743" y="2940455"/>
                  <a:pt x="6080358" y="2966742"/>
                  <a:pt x="6086835" y="3005035"/>
                </a:cubicBezTo>
                <a:cubicBezTo>
                  <a:pt x="6092550" y="3038756"/>
                  <a:pt x="6080550" y="3069235"/>
                  <a:pt x="6069119" y="3100099"/>
                </a:cubicBezTo>
                <a:cubicBezTo>
                  <a:pt x="6060737" y="3122770"/>
                  <a:pt x="6052162" y="3145436"/>
                  <a:pt x="6046828" y="3168870"/>
                </a:cubicBezTo>
                <a:cubicBezTo>
                  <a:pt x="6040542" y="3196686"/>
                  <a:pt x="6043210" y="3228119"/>
                  <a:pt x="6031589" y="3252885"/>
                </a:cubicBezTo>
                <a:cubicBezTo>
                  <a:pt x="6019396" y="3278795"/>
                  <a:pt x="6027588" y="3300319"/>
                  <a:pt x="6031017" y="3323372"/>
                </a:cubicBezTo>
                <a:cubicBezTo>
                  <a:pt x="6036353" y="3360139"/>
                  <a:pt x="6046258" y="3396719"/>
                  <a:pt x="6033685" y="3433866"/>
                </a:cubicBezTo>
                <a:cubicBezTo>
                  <a:pt x="6018444" y="3479015"/>
                  <a:pt x="6002060" y="3523785"/>
                  <a:pt x="5987583" y="3569124"/>
                </a:cubicBezTo>
                <a:cubicBezTo>
                  <a:pt x="5982056" y="3586653"/>
                  <a:pt x="5979770" y="3605509"/>
                  <a:pt x="5977295" y="3623799"/>
                </a:cubicBezTo>
                <a:cubicBezTo>
                  <a:pt x="5975197" y="3641134"/>
                  <a:pt x="5980533" y="3661899"/>
                  <a:pt x="5972533" y="3675238"/>
                </a:cubicBezTo>
                <a:cubicBezTo>
                  <a:pt x="5951958" y="3709529"/>
                  <a:pt x="5941860" y="3744770"/>
                  <a:pt x="5941860" y="3784397"/>
                </a:cubicBezTo>
                <a:cubicBezTo>
                  <a:pt x="5941860" y="3799258"/>
                  <a:pt x="5933287" y="3813737"/>
                  <a:pt x="5931762" y="3828785"/>
                </a:cubicBezTo>
                <a:cubicBezTo>
                  <a:pt x="5929858" y="3849362"/>
                  <a:pt x="5924714" y="3872985"/>
                  <a:pt x="5931955" y="3890891"/>
                </a:cubicBezTo>
                <a:cubicBezTo>
                  <a:pt x="5949100" y="3932993"/>
                  <a:pt x="5934810" y="3967091"/>
                  <a:pt x="5917857" y="4003861"/>
                </a:cubicBezTo>
                <a:cubicBezTo>
                  <a:pt x="5901092" y="4040058"/>
                  <a:pt x="5887757" y="4078159"/>
                  <a:pt x="5876707" y="4116641"/>
                </a:cubicBezTo>
                <a:cubicBezTo>
                  <a:pt x="5872706" y="4131119"/>
                  <a:pt x="5879375" y="4148453"/>
                  <a:pt x="5880708" y="4164458"/>
                </a:cubicBezTo>
                <a:cubicBezTo>
                  <a:pt x="5881089" y="4170174"/>
                  <a:pt x="5881661" y="4176461"/>
                  <a:pt x="5879756" y="4181603"/>
                </a:cubicBezTo>
                <a:cubicBezTo>
                  <a:pt x="5861466" y="4231324"/>
                  <a:pt x="5847560" y="4281810"/>
                  <a:pt x="5857085" y="4335722"/>
                </a:cubicBezTo>
                <a:cubicBezTo>
                  <a:pt x="5858038" y="4340674"/>
                  <a:pt x="5855942" y="4346201"/>
                  <a:pt x="5854608" y="4351154"/>
                </a:cubicBezTo>
                <a:cubicBezTo>
                  <a:pt x="5847751" y="4375349"/>
                  <a:pt x="5836892" y="4398972"/>
                  <a:pt x="5834415" y="4423545"/>
                </a:cubicBezTo>
                <a:cubicBezTo>
                  <a:pt x="5828319" y="4484127"/>
                  <a:pt x="5825841" y="4545086"/>
                  <a:pt x="5821841" y="4606053"/>
                </a:cubicBezTo>
                <a:cubicBezTo>
                  <a:pt x="5821653" y="4609863"/>
                  <a:pt x="5821653" y="4613864"/>
                  <a:pt x="5820317" y="4617291"/>
                </a:cubicBezTo>
                <a:cubicBezTo>
                  <a:pt x="5812125" y="4639772"/>
                  <a:pt x="5814794" y="4659393"/>
                  <a:pt x="5830414" y="4678445"/>
                </a:cubicBezTo>
                <a:cubicBezTo>
                  <a:pt x="5837273" y="4686828"/>
                  <a:pt x="5840892" y="4698258"/>
                  <a:pt x="5844703" y="4708734"/>
                </a:cubicBezTo>
                <a:cubicBezTo>
                  <a:pt x="5850418" y="4724167"/>
                  <a:pt x="5855942" y="4739978"/>
                  <a:pt x="5859562" y="4755980"/>
                </a:cubicBezTo>
                <a:cubicBezTo>
                  <a:pt x="5862991" y="4771793"/>
                  <a:pt x="5867753" y="4788747"/>
                  <a:pt x="5865088" y="4803988"/>
                </a:cubicBezTo>
                <a:cubicBezTo>
                  <a:pt x="5860326" y="4831420"/>
                  <a:pt x="5849657" y="4857522"/>
                  <a:pt x="5842606" y="4884572"/>
                </a:cubicBezTo>
                <a:cubicBezTo>
                  <a:pt x="5840129" y="4893907"/>
                  <a:pt x="5840512" y="4904195"/>
                  <a:pt x="5840321" y="4913909"/>
                </a:cubicBezTo>
                <a:cubicBezTo>
                  <a:pt x="5839750" y="4936201"/>
                  <a:pt x="5845274" y="4959061"/>
                  <a:pt x="5829462" y="4979253"/>
                </a:cubicBezTo>
                <a:cubicBezTo>
                  <a:pt x="5814602" y="4997922"/>
                  <a:pt x="5818983" y="5016785"/>
                  <a:pt x="5830223" y="5036405"/>
                </a:cubicBezTo>
                <a:cubicBezTo>
                  <a:pt x="5838225" y="5050504"/>
                  <a:pt x="5844513" y="5066505"/>
                  <a:pt x="5847560" y="5082317"/>
                </a:cubicBezTo>
                <a:cubicBezTo>
                  <a:pt x="5851752" y="5104036"/>
                  <a:pt x="5853466" y="5125562"/>
                  <a:pt x="5850988" y="5148995"/>
                </a:cubicBezTo>
                <a:cubicBezTo>
                  <a:pt x="5849275" y="5165570"/>
                  <a:pt x="5848512" y="5179097"/>
                  <a:pt x="5838416" y="5192051"/>
                </a:cubicBezTo>
                <a:cubicBezTo>
                  <a:pt x="5836892" y="5194145"/>
                  <a:pt x="5836510" y="5197955"/>
                  <a:pt x="5836703" y="5200813"/>
                </a:cubicBezTo>
                <a:cubicBezTo>
                  <a:pt x="5839941" y="5238343"/>
                  <a:pt x="5838225" y="5275491"/>
                  <a:pt x="5835937" y="5313403"/>
                </a:cubicBezTo>
                <a:cubicBezTo>
                  <a:pt x="5832892" y="5361598"/>
                  <a:pt x="5841844" y="5412276"/>
                  <a:pt x="5873849" y="5453995"/>
                </a:cubicBezTo>
                <a:cubicBezTo>
                  <a:pt x="5878613" y="5460092"/>
                  <a:pt x="5880708" y="5469236"/>
                  <a:pt x="5881852" y="5477239"/>
                </a:cubicBezTo>
                <a:cubicBezTo>
                  <a:pt x="5886804" y="5514957"/>
                  <a:pt x="5890233" y="5552869"/>
                  <a:pt x="5895758" y="5590590"/>
                </a:cubicBezTo>
                <a:cubicBezTo>
                  <a:pt x="5898806" y="5611164"/>
                  <a:pt x="5901474" y="5632691"/>
                  <a:pt x="5909856" y="5651360"/>
                </a:cubicBezTo>
                <a:cubicBezTo>
                  <a:pt x="5918047" y="5669647"/>
                  <a:pt x="5927762" y="5684320"/>
                  <a:pt x="5910618" y="5695178"/>
                </a:cubicBezTo>
                <a:cubicBezTo>
                  <a:pt x="5919762" y="5714607"/>
                  <a:pt x="5927383" y="5731564"/>
                  <a:pt x="5935573" y="5748136"/>
                </a:cubicBezTo>
                <a:cubicBezTo>
                  <a:pt x="5938620" y="5754234"/>
                  <a:pt x="5943575" y="5759378"/>
                  <a:pt x="5946433" y="5765474"/>
                </a:cubicBezTo>
                <a:cubicBezTo>
                  <a:pt x="5949481" y="5771953"/>
                  <a:pt x="5951385" y="5779191"/>
                  <a:pt x="5952911" y="5786239"/>
                </a:cubicBezTo>
                <a:cubicBezTo>
                  <a:pt x="5959768" y="5817674"/>
                  <a:pt x="5966054" y="5849107"/>
                  <a:pt x="5973485" y="5880348"/>
                </a:cubicBezTo>
                <a:cubicBezTo>
                  <a:pt x="5975008" y="5886447"/>
                  <a:pt x="5981104" y="5891590"/>
                  <a:pt x="5985103" y="5897114"/>
                </a:cubicBezTo>
                <a:cubicBezTo>
                  <a:pt x="5987772" y="5900735"/>
                  <a:pt x="5991773" y="5904353"/>
                  <a:pt x="5992345" y="5908355"/>
                </a:cubicBezTo>
                <a:cubicBezTo>
                  <a:pt x="5996917" y="5938836"/>
                  <a:pt x="6002252" y="5969124"/>
                  <a:pt x="6004537" y="5999796"/>
                </a:cubicBezTo>
                <a:cubicBezTo>
                  <a:pt x="6006440" y="6025515"/>
                  <a:pt x="6005871" y="6050282"/>
                  <a:pt x="6039018" y="6056948"/>
                </a:cubicBezTo>
                <a:cubicBezTo>
                  <a:pt x="6044734" y="6058092"/>
                  <a:pt x="6050831" y="6066284"/>
                  <a:pt x="6053687" y="6072569"/>
                </a:cubicBezTo>
                <a:cubicBezTo>
                  <a:pt x="6061879" y="6090477"/>
                  <a:pt x="6067404" y="6109530"/>
                  <a:pt x="6075785" y="6127247"/>
                </a:cubicBezTo>
                <a:cubicBezTo>
                  <a:pt x="6103790" y="6185351"/>
                  <a:pt x="6121508" y="6246121"/>
                  <a:pt x="6118269" y="6311084"/>
                </a:cubicBezTo>
                <a:cubicBezTo>
                  <a:pt x="6117317" y="6331277"/>
                  <a:pt x="6107028" y="6350899"/>
                  <a:pt x="6103217" y="6363664"/>
                </a:cubicBezTo>
                <a:cubicBezTo>
                  <a:pt x="6118269" y="6400429"/>
                  <a:pt x="6132747" y="6431292"/>
                  <a:pt x="6143606" y="6463490"/>
                </a:cubicBezTo>
                <a:cubicBezTo>
                  <a:pt x="6153322" y="6491874"/>
                  <a:pt x="6159418" y="6521593"/>
                  <a:pt x="6166466" y="6550742"/>
                </a:cubicBezTo>
                <a:cubicBezTo>
                  <a:pt x="6169135" y="6561411"/>
                  <a:pt x="6170658" y="6572269"/>
                  <a:pt x="6171993" y="6583128"/>
                </a:cubicBezTo>
                <a:cubicBezTo>
                  <a:pt x="6176183" y="6617036"/>
                  <a:pt x="6166086" y="6652472"/>
                  <a:pt x="6182089" y="6685617"/>
                </a:cubicBezTo>
                <a:cubicBezTo>
                  <a:pt x="6190471" y="6702955"/>
                  <a:pt x="6200567" y="6720103"/>
                  <a:pt x="6204949" y="6738388"/>
                </a:cubicBezTo>
                <a:cubicBezTo>
                  <a:pt x="6209712" y="6758011"/>
                  <a:pt x="6217142" y="6777207"/>
                  <a:pt x="6222453" y="6796804"/>
                </a:cubicBezTo>
                <a:lnTo>
                  <a:pt x="6227224" y="6857457"/>
                </a:lnTo>
                <a:lnTo>
                  <a:pt x="6099985" y="6857457"/>
                </a:lnTo>
                <a:lnTo>
                  <a:pt x="6099985" y="6857998"/>
                </a:lnTo>
                <a:lnTo>
                  <a:pt x="0" y="6857998"/>
                </a:lnTo>
                <a:close/>
              </a:path>
            </a:pathLst>
          </a:custGeom>
          <a:noFill/>
          <a:effectLst>
            <a:outerShdw blurRad="381000" dist="1524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01367A3-F670-4BD9-9972-F7E97FC22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4000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8C3DB02-606C-40EC-8381-7A29A1ADF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399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AABE64-1153-4E43-9BAC-B66D09C3B15D}"/>
              </a:ext>
            </a:extLst>
          </p:cNvPr>
          <p:cNvSpPr txBox="1"/>
          <p:nvPr/>
        </p:nvSpPr>
        <p:spPr>
          <a:xfrm>
            <a:off x="7581529" y="3429000"/>
            <a:ext cx="4198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Car sharing is a car rental model in which people rent cars for short periods of time, often by the hour.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1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BE9570D-109B-4C22-A428-F1EAA7088C61}"/>
              </a:ext>
            </a:extLst>
          </p:cNvPr>
          <p:cNvSpPr txBox="1"/>
          <p:nvPr/>
        </p:nvSpPr>
        <p:spPr>
          <a:xfrm>
            <a:off x="4103461" y="954349"/>
            <a:ext cx="6824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is a discrete-event simulation framework based on Python.</a:t>
            </a:r>
            <a:endParaRPr lang="it-IT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40D11AE-4821-407C-802C-CE0BA5AE1307}"/>
              </a:ext>
            </a:extLst>
          </p:cNvPr>
          <p:cNvSpPr txBox="1"/>
          <p:nvPr/>
        </p:nvSpPr>
        <p:spPr>
          <a:xfrm>
            <a:off x="795537" y="3429000"/>
            <a:ext cx="2551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are used to model active components, they create events in their duration time and wait to be awakened.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1E27FCB-0F68-4D5A-B71F-37FDD374643A}"/>
              </a:ext>
            </a:extLst>
          </p:cNvPr>
          <p:cNvSpPr txBox="1"/>
          <p:nvPr/>
        </p:nvSpPr>
        <p:spPr>
          <a:xfrm>
            <a:off x="8014845" y="3429000"/>
            <a:ext cx="38013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3 main types of resources</a:t>
            </a:r>
          </a:p>
          <a:p>
            <a:r>
              <a:rPr lang="en-US" dirty="0"/>
              <a:t>Resources: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Resources</a:t>
            </a:r>
            <a:r>
              <a:rPr lang="en-US" dirty="0"/>
              <a:t> that can be used in a limited number of processes at a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Containers</a:t>
            </a:r>
            <a:r>
              <a:rPr lang="en-US" dirty="0"/>
              <a:t>: allow the production and consumption of a continuous homogeneous mass (water)or discrete (apples)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Stores</a:t>
            </a:r>
            <a:r>
              <a:rPr lang="en-US" dirty="0"/>
              <a:t>: they allow the production and consumption of objects.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BB289B3-1305-4824-892F-2B0AFF622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41" y="291886"/>
            <a:ext cx="3008685" cy="1324926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5D0C497A-1589-4341-80D3-1C5F6652D94E}"/>
              </a:ext>
            </a:extLst>
          </p:cNvPr>
          <p:cNvSpPr/>
          <p:nvPr/>
        </p:nvSpPr>
        <p:spPr>
          <a:xfrm>
            <a:off x="849086" y="2355183"/>
            <a:ext cx="2497796" cy="667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err="1"/>
              <a:t>Process</a:t>
            </a:r>
            <a:endParaRPr lang="it-IT" b="1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8970DC5-21B2-4B7E-BFE6-78C6C865A412}"/>
              </a:ext>
            </a:extLst>
          </p:cNvPr>
          <p:cNvSpPr/>
          <p:nvPr/>
        </p:nvSpPr>
        <p:spPr>
          <a:xfrm>
            <a:off x="8014845" y="2355183"/>
            <a:ext cx="2498400" cy="6671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err="1"/>
              <a:t>Resources</a:t>
            </a:r>
            <a:endParaRPr lang="it-IT" b="1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7E5690CC-87C6-4003-AFC7-39ABF863CC36}"/>
              </a:ext>
            </a:extLst>
          </p:cNvPr>
          <p:cNvSpPr/>
          <p:nvPr/>
        </p:nvSpPr>
        <p:spPr>
          <a:xfrm>
            <a:off x="4431663" y="2355183"/>
            <a:ext cx="2498400" cy="6671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Events</a:t>
            </a:r>
            <a:endParaRPr lang="it-IT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D9D2153-1FBB-4088-9A8B-F24B433CEBFA}"/>
              </a:ext>
            </a:extLst>
          </p:cNvPr>
          <p:cNvSpPr txBox="1"/>
          <p:nvPr/>
        </p:nvSpPr>
        <p:spPr>
          <a:xfrm>
            <a:off x="4431663" y="3429000"/>
            <a:ext cx="2498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Each event occurs at a particular instant in time and may change the state of the system.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517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Car sharing a Treviso: tutte le informazioni">
            <a:extLst>
              <a:ext uri="{FF2B5EF4-FFF2-40B4-BE49-F238E27FC236}">
                <a16:creationId xmlns:a16="http://schemas.microsoft.com/office/drawing/2014/main" id="{7DD9C6DB-BFBC-46CF-A761-DD26714AB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8"/>
          <a:stretch/>
        </p:blipFill>
        <p:spPr bwMode="auto">
          <a:xfrm>
            <a:off x="1287463" y="2965450"/>
            <a:ext cx="3309938" cy="2811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B23E8C9-54BD-41F1-AA10-D23D0A0CD54B}"/>
              </a:ext>
            </a:extLst>
          </p:cNvPr>
          <p:cNvSpPr txBox="1"/>
          <p:nvPr/>
        </p:nvSpPr>
        <p:spPr>
          <a:xfrm>
            <a:off x="1287463" y="5214938"/>
            <a:ext cx="3309938" cy="5619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2000" dirty="0">
                <a:solidFill>
                  <a:srgbClr val="FFFFFF"/>
                </a:solidFill>
              </a:rPr>
              <a:t>Customers</a:t>
            </a:r>
          </a:p>
        </p:txBody>
      </p:sp>
      <p:pic>
        <p:nvPicPr>
          <p:cNvPr id="2050" name="Picture 2" descr="Tra carsharing e noleggio, il 60% degli italiani vuole l'auto di proprietà">
            <a:extLst>
              <a:ext uri="{FF2B5EF4-FFF2-40B4-BE49-F238E27FC236}">
                <a16:creationId xmlns:a16="http://schemas.microsoft.com/office/drawing/2014/main" id="{915B0E54-2B8E-4A06-B4A9-4655F43551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35" b="1294"/>
          <a:stretch/>
        </p:blipFill>
        <p:spPr bwMode="auto">
          <a:xfrm>
            <a:off x="4664075" y="2965450"/>
            <a:ext cx="3309938" cy="2811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7A1F368-BFA9-4B0E-8116-73ABD7DDDEE1}"/>
              </a:ext>
            </a:extLst>
          </p:cNvPr>
          <p:cNvSpPr txBox="1"/>
          <p:nvPr/>
        </p:nvSpPr>
        <p:spPr>
          <a:xfrm>
            <a:off x="4664075" y="5214938"/>
            <a:ext cx="3309938" cy="5619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2000" dirty="0">
                <a:solidFill>
                  <a:srgbClr val="FFFFFF"/>
                </a:solidFill>
              </a:rPr>
              <a:t>Automobiles</a:t>
            </a:r>
          </a:p>
        </p:txBody>
      </p:sp>
      <p:pic>
        <p:nvPicPr>
          <p:cNvPr id="1026" name="Picture 2" descr="Carsharing - Wikiwand">
            <a:extLst>
              <a:ext uri="{FF2B5EF4-FFF2-40B4-BE49-F238E27FC236}">
                <a16:creationId xmlns:a16="http://schemas.microsoft.com/office/drawing/2014/main" id="{2000E2B2-8E9D-4A9A-BD7A-5E9F2F2CA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/>
          <a:stretch/>
        </p:blipFill>
        <p:spPr bwMode="auto">
          <a:xfrm>
            <a:off x="8042275" y="2965450"/>
            <a:ext cx="3309938" cy="2811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FD4B3B-3A98-46F8-AB6A-C92D81E85827}"/>
              </a:ext>
            </a:extLst>
          </p:cNvPr>
          <p:cNvSpPr txBox="1"/>
          <p:nvPr/>
        </p:nvSpPr>
        <p:spPr>
          <a:xfrm>
            <a:off x="8042275" y="5214938"/>
            <a:ext cx="3309938" cy="56197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it-IT" sz="2000" dirty="0" err="1">
                <a:solidFill>
                  <a:srgbClr val="FFFFFF"/>
                </a:solidFill>
              </a:rPr>
              <a:t>Operators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6AE60B-FB71-49AB-8490-A1B768F0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Main components of the domain </a:t>
            </a:r>
            <a:r>
              <a:rPr lang="it-IT" sz="4000" dirty="0">
                <a:solidFill>
                  <a:srgbClr val="FFFFFF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6575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C7B736-AE93-4811-8841-59BE423E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770247" cy="1325563"/>
          </a:xfrm>
        </p:spPr>
        <p:txBody>
          <a:bodyPr/>
          <a:lstStyle/>
          <a:p>
            <a:r>
              <a:rPr lang="it-IT" b="1" dirty="0"/>
              <a:t>Customer</a:t>
            </a:r>
            <a:r>
              <a:rPr lang="it-IT" dirty="0"/>
              <a:t>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43AF9FD-02C6-4140-8574-52840E8C7288}"/>
              </a:ext>
            </a:extLst>
          </p:cNvPr>
          <p:cNvSpPr txBox="1"/>
          <p:nvPr/>
        </p:nvSpPr>
        <p:spPr>
          <a:xfrm>
            <a:off x="838200" y="1478890"/>
            <a:ext cx="36982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It is a process which: requires a car, makes a journey for a set time and then releases the car. However, if the car is not assigned to him within a certain time (patience) after that he prefers to call a taxi.</a:t>
            </a:r>
            <a:endParaRPr lang="it-IT" dirty="0"/>
          </a:p>
        </p:txBody>
      </p:sp>
      <p:pic>
        <p:nvPicPr>
          <p:cNvPr id="4098" name="Picture 2" descr="Car sharing, perché conviene - Unione Nazionale Consumatori">
            <a:extLst>
              <a:ext uri="{FF2B5EF4-FFF2-40B4-BE49-F238E27FC236}">
                <a16:creationId xmlns:a16="http://schemas.microsoft.com/office/drawing/2014/main" id="{2E8C539F-6C0F-42BA-B073-5F16C68CF8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" b="1820"/>
          <a:stretch/>
        </p:blipFill>
        <p:spPr bwMode="auto">
          <a:xfrm>
            <a:off x="5227693" y="2430233"/>
            <a:ext cx="3127718" cy="1757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os'è il car sharing, tutto quello che c'è da sapere sull'auto condivisa -  LifeGate">
            <a:extLst>
              <a:ext uri="{FF2B5EF4-FFF2-40B4-BE49-F238E27FC236}">
                <a16:creationId xmlns:a16="http://schemas.microsoft.com/office/drawing/2014/main" id="{8759ACCA-4062-4A98-8C22-B3FC8E5C4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38" y="4614421"/>
            <a:ext cx="3127718" cy="1757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ar sharing a Treviso: tutte le informazioni">
            <a:extLst>
              <a:ext uri="{FF2B5EF4-FFF2-40B4-BE49-F238E27FC236}">
                <a16:creationId xmlns:a16="http://schemas.microsoft.com/office/drawing/2014/main" id="{FAD09BA4-6102-4528-A01B-F34F362F4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93" y="4614421"/>
            <a:ext cx="3127718" cy="1761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omunicación sentimental a través del teléfono celular - Vanidades">
            <a:extLst>
              <a:ext uri="{FF2B5EF4-FFF2-40B4-BE49-F238E27FC236}">
                <a16:creationId xmlns:a16="http://schemas.microsoft.com/office/drawing/2014/main" id="{910D270E-7883-484E-8F3C-1FFFE486F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52" y="327711"/>
            <a:ext cx="3127718" cy="17593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Taxi Aeroporto Bari">
            <a:extLst>
              <a:ext uri="{FF2B5EF4-FFF2-40B4-BE49-F238E27FC236}">
                <a16:creationId xmlns:a16="http://schemas.microsoft.com/office/drawing/2014/main" id="{59B915A9-B02F-4C47-91A5-EEF774EC4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207" y="2430233"/>
            <a:ext cx="2281561" cy="2231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ccia in giù 2">
            <a:extLst>
              <a:ext uri="{FF2B5EF4-FFF2-40B4-BE49-F238E27FC236}">
                <a16:creationId xmlns:a16="http://schemas.microsoft.com/office/drawing/2014/main" id="{0D0D997D-1DCE-46A9-A61A-7DED7450FABC}"/>
              </a:ext>
            </a:extLst>
          </p:cNvPr>
          <p:cNvSpPr/>
          <p:nvPr/>
        </p:nvSpPr>
        <p:spPr>
          <a:xfrm>
            <a:off x="6720396" y="1830214"/>
            <a:ext cx="615521" cy="98891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FA4884DF-6AE1-44C6-9A07-A32870BFC221}"/>
              </a:ext>
            </a:extLst>
          </p:cNvPr>
          <p:cNvSpPr/>
          <p:nvPr/>
        </p:nvSpPr>
        <p:spPr>
          <a:xfrm>
            <a:off x="9339327" y="1867358"/>
            <a:ext cx="615521" cy="98891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DBABAFAF-E9A4-4C09-A7D1-344CD017E4AB}"/>
              </a:ext>
            </a:extLst>
          </p:cNvPr>
          <p:cNvSpPr/>
          <p:nvPr/>
        </p:nvSpPr>
        <p:spPr>
          <a:xfrm rot="3660303">
            <a:off x="4297123" y="3387434"/>
            <a:ext cx="615521" cy="193733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99342B35-AB02-4156-AE6B-10A72609C2B7}"/>
              </a:ext>
            </a:extLst>
          </p:cNvPr>
          <p:cNvSpPr/>
          <p:nvPr/>
        </p:nvSpPr>
        <p:spPr>
          <a:xfrm rot="16200000">
            <a:off x="4506605" y="4730367"/>
            <a:ext cx="615521" cy="152581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18B7D2-7EC5-4DE4-9DF3-E34402B90EEE}"/>
              </a:ext>
            </a:extLst>
          </p:cNvPr>
          <p:cNvSpPr txBox="1"/>
          <p:nvPr/>
        </p:nvSpPr>
        <p:spPr>
          <a:xfrm>
            <a:off x="10191565" y="1954858"/>
            <a:ext cx="164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Call a taxi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4D3F7F-81D3-47BA-BD71-993B4BB3FE16}"/>
              </a:ext>
            </a:extLst>
          </p:cNvPr>
          <p:cNvSpPr txBox="1"/>
          <p:nvPr/>
        </p:nvSpPr>
        <p:spPr>
          <a:xfrm>
            <a:off x="5227693" y="1992485"/>
            <a:ext cx="159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Gets</a:t>
            </a:r>
            <a:r>
              <a:rPr lang="it-IT" dirty="0"/>
              <a:t> a car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9CEF45F-0FFA-4CCB-B573-F19AD0810801}"/>
              </a:ext>
            </a:extLst>
          </p:cNvPr>
          <p:cNvSpPr txBox="1"/>
          <p:nvPr/>
        </p:nvSpPr>
        <p:spPr>
          <a:xfrm>
            <a:off x="1731146" y="4224948"/>
            <a:ext cx="188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Makes </a:t>
            </a:r>
            <a:r>
              <a:rPr lang="it-IT" dirty="0" err="1"/>
              <a:t>thejourney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9E090AC-8852-4CF5-931B-B89DB8DAEBED}"/>
              </a:ext>
            </a:extLst>
          </p:cNvPr>
          <p:cNvSpPr txBox="1"/>
          <p:nvPr/>
        </p:nvSpPr>
        <p:spPr>
          <a:xfrm>
            <a:off x="8591347" y="5895429"/>
            <a:ext cx="188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Release the car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FD0B8CE-78AF-451F-9A24-C88398E187A4}"/>
              </a:ext>
            </a:extLst>
          </p:cNvPr>
          <p:cNvSpPr txBox="1"/>
          <p:nvPr/>
        </p:nvSpPr>
        <p:spPr>
          <a:xfrm>
            <a:off x="10058400" y="327711"/>
            <a:ext cx="204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New customer</a:t>
            </a:r>
          </a:p>
        </p:txBody>
      </p:sp>
    </p:spTree>
    <p:extLst>
      <p:ext uri="{BB962C8B-B14F-4D97-AF65-F5344CB8AC3E}">
        <p14:creationId xmlns:p14="http://schemas.microsoft.com/office/powerpoint/2010/main" val="19574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Renault Zoe: a Bologna il car sharing elettrico &quot;CORRENTE&quot; - HDmotori.it">
            <a:extLst>
              <a:ext uri="{FF2B5EF4-FFF2-40B4-BE49-F238E27FC236}">
                <a16:creationId xmlns:a16="http://schemas.microsoft.com/office/drawing/2014/main" id="{A4C414D5-3D44-411E-9063-AF65A5C185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5" r="-1" b="931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D7A46E-1ECE-404C-98BE-8FCFF0DD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Automobiles</a:t>
            </a:r>
            <a:r>
              <a:rPr lang="en-US" sz="3600" dirty="0"/>
              <a:t>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B330E59-26E7-489F-A874-5D8C637FA499}"/>
              </a:ext>
            </a:extLst>
          </p:cNvPr>
          <p:cNvSpPr txBox="1"/>
          <p:nvPr/>
        </p:nvSpPr>
        <p:spPr>
          <a:xfrm>
            <a:off x="618063" y="4856921"/>
            <a:ext cx="9565028" cy="124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They are resources to be assigned to users. A car is assigned to a single user. The cars are limited in number and are defined in </a:t>
            </a:r>
            <a:r>
              <a:rPr lang="en-US" dirty="0" err="1"/>
              <a:t>Simpy</a:t>
            </a:r>
            <a:r>
              <a:rPr lang="en-US" dirty="0"/>
              <a:t> as a Resource and therefore a discrete value.</a:t>
            </a:r>
          </a:p>
        </p:txBody>
      </p:sp>
    </p:spTree>
    <p:extLst>
      <p:ext uri="{BB962C8B-B14F-4D97-AF65-F5344CB8AC3E}">
        <p14:creationId xmlns:p14="http://schemas.microsoft.com/office/powerpoint/2010/main" val="1797178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2" name="Rectangle 72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E-GAP, primo operatore mobile di ricarica per veicoli elettrici in Europa •  PROTECTAweb">
            <a:extLst>
              <a:ext uri="{FF2B5EF4-FFF2-40B4-BE49-F238E27FC236}">
                <a16:creationId xmlns:a16="http://schemas.microsoft.com/office/drawing/2014/main" id="{535549D7-1AD5-4B04-A663-2D57E2FBC7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4" r="1" b="3512"/>
          <a:stretch/>
        </p:blipFill>
        <p:spPr bwMode="auto">
          <a:xfrm>
            <a:off x="603671" y="-1"/>
            <a:ext cx="1158832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3" name="Rectangle 7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9059A8-D560-4116-B4C6-ECC70091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9" y="721805"/>
            <a:ext cx="3874686" cy="2147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Operators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9224" name="Rectangle 7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5" name="Group 78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FBCD503-91B3-47B9-B283-0D97A55264CA}"/>
              </a:ext>
            </a:extLst>
          </p:cNvPr>
          <p:cNvSpPr txBox="1"/>
          <p:nvPr/>
        </p:nvSpPr>
        <p:spPr>
          <a:xfrm>
            <a:off x="1166649" y="3379979"/>
            <a:ext cx="3874685" cy="31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 operator is process that is spawned after a certain time to carry out maintenance on the cars or to recharge them. Each operator can work on more cars, sequentially.</a:t>
            </a:r>
          </a:p>
        </p:txBody>
      </p:sp>
    </p:spTree>
    <p:extLst>
      <p:ext uri="{BB962C8B-B14F-4D97-AF65-F5344CB8AC3E}">
        <p14:creationId xmlns:p14="http://schemas.microsoft.com/office/powerpoint/2010/main" val="1081484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</TotalTime>
  <Words>291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Tema di Office</vt:lpstr>
      <vt:lpstr>Car Sharing model simulation</vt:lpstr>
      <vt:lpstr>What is car sharing?</vt:lpstr>
      <vt:lpstr>Presentazione standard di PowerPoint</vt:lpstr>
      <vt:lpstr>Main components of the domain :</vt:lpstr>
      <vt:lpstr>Customer:</vt:lpstr>
      <vt:lpstr>Automobiles:</vt:lpstr>
      <vt:lpstr>Operators: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  number 2</dc:title>
  <dc:creator>Simone Rizzo</dc:creator>
  <cp:lastModifiedBy>Simone Rizzo</cp:lastModifiedBy>
  <cp:revision>32</cp:revision>
  <dcterms:created xsi:type="dcterms:W3CDTF">2021-03-17T15:45:01Z</dcterms:created>
  <dcterms:modified xsi:type="dcterms:W3CDTF">2021-05-17T13:33:14Z</dcterms:modified>
</cp:coreProperties>
</file>