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0" r:id="rId5"/>
    <p:sldId id="262" r:id="rId6"/>
    <p:sldId id="261" r:id="rId7"/>
    <p:sldId id="263" r:id="rId8"/>
    <p:sldId id="264" r:id="rId9"/>
    <p:sldId id="269" r:id="rId10"/>
    <p:sldId id="266" r:id="rId11"/>
    <p:sldId id="268" r:id="rId12"/>
    <p:sldId id="267" r:id="rId13"/>
    <p:sldId id="271" r:id="rId14"/>
    <p:sldId id="270" r:id="rId15"/>
    <p:sldId id="272" r:id="rId16"/>
    <p:sldId id="273"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E"/>
    <a:srgbClr val="8C564B"/>
    <a:srgbClr val="FFFFFF"/>
    <a:srgbClr val="D62728"/>
    <a:srgbClr val="1F77B4"/>
    <a:srgbClr val="E377C2"/>
    <a:srgbClr val="2CA02C"/>
    <a:srgbClr val="9467BD"/>
    <a:srgbClr val="E375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E23604-35C8-4DAA-85EC-9D203592547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45236AB-062C-4431-9CF6-8DD9D082D9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859492E-1B48-4E14-BB3C-A2EC819EEC97}"/>
              </a:ext>
            </a:extLst>
          </p:cNvPr>
          <p:cNvSpPr>
            <a:spLocks noGrp="1"/>
          </p:cNvSpPr>
          <p:nvPr>
            <p:ph type="dt" sz="half" idx="10"/>
          </p:nvPr>
        </p:nvSpPr>
        <p:spPr/>
        <p:txBody>
          <a:bodyPr/>
          <a:lstStyle/>
          <a:p>
            <a:pPr lvl="0"/>
            <a:fld id="{AD74387E-97CE-4431-A938-776691C01B99}" type="datetime1">
              <a:rPr lang="it-IT" smtClean="0"/>
              <a:pPr lvl="0"/>
              <a:t>08/06/2021</a:t>
            </a:fld>
            <a:endParaRPr lang="it-IT"/>
          </a:p>
        </p:txBody>
      </p:sp>
      <p:sp>
        <p:nvSpPr>
          <p:cNvPr id="5" name="Segnaposto piè di pagina 4">
            <a:extLst>
              <a:ext uri="{FF2B5EF4-FFF2-40B4-BE49-F238E27FC236}">
                <a16:creationId xmlns:a16="http://schemas.microsoft.com/office/drawing/2014/main" id="{B17A4206-3A30-4600-8960-8FBF8973001D}"/>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64CDEBF2-951B-430E-A454-5B298C7F8612}"/>
              </a:ext>
            </a:extLst>
          </p:cNvPr>
          <p:cNvSpPr>
            <a:spLocks noGrp="1"/>
          </p:cNvSpPr>
          <p:nvPr>
            <p:ph type="sldNum" sz="quarter" idx="12"/>
          </p:nvPr>
        </p:nvSpPr>
        <p:spPr/>
        <p:txBody>
          <a:bodyPr/>
          <a:lstStyle/>
          <a:p>
            <a:pPr lvl="0"/>
            <a:fld id="{9345580F-4AA4-47D8-B8BE-DF8147C99730}" type="slidenum">
              <a:rPr lang="it-IT" smtClean="0"/>
              <a:t>‹N›</a:t>
            </a:fld>
            <a:endParaRPr lang="it-IT"/>
          </a:p>
        </p:txBody>
      </p:sp>
    </p:spTree>
    <p:extLst>
      <p:ext uri="{BB962C8B-B14F-4D97-AF65-F5344CB8AC3E}">
        <p14:creationId xmlns:p14="http://schemas.microsoft.com/office/powerpoint/2010/main" val="3728730194"/>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75510-F8AB-4B27-AFA8-C3A11AB9F59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1F219A3-533B-45DE-B2F5-CFC50BF73C2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B0101A-460E-4F81-A5B4-DB2F781BE1B6}"/>
              </a:ext>
            </a:extLst>
          </p:cNvPr>
          <p:cNvSpPr>
            <a:spLocks noGrp="1"/>
          </p:cNvSpPr>
          <p:nvPr>
            <p:ph type="dt" sz="half" idx="10"/>
          </p:nvPr>
        </p:nvSpPr>
        <p:spPr/>
        <p:txBody>
          <a:bodyPr/>
          <a:lstStyle/>
          <a:p>
            <a:pPr lvl="0"/>
            <a:fld id="{805C0DC6-7813-4A67-8373-4ABFAC47C388}" type="datetime1">
              <a:rPr lang="it-IT" smtClean="0"/>
              <a:pPr lvl="0"/>
              <a:t>08/06/2021</a:t>
            </a:fld>
            <a:endParaRPr lang="it-IT"/>
          </a:p>
        </p:txBody>
      </p:sp>
      <p:sp>
        <p:nvSpPr>
          <p:cNvPr id="5" name="Segnaposto piè di pagina 4">
            <a:extLst>
              <a:ext uri="{FF2B5EF4-FFF2-40B4-BE49-F238E27FC236}">
                <a16:creationId xmlns:a16="http://schemas.microsoft.com/office/drawing/2014/main" id="{BBD40EFD-46DA-4016-9F35-71A5C4886919}"/>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3B1F4E99-ACC5-4F01-8448-2837AA4F9073}"/>
              </a:ext>
            </a:extLst>
          </p:cNvPr>
          <p:cNvSpPr>
            <a:spLocks noGrp="1"/>
          </p:cNvSpPr>
          <p:nvPr>
            <p:ph type="sldNum" sz="quarter" idx="12"/>
          </p:nvPr>
        </p:nvSpPr>
        <p:spPr/>
        <p:txBody>
          <a:bodyPr/>
          <a:lstStyle/>
          <a:p>
            <a:pPr lvl="0"/>
            <a:fld id="{E8109AA9-3CDD-4393-A0F6-CE9A8078EE1A}" type="slidenum">
              <a:rPr lang="it-IT" smtClean="0"/>
              <a:t>‹N›</a:t>
            </a:fld>
            <a:endParaRPr lang="it-IT"/>
          </a:p>
        </p:txBody>
      </p:sp>
    </p:spTree>
    <p:extLst>
      <p:ext uri="{BB962C8B-B14F-4D97-AF65-F5344CB8AC3E}">
        <p14:creationId xmlns:p14="http://schemas.microsoft.com/office/powerpoint/2010/main" val="94744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9FEC27C-BFD5-4BF3-82C8-127FE1826D7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B7FBDC6-F072-4D99-9825-AABAA4AE738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C152E9-C8C3-4D55-9F14-62C846534617}"/>
              </a:ext>
            </a:extLst>
          </p:cNvPr>
          <p:cNvSpPr>
            <a:spLocks noGrp="1"/>
          </p:cNvSpPr>
          <p:nvPr>
            <p:ph type="dt" sz="half" idx="10"/>
          </p:nvPr>
        </p:nvSpPr>
        <p:spPr/>
        <p:txBody>
          <a:bodyPr/>
          <a:lstStyle/>
          <a:p>
            <a:pPr lvl="0"/>
            <a:fld id="{0C777315-50A1-45E8-A4C4-6C11401F702A}" type="datetime1">
              <a:rPr lang="it-IT" smtClean="0"/>
              <a:pPr lvl="0"/>
              <a:t>08/06/2021</a:t>
            </a:fld>
            <a:endParaRPr lang="it-IT"/>
          </a:p>
        </p:txBody>
      </p:sp>
      <p:sp>
        <p:nvSpPr>
          <p:cNvPr id="5" name="Segnaposto piè di pagina 4">
            <a:extLst>
              <a:ext uri="{FF2B5EF4-FFF2-40B4-BE49-F238E27FC236}">
                <a16:creationId xmlns:a16="http://schemas.microsoft.com/office/drawing/2014/main" id="{AAB5042A-91CF-4F76-B6AF-0A1BCBCE2FD8}"/>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051A75F9-B64A-4295-A223-0BEB63B2A378}"/>
              </a:ext>
            </a:extLst>
          </p:cNvPr>
          <p:cNvSpPr>
            <a:spLocks noGrp="1"/>
          </p:cNvSpPr>
          <p:nvPr>
            <p:ph type="sldNum" sz="quarter" idx="12"/>
          </p:nvPr>
        </p:nvSpPr>
        <p:spPr/>
        <p:txBody>
          <a:bodyPr/>
          <a:lstStyle/>
          <a:p>
            <a:pPr lvl="0"/>
            <a:fld id="{E941B5CA-94FD-40CF-979E-033C251BAFF4}" type="slidenum">
              <a:rPr lang="it-IT" smtClean="0"/>
              <a:t>‹N›</a:t>
            </a:fld>
            <a:endParaRPr lang="it-IT"/>
          </a:p>
        </p:txBody>
      </p:sp>
    </p:spTree>
    <p:extLst>
      <p:ext uri="{BB962C8B-B14F-4D97-AF65-F5344CB8AC3E}">
        <p14:creationId xmlns:p14="http://schemas.microsoft.com/office/powerpoint/2010/main" val="23828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AEB0B1-D023-4F64-AC72-76D8B0E750B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29248F-83DF-4877-987A-095678D90D3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B461C1-332B-4D30-AEC5-28E09E61A887}"/>
              </a:ext>
            </a:extLst>
          </p:cNvPr>
          <p:cNvSpPr>
            <a:spLocks noGrp="1"/>
          </p:cNvSpPr>
          <p:nvPr>
            <p:ph type="dt" sz="half" idx="10"/>
          </p:nvPr>
        </p:nvSpPr>
        <p:spPr/>
        <p:txBody>
          <a:bodyPr/>
          <a:lstStyle/>
          <a:p>
            <a:pPr lvl="0"/>
            <a:fld id="{BE285C84-5284-44DD-BE75-528454D0120C}" type="datetime1">
              <a:rPr lang="it-IT" smtClean="0"/>
              <a:pPr lvl="0"/>
              <a:t>08/06/2021</a:t>
            </a:fld>
            <a:endParaRPr lang="it-IT"/>
          </a:p>
        </p:txBody>
      </p:sp>
      <p:sp>
        <p:nvSpPr>
          <p:cNvPr id="5" name="Segnaposto piè di pagina 4">
            <a:extLst>
              <a:ext uri="{FF2B5EF4-FFF2-40B4-BE49-F238E27FC236}">
                <a16:creationId xmlns:a16="http://schemas.microsoft.com/office/drawing/2014/main" id="{AFB74B3C-2D2A-4BAE-A04D-4C3EB160C1A4}"/>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952EEF61-79DD-4B23-8A39-32D2AC5A2DA2}"/>
              </a:ext>
            </a:extLst>
          </p:cNvPr>
          <p:cNvSpPr>
            <a:spLocks noGrp="1"/>
          </p:cNvSpPr>
          <p:nvPr>
            <p:ph type="sldNum" sz="quarter" idx="12"/>
          </p:nvPr>
        </p:nvSpPr>
        <p:spPr/>
        <p:txBody>
          <a:bodyPr/>
          <a:lstStyle/>
          <a:p>
            <a:pPr lvl="0"/>
            <a:fld id="{A49B6A4A-3103-435B-AF75-9B4BA71CE040}" type="slidenum">
              <a:rPr lang="it-IT" smtClean="0"/>
              <a:t>‹N›</a:t>
            </a:fld>
            <a:endParaRPr lang="it-IT"/>
          </a:p>
        </p:txBody>
      </p:sp>
    </p:spTree>
    <p:extLst>
      <p:ext uri="{BB962C8B-B14F-4D97-AF65-F5344CB8AC3E}">
        <p14:creationId xmlns:p14="http://schemas.microsoft.com/office/powerpoint/2010/main" val="2923824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6376C9-25A6-4486-BD8D-B3B2FD5E783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5414131-D06D-4CD4-982E-1841208D5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1A48F40-CB08-464D-925F-992F872B3D72}"/>
              </a:ext>
            </a:extLst>
          </p:cNvPr>
          <p:cNvSpPr>
            <a:spLocks noGrp="1"/>
          </p:cNvSpPr>
          <p:nvPr>
            <p:ph type="dt" sz="half" idx="10"/>
          </p:nvPr>
        </p:nvSpPr>
        <p:spPr/>
        <p:txBody>
          <a:bodyPr/>
          <a:lstStyle/>
          <a:p>
            <a:pPr lvl="0"/>
            <a:fld id="{1AC71CE6-FB6C-4B87-A966-F687647F12F7}" type="datetime1">
              <a:rPr lang="it-IT" smtClean="0"/>
              <a:pPr lvl="0"/>
              <a:t>08/06/2021</a:t>
            </a:fld>
            <a:endParaRPr lang="it-IT"/>
          </a:p>
        </p:txBody>
      </p:sp>
      <p:sp>
        <p:nvSpPr>
          <p:cNvPr id="5" name="Segnaposto piè di pagina 4">
            <a:extLst>
              <a:ext uri="{FF2B5EF4-FFF2-40B4-BE49-F238E27FC236}">
                <a16:creationId xmlns:a16="http://schemas.microsoft.com/office/drawing/2014/main" id="{86CBCE75-AAA8-4C9A-BC44-A9C2588A573F}"/>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D75958BE-B5B3-4C90-8398-2D788AC6B894}"/>
              </a:ext>
            </a:extLst>
          </p:cNvPr>
          <p:cNvSpPr>
            <a:spLocks noGrp="1"/>
          </p:cNvSpPr>
          <p:nvPr>
            <p:ph type="sldNum" sz="quarter" idx="12"/>
          </p:nvPr>
        </p:nvSpPr>
        <p:spPr/>
        <p:txBody>
          <a:bodyPr/>
          <a:lstStyle/>
          <a:p>
            <a:pPr lvl="0"/>
            <a:fld id="{58793329-882C-486C-B834-E196F4FA2DB4}" type="slidenum">
              <a:rPr lang="it-IT" smtClean="0"/>
              <a:t>‹N›</a:t>
            </a:fld>
            <a:endParaRPr lang="it-IT"/>
          </a:p>
        </p:txBody>
      </p:sp>
    </p:spTree>
    <p:extLst>
      <p:ext uri="{BB962C8B-B14F-4D97-AF65-F5344CB8AC3E}">
        <p14:creationId xmlns:p14="http://schemas.microsoft.com/office/powerpoint/2010/main" val="164906008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9F961D-237B-4FAB-9C76-2F2DB67EE7C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42E7559-2B23-43F1-B6D2-32AC7E1E9D9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9F63F1F-52A8-4FF4-A356-1843906C844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9A6A1D2-F02C-4AE1-9623-20EB511B6269}"/>
              </a:ext>
            </a:extLst>
          </p:cNvPr>
          <p:cNvSpPr>
            <a:spLocks noGrp="1"/>
          </p:cNvSpPr>
          <p:nvPr>
            <p:ph type="dt" sz="half" idx="10"/>
          </p:nvPr>
        </p:nvSpPr>
        <p:spPr/>
        <p:txBody>
          <a:bodyPr/>
          <a:lstStyle/>
          <a:p>
            <a:pPr lvl="0"/>
            <a:fld id="{A8243CBF-885E-4FB7-9EFC-0C730A58BC85}" type="datetime1">
              <a:rPr lang="it-IT" smtClean="0"/>
              <a:pPr lvl="0"/>
              <a:t>08/06/2021</a:t>
            </a:fld>
            <a:endParaRPr lang="it-IT"/>
          </a:p>
        </p:txBody>
      </p:sp>
      <p:sp>
        <p:nvSpPr>
          <p:cNvPr id="6" name="Segnaposto piè di pagina 5">
            <a:extLst>
              <a:ext uri="{FF2B5EF4-FFF2-40B4-BE49-F238E27FC236}">
                <a16:creationId xmlns:a16="http://schemas.microsoft.com/office/drawing/2014/main" id="{E97EE9DC-156F-4027-A53B-21E9FF21348E}"/>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26921DEB-5FD2-441D-9E55-63BD0DB52D6C}"/>
              </a:ext>
            </a:extLst>
          </p:cNvPr>
          <p:cNvSpPr>
            <a:spLocks noGrp="1"/>
          </p:cNvSpPr>
          <p:nvPr>
            <p:ph type="sldNum" sz="quarter" idx="12"/>
          </p:nvPr>
        </p:nvSpPr>
        <p:spPr/>
        <p:txBody>
          <a:bodyPr/>
          <a:lstStyle/>
          <a:p>
            <a:pPr lvl="0"/>
            <a:fld id="{B3AE550E-9E73-450E-A8E7-2E2B1173BE39}" type="slidenum">
              <a:rPr lang="it-IT" smtClean="0"/>
              <a:t>‹N›</a:t>
            </a:fld>
            <a:endParaRPr lang="it-IT"/>
          </a:p>
        </p:txBody>
      </p:sp>
    </p:spTree>
    <p:extLst>
      <p:ext uri="{BB962C8B-B14F-4D97-AF65-F5344CB8AC3E}">
        <p14:creationId xmlns:p14="http://schemas.microsoft.com/office/powerpoint/2010/main" val="280065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3030CA-7B3A-400E-8310-153236DB4F5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DBE3844-A2D1-40D6-AB72-13DA50AAB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8F3FEC0-AF35-4D99-A178-A9616B96AF6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369D62A-CF15-4544-A1E7-59AA9706D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E56594B-FD22-4EC2-AA48-90BB85D39B7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F7D0325-839B-4A53-BADE-CA4FFB037E28}"/>
              </a:ext>
            </a:extLst>
          </p:cNvPr>
          <p:cNvSpPr>
            <a:spLocks noGrp="1"/>
          </p:cNvSpPr>
          <p:nvPr>
            <p:ph type="dt" sz="half" idx="10"/>
          </p:nvPr>
        </p:nvSpPr>
        <p:spPr/>
        <p:txBody>
          <a:bodyPr/>
          <a:lstStyle/>
          <a:p>
            <a:pPr lvl="0"/>
            <a:fld id="{E51398B2-046A-4A6C-934D-20200A5E1FD8}" type="datetime1">
              <a:rPr lang="it-IT" smtClean="0"/>
              <a:pPr lvl="0"/>
              <a:t>08/06/2021</a:t>
            </a:fld>
            <a:endParaRPr lang="it-IT"/>
          </a:p>
        </p:txBody>
      </p:sp>
      <p:sp>
        <p:nvSpPr>
          <p:cNvPr id="8" name="Segnaposto piè di pagina 7">
            <a:extLst>
              <a:ext uri="{FF2B5EF4-FFF2-40B4-BE49-F238E27FC236}">
                <a16:creationId xmlns:a16="http://schemas.microsoft.com/office/drawing/2014/main" id="{69527661-C371-41E6-95D9-BCECB364959A}"/>
              </a:ext>
            </a:extLst>
          </p:cNvPr>
          <p:cNvSpPr>
            <a:spLocks noGrp="1"/>
          </p:cNvSpPr>
          <p:nvPr>
            <p:ph type="ftr" sz="quarter" idx="11"/>
          </p:nvPr>
        </p:nvSpPr>
        <p:spPr/>
        <p:txBody>
          <a:bodyPr/>
          <a:lstStyle/>
          <a:p>
            <a:pPr lvl="0"/>
            <a:endParaRPr lang="it-IT"/>
          </a:p>
        </p:txBody>
      </p:sp>
      <p:sp>
        <p:nvSpPr>
          <p:cNvPr id="9" name="Segnaposto numero diapositiva 8">
            <a:extLst>
              <a:ext uri="{FF2B5EF4-FFF2-40B4-BE49-F238E27FC236}">
                <a16:creationId xmlns:a16="http://schemas.microsoft.com/office/drawing/2014/main" id="{7F8E4C1B-D49E-4D74-9A83-021BDA56F843}"/>
              </a:ext>
            </a:extLst>
          </p:cNvPr>
          <p:cNvSpPr>
            <a:spLocks noGrp="1"/>
          </p:cNvSpPr>
          <p:nvPr>
            <p:ph type="sldNum" sz="quarter" idx="12"/>
          </p:nvPr>
        </p:nvSpPr>
        <p:spPr/>
        <p:txBody>
          <a:bodyPr/>
          <a:lstStyle/>
          <a:p>
            <a:pPr lvl="0"/>
            <a:fld id="{050DFF98-40FE-4EDF-B983-5F8278903381}" type="slidenum">
              <a:rPr lang="it-IT" smtClean="0"/>
              <a:t>‹N›</a:t>
            </a:fld>
            <a:endParaRPr lang="it-IT"/>
          </a:p>
        </p:txBody>
      </p:sp>
    </p:spTree>
    <p:extLst>
      <p:ext uri="{BB962C8B-B14F-4D97-AF65-F5344CB8AC3E}">
        <p14:creationId xmlns:p14="http://schemas.microsoft.com/office/powerpoint/2010/main" val="410407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387292-B1E8-49D9-AA5C-5EBC5188DC3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7E3AD3E-86FA-49FD-9283-249DADB3B400}"/>
              </a:ext>
            </a:extLst>
          </p:cNvPr>
          <p:cNvSpPr>
            <a:spLocks noGrp="1"/>
          </p:cNvSpPr>
          <p:nvPr>
            <p:ph type="dt" sz="half" idx="10"/>
          </p:nvPr>
        </p:nvSpPr>
        <p:spPr/>
        <p:txBody>
          <a:bodyPr/>
          <a:lstStyle/>
          <a:p>
            <a:pPr lvl="0"/>
            <a:fld id="{FBF20CF6-0698-4508-911A-6C13748187F3}" type="datetime1">
              <a:rPr lang="it-IT" smtClean="0"/>
              <a:pPr lvl="0"/>
              <a:t>08/06/2021</a:t>
            </a:fld>
            <a:endParaRPr lang="it-IT"/>
          </a:p>
        </p:txBody>
      </p:sp>
      <p:sp>
        <p:nvSpPr>
          <p:cNvPr id="4" name="Segnaposto piè di pagina 3">
            <a:extLst>
              <a:ext uri="{FF2B5EF4-FFF2-40B4-BE49-F238E27FC236}">
                <a16:creationId xmlns:a16="http://schemas.microsoft.com/office/drawing/2014/main" id="{AD859D08-236A-4FFC-9449-2888B3D6979C}"/>
              </a:ext>
            </a:extLst>
          </p:cNvPr>
          <p:cNvSpPr>
            <a:spLocks noGrp="1"/>
          </p:cNvSpPr>
          <p:nvPr>
            <p:ph type="ftr" sz="quarter" idx="11"/>
          </p:nvPr>
        </p:nvSpPr>
        <p:spPr/>
        <p:txBody>
          <a:bodyPr/>
          <a:lstStyle/>
          <a:p>
            <a:pPr lvl="0"/>
            <a:endParaRPr lang="it-IT"/>
          </a:p>
        </p:txBody>
      </p:sp>
      <p:sp>
        <p:nvSpPr>
          <p:cNvPr id="5" name="Segnaposto numero diapositiva 4">
            <a:extLst>
              <a:ext uri="{FF2B5EF4-FFF2-40B4-BE49-F238E27FC236}">
                <a16:creationId xmlns:a16="http://schemas.microsoft.com/office/drawing/2014/main" id="{6C27684C-FB16-40CC-9806-A48DA3170D29}"/>
              </a:ext>
            </a:extLst>
          </p:cNvPr>
          <p:cNvSpPr>
            <a:spLocks noGrp="1"/>
          </p:cNvSpPr>
          <p:nvPr>
            <p:ph type="sldNum" sz="quarter" idx="12"/>
          </p:nvPr>
        </p:nvSpPr>
        <p:spPr/>
        <p:txBody>
          <a:bodyPr/>
          <a:lstStyle/>
          <a:p>
            <a:pPr lvl="0"/>
            <a:fld id="{01F8118D-460A-43E2-A712-2DB0B7965415}" type="slidenum">
              <a:rPr lang="it-IT" smtClean="0"/>
              <a:t>‹N›</a:t>
            </a:fld>
            <a:endParaRPr lang="it-IT"/>
          </a:p>
        </p:txBody>
      </p:sp>
    </p:spTree>
    <p:extLst>
      <p:ext uri="{BB962C8B-B14F-4D97-AF65-F5344CB8AC3E}">
        <p14:creationId xmlns:p14="http://schemas.microsoft.com/office/powerpoint/2010/main" val="21917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C311E52-920C-4A86-AF1E-6D6498B50C2B}"/>
              </a:ext>
            </a:extLst>
          </p:cNvPr>
          <p:cNvSpPr>
            <a:spLocks noGrp="1"/>
          </p:cNvSpPr>
          <p:nvPr>
            <p:ph type="dt" sz="half" idx="10"/>
          </p:nvPr>
        </p:nvSpPr>
        <p:spPr/>
        <p:txBody>
          <a:bodyPr/>
          <a:lstStyle/>
          <a:p>
            <a:pPr lvl="0"/>
            <a:fld id="{0C777315-50A1-45E8-A4C4-6C11401F702A}" type="datetime1">
              <a:rPr lang="it-IT" smtClean="0"/>
              <a:pPr lvl="0"/>
              <a:t>08/06/2021</a:t>
            </a:fld>
            <a:endParaRPr lang="it-IT"/>
          </a:p>
        </p:txBody>
      </p:sp>
      <p:sp>
        <p:nvSpPr>
          <p:cNvPr id="3" name="Segnaposto piè di pagina 2">
            <a:extLst>
              <a:ext uri="{FF2B5EF4-FFF2-40B4-BE49-F238E27FC236}">
                <a16:creationId xmlns:a16="http://schemas.microsoft.com/office/drawing/2014/main" id="{6FFC19D3-20F9-45B8-A8D6-03D22F65488C}"/>
              </a:ext>
            </a:extLst>
          </p:cNvPr>
          <p:cNvSpPr>
            <a:spLocks noGrp="1"/>
          </p:cNvSpPr>
          <p:nvPr>
            <p:ph type="ftr" sz="quarter" idx="11"/>
          </p:nvPr>
        </p:nvSpPr>
        <p:spPr/>
        <p:txBody>
          <a:bodyPr/>
          <a:lstStyle/>
          <a:p>
            <a:pPr lvl="0"/>
            <a:endParaRPr lang="it-IT"/>
          </a:p>
        </p:txBody>
      </p:sp>
      <p:sp>
        <p:nvSpPr>
          <p:cNvPr id="4" name="Segnaposto numero diapositiva 3">
            <a:extLst>
              <a:ext uri="{FF2B5EF4-FFF2-40B4-BE49-F238E27FC236}">
                <a16:creationId xmlns:a16="http://schemas.microsoft.com/office/drawing/2014/main" id="{2B3CC100-4233-45FD-8489-F3A4E5673BAA}"/>
              </a:ext>
            </a:extLst>
          </p:cNvPr>
          <p:cNvSpPr>
            <a:spLocks noGrp="1"/>
          </p:cNvSpPr>
          <p:nvPr>
            <p:ph type="sldNum" sz="quarter" idx="12"/>
          </p:nvPr>
        </p:nvSpPr>
        <p:spPr/>
        <p:txBody>
          <a:bodyPr/>
          <a:lstStyle/>
          <a:p>
            <a:pPr lvl="0"/>
            <a:fld id="{E941B5CA-94FD-40CF-979E-033C251BAFF4}" type="slidenum">
              <a:rPr lang="it-IT" smtClean="0"/>
              <a:t>‹N›</a:t>
            </a:fld>
            <a:endParaRPr lang="it-IT"/>
          </a:p>
        </p:txBody>
      </p:sp>
    </p:spTree>
    <p:extLst>
      <p:ext uri="{BB962C8B-B14F-4D97-AF65-F5344CB8AC3E}">
        <p14:creationId xmlns:p14="http://schemas.microsoft.com/office/powerpoint/2010/main" val="378866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4FE779-CDF8-464E-954B-CFAFC21807E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606C4D7-841E-45D5-9B56-0FE74E234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A9DE3FE-F73E-4EDC-8768-54CCD2CE2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F01329D-F38F-40EF-A5A3-439364D43938}"/>
              </a:ext>
            </a:extLst>
          </p:cNvPr>
          <p:cNvSpPr>
            <a:spLocks noGrp="1"/>
          </p:cNvSpPr>
          <p:nvPr>
            <p:ph type="dt" sz="half" idx="10"/>
          </p:nvPr>
        </p:nvSpPr>
        <p:spPr/>
        <p:txBody>
          <a:bodyPr/>
          <a:lstStyle/>
          <a:p>
            <a:pPr lvl="0"/>
            <a:fld id="{A4F8D565-E2C0-44CB-88FF-3502FB0B2CC5}" type="datetime1">
              <a:rPr lang="it-IT" smtClean="0"/>
              <a:pPr lvl="0"/>
              <a:t>08/06/2021</a:t>
            </a:fld>
            <a:endParaRPr lang="it-IT"/>
          </a:p>
        </p:txBody>
      </p:sp>
      <p:sp>
        <p:nvSpPr>
          <p:cNvPr id="6" name="Segnaposto piè di pagina 5">
            <a:extLst>
              <a:ext uri="{FF2B5EF4-FFF2-40B4-BE49-F238E27FC236}">
                <a16:creationId xmlns:a16="http://schemas.microsoft.com/office/drawing/2014/main" id="{3124F80E-D079-4571-BF81-9E5399033C59}"/>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7503A764-E141-4570-8602-9AED35B5A21F}"/>
              </a:ext>
            </a:extLst>
          </p:cNvPr>
          <p:cNvSpPr>
            <a:spLocks noGrp="1"/>
          </p:cNvSpPr>
          <p:nvPr>
            <p:ph type="sldNum" sz="quarter" idx="12"/>
          </p:nvPr>
        </p:nvSpPr>
        <p:spPr/>
        <p:txBody>
          <a:bodyPr/>
          <a:lstStyle/>
          <a:p>
            <a:pPr lvl="0"/>
            <a:fld id="{6D1E416B-C26B-4437-88DA-6580F6A1140B}" type="slidenum">
              <a:rPr lang="it-IT" smtClean="0"/>
              <a:t>‹N›</a:t>
            </a:fld>
            <a:endParaRPr lang="it-IT"/>
          </a:p>
        </p:txBody>
      </p:sp>
    </p:spTree>
    <p:extLst>
      <p:ext uri="{BB962C8B-B14F-4D97-AF65-F5344CB8AC3E}">
        <p14:creationId xmlns:p14="http://schemas.microsoft.com/office/powerpoint/2010/main" val="331091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9C6C82-6B7A-4D30-B9A4-AF8394FA4D2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7FD7D8C-8453-4246-9038-12334FD27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6B92FA7-3A5D-47DF-B92C-505007900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DD3F346-4521-4D0D-BCED-54E84D4F6A09}"/>
              </a:ext>
            </a:extLst>
          </p:cNvPr>
          <p:cNvSpPr>
            <a:spLocks noGrp="1"/>
          </p:cNvSpPr>
          <p:nvPr>
            <p:ph type="dt" sz="half" idx="10"/>
          </p:nvPr>
        </p:nvSpPr>
        <p:spPr/>
        <p:txBody>
          <a:bodyPr/>
          <a:lstStyle/>
          <a:p>
            <a:pPr lvl="0"/>
            <a:fld id="{0C777315-50A1-45E8-A4C4-6C11401F702A}" type="datetime1">
              <a:rPr lang="it-IT" smtClean="0"/>
              <a:pPr lvl="0"/>
              <a:t>08/06/2021</a:t>
            </a:fld>
            <a:endParaRPr lang="it-IT"/>
          </a:p>
        </p:txBody>
      </p:sp>
      <p:sp>
        <p:nvSpPr>
          <p:cNvPr id="6" name="Segnaposto piè di pagina 5">
            <a:extLst>
              <a:ext uri="{FF2B5EF4-FFF2-40B4-BE49-F238E27FC236}">
                <a16:creationId xmlns:a16="http://schemas.microsoft.com/office/drawing/2014/main" id="{34D341F7-D54C-4B1D-8323-33B665F7C1B8}"/>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AB64B9B9-FC17-4A28-9432-E17B40A55E9B}"/>
              </a:ext>
            </a:extLst>
          </p:cNvPr>
          <p:cNvSpPr>
            <a:spLocks noGrp="1"/>
          </p:cNvSpPr>
          <p:nvPr>
            <p:ph type="sldNum" sz="quarter" idx="12"/>
          </p:nvPr>
        </p:nvSpPr>
        <p:spPr/>
        <p:txBody>
          <a:bodyPr/>
          <a:lstStyle/>
          <a:p>
            <a:pPr lvl="0"/>
            <a:fld id="{E941B5CA-94FD-40CF-979E-033C251BAFF4}" type="slidenum">
              <a:rPr lang="it-IT" smtClean="0"/>
              <a:t>‹N›</a:t>
            </a:fld>
            <a:endParaRPr lang="it-IT"/>
          </a:p>
        </p:txBody>
      </p:sp>
    </p:spTree>
    <p:extLst>
      <p:ext uri="{BB962C8B-B14F-4D97-AF65-F5344CB8AC3E}">
        <p14:creationId xmlns:p14="http://schemas.microsoft.com/office/powerpoint/2010/main" val="305726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A660AA-3183-4C1E-B45A-359B1FC2B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75D366C-BD69-4861-BC8B-C88FF275B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5A5AF0C-0E90-4D64-806E-20F8A76C9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vl="0"/>
            <a:fld id="{0C777315-50A1-45E8-A4C4-6C11401F702A}" type="datetime1">
              <a:rPr lang="it-IT" smtClean="0"/>
              <a:pPr lvl="0"/>
              <a:t>08/06/2021</a:t>
            </a:fld>
            <a:endParaRPr lang="it-IT"/>
          </a:p>
        </p:txBody>
      </p:sp>
      <p:sp>
        <p:nvSpPr>
          <p:cNvPr id="5" name="Segnaposto piè di pagina 4">
            <a:extLst>
              <a:ext uri="{FF2B5EF4-FFF2-40B4-BE49-F238E27FC236}">
                <a16:creationId xmlns:a16="http://schemas.microsoft.com/office/drawing/2014/main" id="{548E369F-0721-481A-9FE6-0F63C5CC4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vl="0"/>
            <a:endParaRPr lang="it-IT"/>
          </a:p>
        </p:txBody>
      </p:sp>
      <p:sp>
        <p:nvSpPr>
          <p:cNvPr id="6" name="Segnaposto numero diapositiva 5">
            <a:extLst>
              <a:ext uri="{FF2B5EF4-FFF2-40B4-BE49-F238E27FC236}">
                <a16:creationId xmlns:a16="http://schemas.microsoft.com/office/drawing/2014/main" id="{D0C57F69-A5BE-4DAE-A485-BF7EF832FE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a:fld id="{E941B5CA-94FD-40CF-979E-033C251BAFF4}" type="slidenum">
              <a:rPr lang="it-IT" smtClean="0"/>
              <a:t>‹N›</a:t>
            </a:fld>
            <a:endParaRPr lang="it-IT"/>
          </a:p>
        </p:txBody>
      </p:sp>
    </p:spTree>
    <p:extLst>
      <p:ext uri="{BB962C8B-B14F-4D97-AF65-F5344CB8AC3E}">
        <p14:creationId xmlns:p14="http://schemas.microsoft.com/office/powerpoint/2010/main" val="400326419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674C07-656D-48AA-8C16-13050E50E9CF}"/>
              </a:ext>
            </a:extLst>
          </p:cNvPr>
          <p:cNvSpPr txBox="1">
            <a:spLocks noGrp="1"/>
          </p:cNvSpPr>
          <p:nvPr>
            <p:ph type="ctrTitle"/>
          </p:nvPr>
        </p:nvSpPr>
        <p:spPr>
          <a:xfrm>
            <a:off x="1523993" y="3429000"/>
            <a:ext cx="9144000" cy="959708"/>
          </a:xfrm>
        </p:spPr>
        <p:txBody>
          <a:bodyPr anchor="ctr">
            <a:normAutofit fontScale="90000"/>
          </a:bodyPr>
          <a:lstStyle/>
          <a:p>
            <a:pPr lvl="0"/>
            <a:r>
              <a:rPr lang="it-IT" i="1" dirty="0">
                <a:solidFill>
                  <a:srgbClr val="212529"/>
                </a:solidFill>
                <a:latin typeface="-apple-system"/>
              </a:rPr>
              <a:t>Car Sharing model </a:t>
            </a:r>
            <a:r>
              <a:rPr lang="it-IT" i="1" dirty="0" err="1">
                <a:solidFill>
                  <a:srgbClr val="212529"/>
                </a:solidFill>
                <a:latin typeface="-apple-system"/>
              </a:rPr>
              <a:t>simulation</a:t>
            </a:r>
            <a:endParaRPr lang="it-IT" i="1" dirty="0">
              <a:solidFill>
                <a:srgbClr val="212529"/>
              </a:solidFill>
              <a:latin typeface="-apple-system"/>
            </a:endParaRPr>
          </a:p>
        </p:txBody>
      </p:sp>
      <p:sp>
        <p:nvSpPr>
          <p:cNvPr id="3" name="Sottotitolo 2">
            <a:extLst>
              <a:ext uri="{FF2B5EF4-FFF2-40B4-BE49-F238E27FC236}">
                <a16:creationId xmlns:a16="http://schemas.microsoft.com/office/drawing/2014/main" id="{569EC8C4-1655-435F-B13B-C84AFCE7A9F4}"/>
              </a:ext>
            </a:extLst>
          </p:cNvPr>
          <p:cNvSpPr txBox="1">
            <a:spLocks noGrp="1"/>
          </p:cNvSpPr>
          <p:nvPr>
            <p:ph type="subTitle" idx="1"/>
          </p:nvPr>
        </p:nvSpPr>
        <p:spPr>
          <a:xfrm>
            <a:off x="1641439" y="4501399"/>
            <a:ext cx="9144000" cy="483397"/>
          </a:xfrm>
        </p:spPr>
        <p:txBody>
          <a:bodyPr anchor="ctr">
            <a:normAutofit/>
          </a:bodyPr>
          <a:lstStyle/>
          <a:p>
            <a:pPr lvl="0"/>
            <a:r>
              <a:rPr lang="it-IT" sz="2800" dirty="0"/>
              <a:t>Simone Rizzo</a:t>
            </a:r>
            <a:endParaRPr lang="it-IT" dirty="0"/>
          </a:p>
        </p:txBody>
      </p:sp>
      <p:sp>
        <p:nvSpPr>
          <p:cNvPr id="4" name="CasellaDiTesto 3">
            <a:extLst>
              <a:ext uri="{FF2B5EF4-FFF2-40B4-BE49-F238E27FC236}">
                <a16:creationId xmlns:a16="http://schemas.microsoft.com/office/drawing/2014/main" id="{8BBA7E45-9F1F-4427-8A81-B3C9C647CC63}"/>
              </a:ext>
            </a:extLst>
          </p:cNvPr>
          <p:cNvSpPr txBox="1"/>
          <p:nvPr/>
        </p:nvSpPr>
        <p:spPr>
          <a:xfrm>
            <a:off x="4573389" y="5097487"/>
            <a:ext cx="3280099" cy="338556"/>
          </a:xfrm>
          <a:prstGeom prst="rect">
            <a:avLst/>
          </a:prstGeom>
          <a:noFill/>
          <a:ln cap="flat">
            <a:noFill/>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600" b="0" i="0" u="none" strike="noStrike" kern="1200" cap="none" spc="0" baseline="0" dirty="0">
                <a:solidFill>
                  <a:srgbClr val="000000"/>
                </a:solidFill>
                <a:uFillTx/>
                <a:latin typeface="Calibri"/>
              </a:rPr>
              <a:t>CMCS 2021</a:t>
            </a:r>
          </a:p>
        </p:txBody>
      </p:sp>
      <p:pic>
        <p:nvPicPr>
          <p:cNvPr id="5" name="Picture 2" descr="Università di Pisa - Wikipedia">
            <a:extLst>
              <a:ext uri="{FF2B5EF4-FFF2-40B4-BE49-F238E27FC236}">
                <a16:creationId xmlns:a16="http://schemas.microsoft.com/office/drawing/2014/main" id="{D3CAED5C-0161-4A24-88F2-CDAB771DB1B7}"/>
              </a:ext>
            </a:extLst>
          </p:cNvPr>
          <p:cNvPicPr>
            <a:picLocks noChangeAspect="1"/>
          </p:cNvPicPr>
          <p:nvPr/>
        </p:nvPicPr>
        <p:blipFill>
          <a:blip r:embed="rId2"/>
          <a:srcRect/>
          <a:stretch>
            <a:fillRect/>
          </a:stretch>
        </p:blipFill>
        <p:spPr>
          <a:xfrm>
            <a:off x="5066781" y="801270"/>
            <a:ext cx="2058433" cy="2101620"/>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608F2D-55E7-4FA0-9657-3723C5DE68DF}"/>
              </a:ext>
            </a:extLst>
          </p:cNvPr>
          <p:cNvSpPr>
            <a:spLocks noGrp="1"/>
          </p:cNvSpPr>
          <p:nvPr>
            <p:ph type="title"/>
          </p:nvPr>
        </p:nvSpPr>
        <p:spPr>
          <a:xfrm>
            <a:off x="838200" y="365125"/>
            <a:ext cx="2677357" cy="1325563"/>
          </a:xfrm>
        </p:spPr>
        <p:txBody>
          <a:bodyPr/>
          <a:lstStyle/>
          <a:p>
            <a:r>
              <a:rPr lang="it-IT" sz="4000" b="1" dirty="0"/>
              <a:t>Base</a:t>
            </a:r>
            <a:r>
              <a:rPr lang="it-IT" b="1" dirty="0"/>
              <a:t> </a:t>
            </a:r>
            <a:r>
              <a:rPr lang="it-IT" sz="4000" b="1" dirty="0"/>
              <a:t>case</a:t>
            </a:r>
            <a:r>
              <a:rPr lang="it-IT" dirty="0"/>
              <a:t>:</a:t>
            </a:r>
          </a:p>
        </p:txBody>
      </p:sp>
      <p:sp>
        <p:nvSpPr>
          <p:cNvPr id="4" name="CasellaDiTesto 3">
            <a:extLst>
              <a:ext uri="{FF2B5EF4-FFF2-40B4-BE49-F238E27FC236}">
                <a16:creationId xmlns:a16="http://schemas.microsoft.com/office/drawing/2014/main" id="{AB7B65C6-CD50-4F1C-911D-B0C33E5A3C50}"/>
              </a:ext>
            </a:extLst>
          </p:cNvPr>
          <p:cNvSpPr txBox="1"/>
          <p:nvPr/>
        </p:nvSpPr>
        <p:spPr>
          <a:xfrm>
            <a:off x="838200" y="1535837"/>
            <a:ext cx="3103485" cy="1200329"/>
          </a:xfrm>
          <a:prstGeom prst="rect">
            <a:avLst/>
          </a:prstGeom>
          <a:noFill/>
        </p:spPr>
        <p:txBody>
          <a:bodyPr wrap="square" rtlCol="0">
            <a:spAutoFit/>
          </a:bodyPr>
          <a:lstStyle/>
          <a:p>
            <a:r>
              <a:rPr lang="it-IT" dirty="0"/>
              <a:t>No </a:t>
            </a:r>
            <a:r>
              <a:rPr lang="it-IT" dirty="0" err="1"/>
              <a:t>impatient</a:t>
            </a:r>
            <a:r>
              <a:rPr lang="it-IT" dirty="0"/>
              <a:t> customers, </a:t>
            </a:r>
            <a:r>
              <a:rPr lang="it-IT" dirty="0" err="1"/>
              <a:t>sufficient</a:t>
            </a:r>
            <a:r>
              <a:rPr lang="it-IT" dirty="0"/>
              <a:t> </a:t>
            </a:r>
            <a:r>
              <a:rPr lang="it-IT" dirty="0" err="1"/>
              <a:t>numer</a:t>
            </a:r>
            <a:r>
              <a:rPr lang="it-IT" dirty="0"/>
              <a:t> of </a:t>
            </a:r>
            <a:r>
              <a:rPr lang="it-IT" dirty="0" err="1"/>
              <a:t>operators</a:t>
            </a:r>
            <a:r>
              <a:rPr lang="it-IT" dirty="0"/>
              <a:t>, small </a:t>
            </a:r>
            <a:r>
              <a:rPr lang="it-IT" dirty="0" err="1"/>
              <a:t>ammount</a:t>
            </a:r>
            <a:r>
              <a:rPr lang="it-IT" dirty="0"/>
              <a:t> of customers, high </a:t>
            </a:r>
            <a:r>
              <a:rPr lang="it-IT" dirty="0" err="1"/>
              <a:t>battery</a:t>
            </a:r>
            <a:r>
              <a:rPr lang="it-IT" dirty="0"/>
              <a:t> life.</a:t>
            </a:r>
          </a:p>
        </p:txBody>
      </p:sp>
      <p:graphicFrame>
        <p:nvGraphicFramePr>
          <p:cNvPr id="5" name="Tabella 5">
            <a:extLst>
              <a:ext uri="{FF2B5EF4-FFF2-40B4-BE49-F238E27FC236}">
                <a16:creationId xmlns:a16="http://schemas.microsoft.com/office/drawing/2014/main" id="{EDF7A911-3682-4C86-B45C-088EFA14AF82}"/>
              </a:ext>
            </a:extLst>
          </p:cNvPr>
          <p:cNvGraphicFramePr>
            <a:graphicFrameLocks noGrp="1"/>
          </p:cNvGraphicFramePr>
          <p:nvPr>
            <p:extLst>
              <p:ext uri="{D42A27DB-BD31-4B8C-83A1-F6EECF244321}">
                <p14:modId xmlns:p14="http://schemas.microsoft.com/office/powerpoint/2010/main" val="3979877402"/>
              </p:ext>
            </p:extLst>
          </p:nvPr>
        </p:nvGraphicFramePr>
        <p:xfrm>
          <a:off x="1076503" y="3067190"/>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a:t>VALUE</a:t>
                      </a:r>
                      <a:endParaRPr lang="it-IT" sz="1400" dirty="0"/>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a:t>USER_SPAWN_TIME</a:t>
                      </a:r>
                      <a:endParaRPr lang="it-IT" sz="1400" dirty="0"/>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dirty="0"/>
                        <a:t>50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dirty="0"/>
                        <a:t>-1</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a:t>200</a:t>
                      </a:r>
                      <a:endParaRPr lang="it-IT" sz="1400" dirty="0"/>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dirty="0"/>
                        <a:t>-1</a:t>
                      </a:r>
                    </a:p>
                  </a:txBody>
                  <a:tcPr marL="73903" marR="73903" marT="36951" marB="36951"/>
                </a:tc>
                <a:extLst>
                  <a:ext uri="{0D108BD9-81ED-4DB2-BD59-A6C34878D82A}">
                    <a16:rowId xmlns:a16="http://schemas.microsoft.com/office/drawing/2014/main" val="2671885314"/>
                  </a:ext>
                </a:extLst>
              </a:tr>
            </a:tbl>
          </a:graphicData>
        </a:graphic>
      </p:graphicFrame>
      <p:pic>
        <p:nvPicPr>
          <p:cNvPr id="7" name="Immagine 6">
            <a:extLst>
              <a:ext uri="{FF2B5EF4-FFF2-40B4-BE49-F238E27FC236}">
                <a16:creationId xmlns:a16="http://schemas.microsoft.com/office/drawing/2014/main" id="{154857F6-5919-49A7-B8F8-0BF3C778F8FE}"/>
              </a:ext>
            </a:extLst>
          </p:cNvPr>
          <p:cNvPicPr>
            <a:picLocks noChangeAspect="1"/>
          </p:cNvPicPr>
          <p:nvPr/>
        </p:nvPicPr>
        <p:blipFill>
          <a:blip r:embed="rId2"/>
          <a:stretch>
            <a:fillRect/>
          </a:stretch>
        </p:blipFill>
        <p:spPr>
          <a:xfrm>
            <a:off x="5440621" y="365125"/>
            <a:ext cx="6096000" cy="4572000"/>
          </a:xfrm>
          <a:prstGeom prst="rect">
            <a:avLst/>
          </a:prstGeom>
        </p:spPr>
      </p:pic>
      <p:sp>
        <p:nvSpPr>
          <p:cNvPr id="8" name="CasellaDiTesto 7">
            <a:extLst>
              <a:ext uri="{FF2B5EF4-FFF2-40B4-BE49-F238E27FC236}">
                <a16:creationId xmlns:a16="http://schemas.microsoft.com/office/drawing/2014/main" id="{451F2F5E-618A-4FC4-B073-7830D1811144}"/>
              </a:ext>
            </a:extLst>
          </p:cNvPr>
          <p:cNvSpPr txBox="1"/>
          <p:nvPr/>
        </p:nvSpPr>
        <p:spPr>
          <a:xfrm>
            <a:off x="5033184" y="5285800"/>
            <a:ext cx="6503437" cy="646331"/>
          </a:xfrm>
          <a:prstGeom prst="rect">
            <a:avLst/>
          </a:prstGeom>
          <a:noFill/>
        </p:spPr>
        <p:txBody>
          <a:bodyPr wrap="square" rtlCol="0">
            <a:spAutoFit/>
          </a:bodyPr>
          <a:lstStyle/>
          <a:p>
            <a:r>
              <a:rPr lang="it-IT" dirty="0" err="1"/>
              <a:t>We</a:t>
            </a:r>
            <a:r>
              <a:rPr lang="it-IT" dirty="0"/>
              <a:t> can </a:t>
            </a:r>
            <a:r>
              <a:rPr lang="it-IT" dirty="0" err="1"/>
              <a:t>see</a:t>
            </a:r>
            <a:r>
              <a:rPr lang="it-IT" dirty="0"/>
              <a:t> </a:t>
            </a:r>
            <a:r>
              <a:rPr lang="it-IT" dirty="0" err="1"/>
              <a:t>that</a:t>
            </a:r>
            <a:r>
              <a:rPr lang="it-IT" dirty="0"/>
              <a:t> </a:t>
            </a:r>
            <a:r>
              <a:rPr lang="it-IT" dirty="0" err="1"/>
              <a:t>all</a:t>
            </a:r>
            <a:r>
              <a:rPr lang="it-IT" dirty="0"/>
              <a:t> the customers </a:t>
            </a:r>
            <a:r>
              <a:rPr lang="it-IT" dirty="0" err="1"/>
              <a:t>was</a:t>
            </a:r>
            <a:r>
              <a:rPr lang="it-IT" dirty="0"/>
              <a:t> </a:t>
            </a:r>
            <a:r>
              <a:rPr lang="it-IT" dirty="0" err="1"/>
              <a:t>serverd</a:t>
            </a:r>
            <a:r>
              <a:rPr lang="it-IT" dirty="0"/>
              <a:t>, small </a:t>
            </a:r>
            <a:r>
              <a:rPr lang="it-IT" dirty="0" err="1"/>
              <a:t>waiting</a:t>
            </a:r>
            <a:r>
              <a:rPr lang="it-IT" dirty="0"/>
              <a:t> </a:t>
            </a:r>
            <a:r>
              <a:rPr lang="it-IT" dirty="0" err="1"/>
              <a:t>queue</a:t>
            </a:r>
            <a:r>
              <a:rPr lang="it-IT" dirty="0"/>
              <a:t> and </a:t>
            </a:r>
            <a:r>
              <a:rPr lang="en-US" dirty="0"/>
              <a:t>no car battery was charged for this simulation</a:t>
            </a:r>
            <a:r>
              <a:rPr lang="it-IT" dirty="0"/>
              <a:t>.</a:t>
            </a:r>
          </a:p>
        </p:txBody>
      </p:sp>
    </p:spTree>
    <p:extLst>
      <p:ext uri="{BB962C8B-B14F-4D97-AF65-F5344CB8AC3E}">
        <p14:creationId xmlns:p14="http://schemas.microsoft.com/office/powerpoint/2010/main" val="165824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608F2D-55E7-4FA0-9657-3723C5DE68DF}"/>
              </a:ext>
            </a:extLst>
          </p:cNvPr>
          <p:cNvSpPr>
            <a:spLocks noGrp="1"/>
          </p:cNvSpPr>
          <p:nvPr>
            <p:ph type="title"/>
          </p:nvPr>
        </p:nvSpPr>
        <p:spPr>
          <a:xfrm>
            <a:off x="838200" y="365125"/>
            <a:ext cx="4275338" cy="1325563"/>
          </a:xfrm>
        </p:spPr>
        <p:txBody>
          <a:bodyPr/>
          <a:lstStyle/>
          <a:p>
            <a:r>
              <a:rPr lang="it-IT" sz="4000" b="1" dirty="0"/>
              <a:t>More customers</a:t>
            </a:r>
            <a:r>
              <a:rPr lang="it-IT" dirty="0"/>
              <a:t>:</a:t>
            </a:r>
          </a:p>
        </p:txBody>
      </p:sp>
      <p:sp>
        <p:nvSpPr>
          <p:cNvPr id="4" name="CasellaDiTesto 3">
            <a:extLst>
              <a:ext uri="{FF2B5EF4-FFF2-40B4-BE49-F238E27FC236}">
                <a16:creationId xmlns:a16="http://schemas.microsoft.com/office/drawing/2014/main" id="{AB7B65C6-CD50-4F1C-911D-B0C33E5A3C50}"/>
              </a:ext>
            </a:extLst>
          </p:cNvPr>
          <p:cNvSpPr txBox="1"/>
          <p:nvPr/>
        </p:nvSpPr>
        <p:spPr>
          <a:xfrm>
            <a:off x="838200" y="1535837"/>
            <a:ext cx="3103485" cy="923330"/>
          </a:xfrm>
          <a:prstGeom prst="rect">
            <a:avLst/>
          </a:prstGeom>
          <a:noFill/>
        </p:spPr>
        <p:txBody>
          <a:bodyPr wrap="square" rtlCol="0">
            <a:spAutoFit/>
          </a:bodyPr>
          <a:lstStyle/>
          <a:p>
            <a:pPr algn="just"/>
            <a:r>
              <a:rPr lang="it-IT" dirty="0"/>
              <a:t>By </a:t>
            </a:r>
            <a:r>
              <a:rPr lang="it-IT" dirty="0" err="1"/>
              <a:t>adding</a:t>
            </a:r>
            <a:r>
              <a:rPr lang="it-IT" dirty="0"/>
              <a:t> more customers to the </a:t>
            </a:r>
            <a:r>
              <a:rPr lang="it-IT" dirty="0" err="1"/>
              <a:t>previous</a:t>
            </a:r>
            <a:r>
              <a:rPr lang="it-IT" dirty="0"/>
              <a:t> </a:t>
            </a:r>
            <a:r>
              <a:rPr lang="it-IT" dirty="0" err="1"/>
              <a:t>simulation</a:t>
            </a:r>
            <a:r>
              <a:rPr lang="it-IT" dirty="0"/>
              <a:t> </a:t>
            </a:r>
            <a:r>
              <a:rPr lang="it-IT" dirty="0" err="1"/>
              <a:t>we</a:t>
            </a:r>
            <a:r>
              <a:rPr lang="it-IT" dirty="0"/>
              <a:t> can </a:t>
            </a:r>
            <a:r>
              <a:rPr lang="it-IT" dirty="0" err="1"/>
              <a:t>see</a:t>
            </a:r>
            <a:r>
              <a:rPr lang="it-IT" dirty="0"/>
              <a:t> </a:t>
            </a:r>
            <a:r>
              <a:rPr lang="it-IT" dirty="0" err="1"/>
              <a:t>this</a:t>
            </a:r>
            <a:r>
              <a:rPr lang="it-IT" dirty="0"/>
              <a:t> </a:t>
            </a:r>
            <a:r>
              <a:rPr lang="it-IT" dirty="0" err="1"/>
              <a:t>behaviour</a:t>
            </a:r>
            <a:r>
              <a:rPr lang="it-IT" dirty="0"/>
              <a:t>.</a:t>
            </a:r>
          </a:p>
        </p:txBody>
      </p:sp>
      <p:graphicFrame>
        <p:nvGraphicFramePr>
          <p:cNvPr id="5" name="Tabella 5">
            <a:extLst>
              <a:ext uri="{FF2B5EF4-FFF2-40B4-BE49-F238E27FC236}">
                <a16:creationId xmlns:a16="http://schemas.microsoft.com/office/drawing/2014/main" id="{EDF7A911-3682-4C86-B45C-088EFA14AF82}"/>
              </a:ext>
            </a:extLst>
          </p:cNvPr>
          <p:cNvGraphicFramePr>
            <a:graphicFrameLocks noGrp="1"/>
          </p:cNvGraphicFramePr>
          <p:nvPr>
            <p:extLst>
              <p:ext uri="{D42A27DB-BD31-4B8C-83A1-F6EECF244321}">
                <p14:modId xmlns:p14="http://schemas.microsoft.com/office/powerpoint/2010/main" val="43729274"/>
              </p:ext>
            </p:extLst>
          </p:nvPr>
        </p:nvGraphicFramePr>
        <p:xfrm>
          <a:off x="1076503" y="3067190"/>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a:t>VALUE</a:t>
                      </a:r>
                      <a:endParaRPr lang="it-IT" sz="1400" dirty="0"/>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a:t>USER_SPAWN_TIME</a:t>
                      </a:r>
                      <a:endParaRPr lang="it-IT" sz="1400" dirty="0"/>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1" dirty="0"/>
                        <a:t>200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dirty="0"/>
                        <a:t>-1</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a:t>200</a:t>
                      </a:r>
                      <a:endParaRPr lang="it-IT" sz="1400" dirty="0"/>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dirty="0"/>
                        <a:t>-1</a:t>
                      </a:r>
                    </a:p>
                  </a:txBody>
                  <a:tcPr marL="73903" marR="73903" marT="36951" marB="36951"/>
                </a:tc>
                <a:extLst>
                  <a:ext uri="{0D108BD9-81ED-4DB2-BD59-A6C34878D82A}">
                    <a16:rowId xmlns:a16="http://schemas.microsoft.com/office/drawing/2014/main" val="2671885314"/>
                  </a:ext>
                </a:extLst>
              </a:tr>
            </a:tbl>
          </a:graphicData>
        </a:graphic>
      </p:graphicFrame>
      <p:sp>
        <p:nvSpPr>
          <p:cNvPr id="8" name="CasellaDiTesto 7">
            <a:extLst>
              <a:ext uri="{FF2B5EF4-FFF2-40B4-BE49-F238E27FC236}">
                <a16:creationId xmlns:a16="http://schemas.microsoft.com/office/drawing/2014/main" id="{451F2F5E-618A-4FC4-B073-7830D1811144}"/>
              </a:ext>
            </a:extLst>
          </p:cNvPr>
          <p:cNvSpPr txBox="1"/>
          <p:nvPr/>
        </p:nvSpPr>
        <p:spPr>
          <a:xfrm>
            <a:off x="5033184" y="5170391"/>
            <a:ext cx="6503437" cy="646331"/>
          </a:xfrm>
          <a:prstGeom prst="rect">
            <a:avLst/>
          </a:prstGeom>
          <a:noFill/>
        </p:spPr>
        <p:txBody>
          <a:bodyPr wrap="square" rtlCol="0">
            <a:spAutoFit/>
          </a:bodyPr>
          <a:lstStyle/>
          <a:p>
            <a:r>
              <a:rPr lang="it-IT" dirty="0"/>
              <a:t>In </a:t>
            </a:r>
            <a:r>
              <a:rPr lang="en-US" dirty="0"/>
              <a:t>this case we can see that the waiting queue is much higher especially at the point where the cars start to be reloaded.</a:t>
            </a:r>
            <a:endParaRPr lang="it-IT" dirty="0"/>
          </a:p>
        </p:txBody>
      </p:sp>
      <p:pic>
        <p:nvPicPr>
          <p:cNvPr id="6" name="Immagine 5">
            <a:extLst>
              <a:ext uri="{FF2B5EF4-FFF2-40B4-BE49-F238E27FC236}">
                <a16:creationId xmlns:a16="http://schemas.microsoft.com/office/drawing/2014/main" id="{D2D7F2B6-A306-4F7D-BFE4-934065E6B0AA}"/>
              </a:ext>
            </a:extLst>
          </p:cNvPr>
          <p:cNvPicPr>
            <a:picLocks noChangeAspect="1"/>
          </p:cNvPicPr>
          <p:nvPr/>
        </p:nvPicPr>
        <p:blipFill>
          <a:blip r:embed="rId2"/>
          <a:stretch>
            <a:fillRect/>
          </a:stretch>
        </p:blipFill>
        <p:spPr>
          <a:xfrm>
            <a:off x="5257800" y="365125"/>
            <a:ext cx="6096000" cy="4572000"/>
          </a:xfrm>
          <a:prstGeom prst="rect">
            <a:avLst/>
          </a:prstGeom>
        </p:spPr>
      </p:pic>
    </p:spTree>
    <p:extLst>
      <p:ext uri="{BB962C8B-B14F-4D97-AF65-F5344CB8AC3E}">
        <p14:creationId xmlns:p14="http://schemas.microsoft.com/office/powerpoint/2010/main" val="72498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C2B5C1-C61B-4D32-ADB8-7AD70C0FDF64}"/>
              </a:ext>
            </a:extLst>
          </p:cNvPr>
          <p:cNvSpPr>
            <a:spLocks noGrp="1"/>
          </p:cNvSpPr>
          <p:nvPr>
            <p:ph type="title"/>
          </p:nvPr>
        </p:nvSpPr>
        <p:spPr>
          <a:xfrm>
            <a:off x="838200" y="365125"/>
            <a:ext cx="4870142" cy="1294999"/>
          </a:xfrm>
        </p:spPr>
        <p:txBody>
          <a:bodyPr/>
          <a:lstStyle/>
          <a:p>
            <a:r>
              <a:rPr lang="it-IT" sz="4000" b="1" dirty="0"/>
              <a:t>With user </a:t>
            </a:r>
            <a:r>
              <a:rPr lang="it-IT" sz="4000" b="1" dirty="0" err="1"/>
              <a:t>patience</a:t>
            </a:r>
            <a:r>
              <a:rPr lang="it-IT" sz="4000" b="1" dirty="0"/>
              <a:t> </a:t>
            </a:r>
            <a:r>
              <a:rPr lang="it-IT" dirty="0"/>
              <a:t>:</a:t>
            </a:r>
          </a:p>
        </p:txBody>
      </p:sp>
      <p:graphicFrame>
        <p:nvGraphicFramePr>
          <p:cNvPr id="3" name="Tabella 5">
            <a:extLst>
              <a:ext uri="{FF2B5EF4-FFF2-40B4-BE49-F238E27FC236}">
                <a16:creationId xmlns:a16="http://schemas.microsoft.com/office/drawing/2014/main" id="{82EBFB0C-FC72-40AE-BF44-350937D1D74B}"/>
              </a:ext>
            </a:extLst>
          </p:cNvPr>
          <p:cNvGraphicFramePr>
            <a:graphicFrameLocks noGrp="1"/>
          </p:cNvGraphicFramePr>
          <p:nvPr>
            <p:extLst>
              <p:ext uri="{D42A27DB-BD31-4B8C-83A1-F6EECF244321}">
                <p14:modId xmlns:p14="http://schemas.microsoft.com/office/powerpoint/2010/main" val="755406413"/>
              </p:ext>
            </p:extLst>
          </p:nvPr>
        </p:nvGraphicFramePr>
        <p:xfrm>
          <a:off x="857566" y="2854743"/>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a:t>VALUE</a:t>
                      </a:r>
                      <a:endParaRPr lang="it-IT" sz="1400" dirty="0"/>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a:t>USER_SPAWN_TIME</a:t>
                      </a:r>
                      <a:endParaRPr lang="it-IT" sz="1400" dirty="0"/>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0" dirty="0"/>
                        <a:t>200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b="1" dirty="0"/>
                        <a:t>5</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b="1"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a:t>200</a:t>
                      </a:r>
                      <a:endParaRPr lang="it-IT" sz="1400" dirty="0"/>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dirty="0"/>
                        <a:t>-1</a:t>
                      </a:r>
                    </a:p>
                  </a:txBody>
                  <a:tcPr marL="73903" marR="73903" marT="36951" marB="36951"/>
                </a:tc>
                <a:extLst>
                  <a:ext uri="{0D108BD9-81ED-4DB2-BD59-A6C34878D82A}">
                    <a16:rowId xmlns:a16="http://schemas.microsoft.com/office/drawing/2014/main" val="2671885314"/>
                  </a:ext>
                </a:extLst>
              </a:tr>
            </a:tbl>
          </a:graphicData>
        </a:graphic>
      </p:graphicFrame>
      <p:pic>
        <p:nvPicPr>
          <p:cNvPr id="5" name="Immagine 4">
            <a:extLst>
              <a:ext uri="{FF2B5EF4-FFF2-40B4-BE49-F238E27FC236}">
                <a16:creationId xmlns:a16="http://schemas.microsoft.com/office/drawing/2014/main" id="{57A1686B-A797-45E0-9EB0-2D4B9C1B1C87}"/>
              </a:ext>
            </a:extLst>
          </p:cNvPr>
          <p:cNvPicPr>
            <a:picLocks noChangeAspect="1"/>
          </p:cNvPicPr>
          <p:nvPr/>
        </p:nvPicPr>
        <p:blipFill>
          <a:blip r:embed="rId2"/>
          <a:stretch>
            <a:fillRect/>
          </a:stretch>
        </p:blipFill>
        <p:spPr>
          <a:xfrm>
            <a:off x="5538276" y="813497"/>
            <a:ext cx="6096000" cy="4572000"/>
          </a:xfrm>
          <a:prstGeom prst="rect">
            <a:avLst/>
          </a:prstGeom>
        </p:spPr>
      </p:pic>
      <p:sp>
        <p:nvSpPr>
          <p:cNvPr id="6" name="CasellaDiTesto 5">
            <a:extLst>
              <a:ext uri="{FF2B5EF4-FFF2-40B4-BE49-F238E27FC236}">
                <a16:creationId xmlns:a16="http://schemas.microsoft.com/office/drawing/2014/main" id="{649E29BF-6A2A-40E0-A041-F70C8AB59290}"/>
              </a:ext>
            </a:extLst>
          </p:cNvPr>
          <p:cNvSpPr txBox="1"/>
          <p:nvPr/>
        </p:nvSpPr>
        <p:spPr>
          <a:xfrm>
            <a:off x="4864963" y="5495278"/>
            <a:ext cx="6365289" cy="646331"/>
          </a:xfrm>
          <a:prstGeom prst="rect">
            <a:avLst/>
          </a:prstGeom>
          <a:noFill/>
        </p:spPr>
        <p:txBody>
          <a:bodyPr wrap="square" rtlCol="0">
            <a:spAutoFit/>
          </a:bodyPr>
          <a:lstStyle/>
          <a:p>
            <a:r>
              <a:rPr lang="en-US" dirty="0"/>
              <a:t>We can see that users start getting impatient by the time most of the cars are charging.</a:t>
            </a:r>
            <a:endParaRPr lang="it-IT" dirty="0"/>
          </a:p>
        </p:txBody>
      </p:sp>
      <p:sp>
        <p:nvSpPr>
          <p:cNvPr id="7" name="CasellaDiTesto 6">
            <a:extLst>
              <a:ext uri="{FF2B5EF4-FFF2-40B4-BE49-F238E27FC236}">
                <a16:creationId xmlns:a16="http://schemas.microsoft.com/office/drawing/2014/main" id="{C25D38F4-FE83-4C3D-A7BB-72D4507A98A6}"/>
              </a:ext>
            </a:extLst>
          </p:cNvPr>
          <p:cNvSpPr txBox="1"/>
          <p:nvPr/>
        </p:nvSpPr>
        <p:spPr>
          <a:xfrm>
            <a:off x="857566" y="1438183"/>
            <a:ext cx="4433525" cy="923330"/>
          </a:xfrm>
          <a:prstGeom prst="rect">
            <a:avLst/>
          </a:prstGeom>
          <a:noFill/>
        </p:spPr>
        <p:txBody>
          <a:bodyPr wrap="square" rtlCol="0">
            <a:spAutoFit/>
          </a:bodyPr>
          <a:lstStyle/>
          <a:p>
            <a:r>
              <a:rPr lang="it-IT" dirty="0"/>
              <a:t>Here a customer can </a:t>
            </a:r>
            <a:r>
              <a:rPr lang="it-IT" dirty="0" err="1"/>
              <a:t>wati</a:t>
            </a:r>
            <a:r>
              <a:rPr lang="it-IT" dirty="0"/>
              <a:t> </a:t>
            </a:r>
            <a:r>
              <a:rPr lang="it-IT" dirty="0" err="1"/>
              <a:t>at</a:t>
            </a:r>
            <a:r>
              <a:rPr lang="it-IT" dirty="0"/>
              <a:t> maximum </a:t>
            </a:r>
            <a:r>
              <a:rPr lang="it-IT" dirty="0" err="1"/>
              <a:t>between</a:t>
            </a:r>
            <a:r>
              <a:rPr lang="it-IT" dirty="0"/>
              <a:t> a range of 5 minutes up to 18 minutes to </a:t>
            </a:r>
            <a:r>
              <a:rPr lang="it-IT" dirty="0" err="1"/>
              <a:t>rent</a:t>
            </a:r>
            <a:r>
              <a:rPr lang="it-IT" dirty="0"/>
              <a:t> a car.</a:t>
            </a:r>
          </a:p>
        </p:txBody>
      </p:sp>
    </p:spTree>
    <p:extLst>
      <p:ext uri="{BB962C8B-B14F-4D97-AF65-F5344CB8AC3E}">
        <p14:creationId xmlns:p14="http://schemas.microsoft.com/office/powerpoint/2010/main" val="96976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96209-94C2-43BE-B608-FBB302DE7F2C}"/>
              </a:ext>
            </a:extLst>
          </p:cNvPr>
          <p:cNvSpPr>
            <a:spLocks noGrp="1"/>
          </p:cNvSpPr>
          <p:nvPr>
            <p:ph type="title"/>
          </p:nvPr>
        </p:nvSpPr>
        <p:spPr/>
        <p:txBody>
          <a:bodyPr/>
          <a:lstStyle/>
          <a:p>
            <a:r>
              <a:rPr lang="it-IT" sz="4000" b="1" dirty="0" err="1"/>
              <a:t>Operators</a:t>
            </a:r>
            <a:r>
              <a:rPr lang="it-IT" sz="4000" b="1" dirty="0"/>
              <a:t> </a:t>
            </a:r>
            <a:r>
              <a:rPr lang="it-IT" sz="4000" b="1" dirty="0" err="1"/>
              <a:t>number</a:t>
            </a:r>
            <a:r>
              <a:rPr lang="it-IT" dirty="0"/>
              <a:t>:</a:t>
            </a:r>
          </a:p>
        </p:txBody>
      </p:sp>
      <p:graphicFrame>
        <p:nvGraphicFramePr>
          <p:cNvPr id="4" name="Tabella 5">
            <a:extLst>
              <a:ext uri="{FF2B5EF4-FFF2-40B4-BE49-F238E27FC236}">
                <a16:creationId xmlns:a16="http://schemas.microsoft.com/office/drawing/2014/main" id="{0D4F78DB-0B05-4438-9D5E-B6A6D2A98881}"/>
              </a:ext>
            </a:extLst>
          </p:cNvPr>
          <p:cNvGraphicFramePr>
            <a:graphicFrameLocks noGrp="1"/>
          </p:cNvGraphicFramePr>
          <p:nvPr>
            <p:extLst>
              <p:ext uri="{D42A27DB-BD31-4B8C-83A1-F6EECF244321}">
                <p14:modId xmlns:p14="http://schemas.microsoft.com/office/powerpoint/2010/main" val="329745212"/>
              </p:ext>
            </p:extLst>
          </p:nvPr>
        </p:nvGraphicFramePr>
        <p:xfrm>
          <a:off x="838200" y="2858986"/>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dirty="0"/>
                        <a:t>VALUE</a:t>
                      </a:r>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a:t>USER_SPAWN_TIME</a:t>
                      </a:r>
                      <a:endParaRPr lang="it-IT" sz="1400" dirty="0"/>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b="1" dirty="0"/>
                        <a:t>30</a:t>
                      </a:r>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1" dirty="0"/>
                        <a:t>300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b="0" dirty="0"/>
                        <a:t>-1</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b="0"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b="1" dirty="0"/>
                        <a:t>100</a:t>
                      </a:r>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b="1" dirty="0"/>
                        <a:t>30</a:t>
                      </a:r>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b="1" dirty="0"/>
                        <a:t>600</a:t>
                      </a:r>
                    </a:p>
                  </a:txBody>
                  <a:tcPr marL="73903" marR="73903" marT="36951" marB="36951"/>
                </a:tc>
                <a:extLst>
                  <a:ext uri="{0D108BD9-81ED-4DB2-BD59-A6C34878D82A}">
                    <a16:rowId xmlns:a16="http://schemas.microsoft.com/office/drawing/2014/main" val="2671885314"/>
                  </a:ext>
                </a:extLst>
              </a:tr>
            </a:tbl>
          </a:graphicData>
        </a:graphic>
      </p:graphicFrame>
      <p:pic>
        <p:nvPicPr>
          <p:cNvPr id="5" name="Immagine 4">
            <a:extLst>
              <a:ext uri="{FF2B5EF4-FFF2-40B4-BE49-F238E27FC236}">
                <a16:creationId xmlns:a16="http://schemas.microsoft.com/office/drawing/2014/main" id="{34D3C511-5AA5-42E6-96EB-1E2CD9CCAC66}"/>
              </a:ext>
            </a:extLst>
          </p:cNvPr>
          <p:cNvPicPr>
            <a:picLocks noChangeAspect="1"/>
          </p:cNvPicPr>
          <p:nvPr/>
        </p:nvPicPr>
        <p:blipFill>
          <a:blip r:embed="rId2"/>
          <a:stretch>
            <a:fillRect/>
          </a:stretch>
        </p:blipFill>
        <p:spPr>
          <a:xfrm>
            <a:off x="5588493" y="792135"/>
            <a:ext cx="6096000" cy="4572000"/>
          </a:xfrm>
          <a:prstGeom prst="rect">
            <a:avLst/>
          </a:prstGeom>
        </p:spPr>
      </p:pic>
      <p:sp>
        <p:nvSpPr>
          <p:cNvPr id="7" name="CasellaDiTesto 6">
            <a:extLst>
              <a:ext uri="{FF2B5EF4-FFF2-40B4-BE49-F238E27FC236}">
                <a16:creationId xmlns:a16="http://schemas.microsoft.com/office/drawing/2014/main" id="{32234155-8303-4A20-A6E2-52C0AD2D5062}"/>
              </a:ext>
            </a:extLst>
          </p:cNvPr>
          <p:cNvSpPr txBox="1"/>
          <p:nvPr/>
        </p:nvSpPr>
        <p:spPr>
          <a:xfrm>
            <a:off x="838200" y="1509204"/>
            <a:ext cx="4159928" cy="646331"/>
          </a:xfrm>
          <a:prstGeom prst="rect">
            <a:avLst/>
          </a:prstGeom>
          <a:noFill/>
        </p:spPr>
        <p:txBody>
          <a:bodyPr wrap="square" rtlCol="0">
            <a:spAutoFit/>
          </a:bodyPr>
          <a:lstStyle/>
          <a:p>
            <a:r>
              <a:rPr lang="it-IT" dirty="0"/>
              <a:t>Here </a:t>
            </a:r>
            <a:r>
              <a:rPr lang="it-IT" dirty="0" err="1"/>
              <a:t>we</a:t>
            </a:r>
            <a:r>
              <a:rPr lang="it-IT" dirty="0"/>
              <a:t> put the </a:t>
            </a:r>
            <a:r>
              <a:rPr lang="it-IT" dirty="0" err="1"/>
              <a:t>number</a:t>
            </a:r>
            <a:r>
              <a:rPr lang="it-IT" dirty="0"/>
              <a:t> of </a:t>
            </a:r>
            <a:r>
              <a:rPr lang="it-IT" dirty="0" err="1"/>
              <a:t>operators</a:t>
            </a:r>
            <a:r>
              <a:rPr lang="it-IT" dirty="0"/>
              <a:t> the </a:t>
            </a:r>
            <a:r>
              <a:rPr lang="it-IT" dirty="0" err="1"/>
              <a:t>same</a:t>
            </a:r>
            <a:r>
              <a:rPr lang="it-IT" dirty="0"/>
              <a:t> </a:t>
            </a:r>
            <a:r>
              <a:rPr lang="it-IT" dirty="0" err="1"/>
              <a:t>as</a:t>
            </a:r>
            <a:r>
              <a:rPr lang="it-IT" dirty="0"/>
              <a:t> the </a:t>
            </a:r>
            <a:r>
              <a:rPr lang="it-IT" dirty="0" err="1"/>
              <a:t>number</a:t>
            </a:r>
            <a:r>
              <a:rPr lang="it-IT" dirty="0"/>
              <a:t> of the cars.</a:t>
            </a:r>
          </a:p>
        </p:txBody>
      </p:sp>
      <p:sp>
        <p:nvSpPr>
          <p:cNvPr id="8" name="CasellaDiTesto 7">
            <a:extLst>
              <a:ext uri="{FF2B5EF4-FFF2-40B4-BE49-F238E27FC236}">
                <a16:creationId xmlns:a16="http://schemas.microsoft.com/office/drawing/2014/main" id="{392111C6-4144-4887-B7EB-44AFCB90F55B}"/>
              </a:ext>
            </a:extLst>
          </p:cNvPr>
          <p:cNvSpPr txBox="1"/>
          <p:nvPr/>
        </p:nvSpPr>
        <p:spPr>
          <a:xfrm>
            <a:off x="5127964" y="5557421"/>
            <a:ext cx="6315353" cy="923330"/>
          </a:xfrm>
          <a:prstGeom prst="rect">
            <a:avLst/>
          </a:prstGeom>
          <a:noFill/>
        </p:spPr>
        <p:txBody>
          <a:bodyPr wrap="square" rtlCol="0">
            <a:spAutoFit/>
          </a:bodyPr>
          <a:lstStyle/>
          <a:p>
            <a:r>
              <a:rPr lang="it-IT" dirty="0" err="1"/>
              <a:t>We</a:t>
            </a:r>
            <a:r>
              <a:rPr lang="it-IT" dirty="0"/>
              <a:t> can </a:t>
            </a:r>
            <a:r>
              <a:rPr lang="it-IT" dirty="0" err="1"/>
              <a:t>see</a:t>
            </a:r>
            <a:r>
              <a:rPr lang="it-IT" dirty="0"/>
              <a:t> the </a:t>
            </a:r>
            <a:r>
              <a:rPr lang="it-IT" dirty="0" err="1"/>
              <a:t>alternating</a:t>
            </a:r>
            <a:r>
              <a:rPr lang="it-IT" dirty="0"/>
              <a:t> </a:t>
            </a:r>
            <a:r>
              <a:rPr lang="it-IT" dirty="0" err="1"/>
              <a:t>between</a:t>
            </a:r>
            <a:r>
              <a:rPr lang="it-IT" dirty="0"/>
              <a:t> car in use and car in </a:t>
            </a:r>
            <a:r>
              <a:rPr lang="it-IT" dirty="0" err="1"/>
              <a:t>charge</a:t>
            </a:r>
            <a:r>
              <a:rPr lang="it-IT" dirty="0"/>
              <a:t>. </a:t>
            </a:r>
          </a:p>
          <a:p>
            <a:r>
              <a:rPr lang="en-US" dirty="0"/>
              <a:t>This leads to a smaller waiting queue, but peaks when all the cars are charging</a:t>
            </a:r>
            <a:r>
              <a:rPr lang="it-IT" dirty="0"/>
              <a:t>.</a:t>
            </a:r>
          </a:p>
        </p:txBody>
      </p:sp>
    </p:spTree>
    <p:extLst>
      <p:ext uri="{BB962C8B-B14F-4D97-AF65-F5344CB8AC3E}">
        <p14:creationId xmlns:p14="http://schemas.microsoft.com/office/powerpoint/2010/main" val="341066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6A3BC107-5066-4C35-8A97-C4822828E190}"/>
              </a:ext>
            </a:extLst>
          </p:cNvPr>
          <p:cNvPicPr>
            <a:picLocks noChangeAspect="1"/>
          </p:cNvPicPr>
          <p:nvPr/>
        </p:nvPicPr>
        <p:blipFill>
          <a:blip r:embed="rId2"/>
          <a:stretch>
            <a:fillRect/>
          </a:stretch>
        </p:blipFill>
        <p:spPr>
          <a:xfrm>
            <a:off x="6084166" y="967144"/>
            <a:ext cx="5269634" cy="3952226"/>
          </a:xfrm>
          <a:prstGeom prst="rect">
            <a:avLst/>
          </a:prstGeom>
        </p:spPr>
      </p:pic>
      <p:sp>
        <p:nvSpPr>
          <p:cNvPr id="2" name="Titolo 1">
            <a:extLst>
              <a:ext uri="{FF2B5EF4-FFF2-40B4-BE49-F238E27FC236}">
                <a16:creationId xmlns:a16="http://schemas.microsoft.com/office/drawing/2014/main" id="{48396209-94C2-43BE-B608-FBB302DE7F2C}"/>
              </a:ext>
            </a:extLst>
          </p:cNvPr>
          <p:cNvSpPr>
            <a:spLocks noGrp="1"/>
          </p:cNvSpPr>
          <p:nvPr>
            <p:ph type="title"/>
          </p:nvPr>
        </p:nvSpPr>
        <p:spPr>
          <a:xfrm>
            <a:off x="669524" y="365125"/>
            <a:ext cx="6894250" cy="1042618"/>
          </a:xfrm>
        </p:spPr>
        <p:txBody>
          <a:bodyPr>
            <a:normAutofit/>
          </a:bodyPr>
          <a:lstStyle/>
          <a:p>
            <a:r>
              <a:rPr lang="it-IT" sz="4000" b="1" dirty="0"/>
              <a:t>By </a:t>
            </a:r>
            <a:r>
              <a:rPr lang="it-IT" sz="4000" b="1" dirty="0" err="1"/>
              <a:t>decreasing</a:t>
            </a:r>
            <a:r>
              <a:rPr lang="it-IT" sz="4000" b="1" dirty="0"/>
              <a:t> the </a:t>
            </a:r>
            <a:r>
              <a:rPr lang="it-IT" sz="4000" b="1" dirty="0" err="1"/>
              <a:t>operators</a:t>
            </a:r>
            <a:r>
              <a:rPr lang="it-IT" sz="4000" b="1" dirty="0"/>
              <a:t> :</a:t>
            </a:r>
          </a:p>
        </p:txBody>
      </p:sp>
      <p:sp>
        <p:nvSpPr>
          <p:cNvPr id="10" name="CasellaDiTesto 9">
            <a:extLst>
              <a:ext uri="{FF2B5EF4-FFF2-40B4-BE49-F238E27FC236}">
                <a16:creationId xmlns:a16="http://schemas.microsoft.com/office/drawing/2014/main" id="{06C0047F-F409-4952-90F3-E934FFEA4AED}"/>
              </a:ext>
            </a:extLst>
          </p:cNvPr>
          <p:cNvSpPr txBox="1"/>
          <p:nvPr/>
        </p:nvSpPr>
        <p:spPr>
          <a:xfrm>
            <a:off x="4048216" y="5128654"/>
            <a:ext cx="7723573" cy="1754326"/>
          </a:xfrm>
          <a:prstGeom prst="rect">
            <a:avLst/>
          </a:prstGeom>
          <a:noFill/>
        </p:spPr>
        <p:txBody>
          <a:bodyPr wrap="square" rtlCol="0">
            <a:spAutoFit/>
          </a:bodyPr>
          <a:lstStyle/>
          <a:p>
            <a:r>
              <a:rPr lang="en-US" dirty="0"/>
              <a:t>By decreasing the number of operators in this case to 10. We can see that the cars in use tend to stabilize at 20 instead of 30, this because the 10 operators cannot load more than 10 cars at a time and therefore the usable cars will be </a:t>
            </a:r>
            <a:r>
              <a:rPr lang="it-IT" sz="1800" dirty="0"/>
              <a:t>CARS_NUMBER - OPERATORS_NUMBER.</a:t>
            </a:r>
          </a:p>
          <a:p>
            <a:endParaRPr lang="it-IT" sz="1800" dirty="0"/>
          </a:p>
          <a:p>
            <a:endParaRPr lang="it-IT" dirty="0"/>
          </a:p>
        </p:txBody>
      </p:sp>
      <p:graphicFrame>
        <p:nvGraphicFramePr>
          <p:cNvPr id="11" name="Tabella 5">
            <a:extLst>
              <a:ext uri="{FF2B5EF4-FFF2-40B4-BE49-F238E27FC236}">
                <a16:creationId xmlns:a16="http://schemas.microsoft.com/office/drawing/2014/main" id="{011A5188-F802-4AED-B295-FB7AE9E62AC5}"/>
              </a:ext>
            </a:extLst>
          </p:cNvPr>
          <p:cNvGraphicFramePr>
            <a:graphicFrameLocks noGrp="1"/>
          </p:cNvGraphicFramePr>
          <p:nvPr>
            <p:extLst>
              <p:ext uri="{D42A27DB-BD31-4B8C-83A1-F6EECF244321}">
                <p14:modId xmlns:p14="http://schemas.microsoft.com/office/powerpoint/2010/main" val="2289710664"/>
              </p:ext>
            </p:extLst>
          </p:nvPr>
        </p:nvGraphicFramePr>
        <p:xfrm>
          <a:off x="838200" y="1831745"/>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dirty="0"/>
                        <a:t>VALUE</a:t>
                      </a:r>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dirty="0"/>
                        <a:t>USER_SPAWN_TIME</a:t>
                      </a:r>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b="0" dirty="0"/>
                        <a:t>30</a:t>
                      </a:r>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0" dirty="0"/>
                        <a:t>300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b="0" dirty="0"/>
                        <a:t>-1</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b="0"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b="0" dirty="0"/>
                        <a:t>100</a:t>
                      </a:r>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b="1" dirty="0"/>
                        <a:t>10</a:t>
                      </a:r>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b="0" dirty="0"/>
                        <a:t>600</a:t>
                      </a:r>
                    </a:p>
                  </a:txBody>
                  <a:tcPr marL="73903" marR="73903" marT="36951" marB="36951"/>
                </a:tc>
                <a:extLst>
                  <a:ext uri="{0D108BD9-81ED-4DB2-BD59-A6C34878D82A}">
                    <a16:rowId xmlns:a16="http://schemas.microsoft.com/office/drawing/2014/main" val="2671885314"/>
                  </a:ext>
                </a:extLst>
              </a:tr>
            </a:tbl>
          </a:graphicData>
        </a:graphic>
      </p:graphicFrame>
    </p:spTree>
    <p:extLst>
      <p:ext uri="{BB962C8B-B14F-4D97-AF65-F5344CB8AC3E}">
        <p14:creationId xmlns:p14="http://schemas.microsoft.com/office/powerpoint/2010/main" val="312869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5AF901A0-4F2A-427B-8BDD-A52A89C73FDE}"/>
              </a:ext>
            </a:extLst>
          </p:cNvPr>
          <p:cNvPicPr>
            <a:picLocks noChangeAspect="1"/>
          </p:cNvPicPr>
          <p:nvPr/>
        </p:nvPicPr>
        <p:blipFill>
          <a:blip r:embed="rId2"/>
          <a:stretch>
            <a:fillRect/>
          </a:stretch>
        </p:blipFill>
        <p:spPr>
          <a:xfrm>
            <a:off x="5687601" y="886434"/>
            <a:ext cx="5620833" cy="4215625"/>
          </a:xfrm>
          <a:prstGeom prst="rect">
            <a:avLst/>
          </a:prstGeom>
        </p:spPr>
      </p:pic>
      <p:sp>
        <p:nvSpPr>
          <p:cNvPr id="2" name="Titolo 1">
            <a:extLst>
              <a:ext uri="{FF2B5EF4-FFF2-40B4-BE49-F238E27FC236}">
                <a16:creationId xmlns:a16="http://schemas.microsoft.com/office/drawing/2014/main" id="{48396209-94C2-43BE-B608-FBB302DE7F2C}"/>
              </a:ext>
            </a:extLst>
          </p:cNvPr>
          <p:cNvSpPr>
            <a:spLocks noGrp="1"/>
          </p:cNvSpPr>
          <p:nvPr>
            <p:ph type="title"/>
          </p:nvPr>
        </p:nvSpPr>
        <p:spPr>
          <a:xfrm>
            <a:off x="669524" y="365125"/>
            <a:ext cx="6894250" cy="1042618"/>
          </a:xfrm>
        </p:spPr>
        <p:txBody>
          <a:bodyPr>
            <a:normAutofit fontScale="90000"/>
          </a:bodyPr>
          <a:lstStyle/>
          <a:p>
            <a:r>
              <a:rPr lang="it-IT" b="1" dirty="0"/>
              <a:t>By </a:t>
            </a:r>
            <a:r>
              <a:rPr lang="it-IT" b="1" dirty="0" err="1"/>
              <a:t>decreasing</a:t>
            </a:r>
            <a:r>
              <a:rPr lang="it-IT" b="1" dirty="0"/>
              <a:t> the </a:t>
            </a:r>
            <a:r>
              <a:rPr lang="it-IT" b="1" dirty="0" err="1"/>
              <a:t>charge</a:t>
            </a:r>
            <a:r>
              <a:rPr lang="it-IT" b="1" dirty="0"/>
              <a:t> time </a:t>
            </a:r>
            <a:r>
              <a:rPr lang="it-IT" dirty="0"/>
              <a:t>:</a:t>
            </a:r>
          </a:p>
        </p:txBody>
      </p:sp>
      <p:sp>
        <p:nvSpPr>
          <p:cNvPr id="10" name="CasellaDiTesto 9">
            <a:extLst>
              <a:ext uri="{FF2B5EF4-FFF2-40B4-BE49-F238E27FC236}">
                <a16:creationId xmlns:a16="http://schemas.microsoft.com/office/drawing/2014/main" id="{06C0047F-F409-4952-90F3-E934FFEA4AED}"/>
              </a:ext>
            </a:extLst>
          </p:cNvPr>
          <p:cNvSpPr txBox="1"/>
          <p:nvPr/>
        </p:nvSpPr>
        <p:spPr>
          <a:xfrm>
            <a:off x="4048216" y="5128654"/>
            <a:ext cx="7723573" cy="646331"/>
          </a:xfrm>
          <a:prstGeom prst="rect">
            <a:avLst/>
          </a:prstGeom>
          <a:noFill/>
        </p:spPr>
        <p:txBody>
          <a:bodyPr wrap="square" rtlCol="0">
            <a:spAutoFit/>
          </a:bodyPr>
          <a:lstStyle/>
          <a:p>
            <a:r>
              <a:rPr lang="en-US" dirty="0"/>
              <a:t>By decreasing the charge time, we can see that the operators work for less time and the waiting queue is almost null and all users receive their cars.</a:t>
            </a:r>
            <a:endParaRPr lang="it-IT" dirty="0"/>
          </a:p>
        </p:txBody>
      </p:sp>
      <p:graphicFrame>
        <p:nvGraphicFramePr>
          <p:cNvPr id="11" name="Tabella 5">
            <a:extLst>
              <a:ext uri="{FF2B5EF4-FFF2-40B4-BE49-F238E27FC236}">
                <a16:creationId xmlns:a16="http://schemas.microsoft.com/office/drawing/2014/main" id="{011A5188-F802-4AED-B295-FB7AE9E62AC5}"/>
              </a:ext>
            </a:extLst>
          </p:cNvPr>
          <p:cNvGraphicFramePr>
            <a:graphicFrameLocks noGrp="1"/>
          </p:cNvGraphicFramePr>
          <p:nvPr>
            <p:extLst>
              <p:ext uri="{D42A27DB-BD31-4B8C-83A1-F6EECF244321}">
                <p14:modId xmlns:p14="http://schemas.microsoft.com/office/powerpoint/2010/main" val="442394217"/>
              </p:ext>
            </p:extLst>
          </p:nvPr>
        </p:nvGraphicFramePr>
        <p:xfrm>
          <a:off x="838200" y="1831745"/>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dirty="0"/>
                        <a:t>VALUE</a:t>
                      </a:r>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dirty="0"/>
                        <a:t>USER_SPAWN_TIME</a:t>
                      </a:r>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b="0" dirty="0"/>
                        <a:t>30</a:t>
                      </a:r>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0" dirty="0"/>
                        <a:t>300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b="0" dirty="0"/>
                        <a:t>-1</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b="0"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b="0" dirty="0"/>
                        <a:t>100</a:t>
                      </a:r>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b="1" dirty="0"/>
                        <a:t>20</a:t>
                      </a:r>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b="0" dirty="0"/>
                        <a:t>10</a:t>
                      </a:r>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b="0" dirty="0"/>
                        <a:t>600</a:t>
                      </a:r>
                    </a:p>
                  </a:txBody>
                  <a:tcPr marL="73903" marR="73903" marT="36951" marB="36951"/>
                </a:tc>
                <a:extLst>
                  <a:ext uri="{0D108BD9-81ED-4DB2-BD59-A6C34878D82A}">
                    <a16:rowId xmlns:a16="http://schemas.microsoft.com/office/drawing/2014/main" val="2671885314"/>
                  </a:ext>
                </a:extLst>
              </a:tr>
            </a:tbl>
          </a:graphicData>
        </a:graphic>
      </p:graphicFrame>
    </p:spTree>
    <p:extLst>
      <p:ext uri="{BB962C8B-B14F-4D97-AF65-F5344CB8AC3E}">
        <p14:creationId xmlns:p14="http://schemas.microsoft.com/office/powerpoint/2010/main" val="7061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3">
            <a:extLst>
              <a:ext uri="{FF2B5EF4-FFF2-40B4-BE49-F238E27FC236}">
                <a16:creationId xmlns:a16="http://schemas.microsoft.com/office/drawing/2014/main" id="{EEFC5A63-68D6-4DC9-98B1-C2BDCE2E2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
            <a:extLst>
              <a:ext uri="{FF2B5EF4-FFF2-40B4-BE49-F238E27FC236}">
                <a16:creationId xmlns:a16="http://schemas.microsoft.com/office/drawing/2014/main" id="{98696089-5956-4C6A-B8CF-020E45F61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421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D2187C0E-E9DF-4786-B29C-0547C9F6F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2875"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8">
            <a:extLst>
              <a:ext uri="{FF2B5EF4-FFF2-40B4-BE49-F238E27FC236}">
                <a16:creationId xmlns:a16="http://schemas.microsoft.com/office/drawing/2014/main" id="{FFFD7CA3-4CDC-48B8-9010-DDC3DF392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634080"/>
            <a:ext cx="727553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B8842688-6CAC-4D08-9E83-9433D07016C6}"/>
              </a:ext>
            </a:extLst>
          </p:cNvPr>
          <p:cNvSpPr>
            <a:spLocks noGrp="1"/>
          </p:cNvSpPr>
          <p:nvPr>
            <p:ph type="title"/>
          </p:nvPr>
        </p:nvSpPr>
        <p:spPr>
          <a:xfrm>
            <a:off x="804201" y="951272"/>
            <a:ext cx="6149595" cy="1053387"/>
          </a:xfrm>
        </p:spPr>
        <p:txBody>
          <a:bodyPr vert="horz" lIns="91440" tIns="45720" rIns="91440" bIns="45720" rtlCol="0" anchor="ctr">
            <a:normAutofit/>
          </a:bodyPr>
          <a:lstStyle/>
          <a:p>
            <a:r>
              <a:rPr lang="en-US" sz="3600" kern="1200">
                <a:solidFill>
                  <a:srgbClr val="FFFFFF"/>
                </a:solidFill>
                <a:latin typeface="+mj-lt"/>
                <a:ea typeface="+mj-ea"/>
                <a:cs typeface="+mj-cs"/>
              </a:rPr>
              <a:t>Final observations:</a:t>
            </a:r>
          </a:p>
        </p:txBody>
      </p:sp>
      <p:sp>
        <p:nvSpPr>
          <p:cNvPr id="5" name="CasellaDiTesto 4">
            <a:extLst>
              <a:ext uri="{FF2B5EF4-FFF2-40B4-BE49-F238E27FC236}">
                <a16:creationId xmlns:a16="http://schemas.microsoft.com/office/drawing/2014/main" id="{3B2CF1D2-734C-4044-80BF-AECB820C4838}"/>
              </a:ext>
            </a:extLst>
          </p:cNvPr>
          <p:cNvSpPr txBox="1"/>
          <p:nvPr/>
        </p:nvSpPr>
        <p:spPr>
          <a:xfrm>
            <a:off x="811094" y="2055117"/>
            <a:ext cx="6149595" cy="347899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a:solidFill>
                  <a:srgbClr val="FEFFFF"/>
                </a:solidFill>
              </a:rPr>
              <a:t>These were some of the possible parameter changes to get an idea of how the environment behaves in these cases. Obviously you can see what happens by varying the time of use of the cars, the time of arrival of the users, changing the patience and mixing the various parameters together.</a:t>
            </a:r>
          </a:p>
        </p:txBody>
      </p:sp>
      <p:pic>
        <p:nvPicPr>
          <p:cNvPr id="9" name="Graphic 8" descr="Light Bulb and Gear">
            <a:extLst>
              <a:ext uri="{FF2B5EF4-FFF2-40B4-BE49-F238E27FC236}">
                <a16:creationId xmlns:a16="http://schemas.microsoft.com/office/drawing/2014/main" id="{41951DCF-7445-49BE-BD87-DEFE7B3F28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7865" y="1989183"/>
            <a:ext cx="3938747" cy="3938747"/>
          </a:xfrm>
          <a:prstGeom prst="rect">
            <a:avLst/>
          </a:prstGeom>
        </p:spPr>
      </p:pic>
      <p:sp>
        <p:nvSpPr>
          <p:cNvPr id="4" name="CasellaDiTesto 3">
            <a:extLst>
              <a:ext uri="{FF2B5EF4-FFF2-40B4-BE49-F238E27FC236}">
                <a16:creationId xmlns:a16="http://schemas.microsoft.com/office/drawing/2014/main" id="{7DD0E029-5111-4F98-9D9F-CE157AA725C8}"/>
              </a:ext>
            </a:extLst>
          </p:cNvPr>
          <p:cNvSpPr txBox="1"/>
          <p:nvPr/>
        </p:nvSpPr>
        <p:spPr>
          <a:xfrm>
            <a:off x="941033" y="1690688"/>
            <a:ext cx="10315852" cy="3795712"/>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219687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F99FEE-42F4-4D05-9729-9991431E874A}"/>
              </a:ext>
            </a:extLst>
          </p:cNvPr>
          <p:cNvSpPr>
            <a:spLocks noGrp="1"/>
          </p:cNvSpPr>
          <p:nvPr>
            <p:ph type="title"/>
          </p:nvPr>
        </p:nvSpPr>
        <p:spPr>
          <a:xfrm>
            <a:off x="6844050" y="714531"/>
            <a:ext cx="4821400" cy="2159298"/>
          </a:xfrm>
        </p:spPr>
        <p:txBody>
          <a:bodyPr vert="horz" lIns="91440" tIns="45720" rIns="91440" bIns="45720" rtlCol="0" anchor="b">
            <a:normAutofit/>
          </a:bodyPr>
          <a:lstStyle/>
          <a:p>
            <a:pPr algn="r"/>
            <a:r>
              <a:rPr lang="en-US" sz="7200" dirty="0">
                <a:solidFill>
                  <a:schemeClr val="bg1"/>
                </a:solidFill>
              </a:rPr>
              <a:t>What is car sharing?</a:t>
            </a:r>
          </a:p>
        </p:txBody>
      </p:sp>
      <p:pic>
        <p:nvPicPr>
          <p:cNvPr id="4" name="Picture 2" descr="C as in car sharing –shared mobility explained | BMW.com">
            <a:extLst>
              <a:ext uri="{FF2B5EF4-FFF2-40B4-BE49-F238E27FC236}">
                <a16:creationId xmlns:a16="http://schemas.microsoft.com/office/drawing/2014/main" id="{746A24CB-E927-41EE-BEF1-84D073BB0D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98" b="6297"/>
          <a:stretch/>
        </p:blipFill>
        <p:spPr bwMode="auto">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noFill/>
          <a:effectLst>
            <a:outerShdw blurRad="381000" dist="152400" algn="tl"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21" name="Freeform: Shape 20">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asellaDiTesto 4">
            <a:extLst>
              <a:ext uri="{FF2B5EF4-FFF2-40B4-BE49-F238E27FC236}">
                <a16:creationId xmlns:a16="http://schemas.microsoft.com/office/drawing/2014/main" id="{2DAABE64-1153-4E43-9BAC-B66D09C3B15D}"/>
              </a:ext>
            </a:extLst>
          </p:cNvPr>
          <p:cNvSpPr txBox="1"/>
          <p:nvPr/>
        </p:nvSpPr>
        <p:spPr>
          <a:xfrm>
            <a:off x="7581529" y="3429000"/>
            <a:ext cx="4198977" cy="1569660"/>
          </a:xfrm>
          <a:prstGeom prst="rect">
            <a:avLst/>
          </a:prstGeom>
          <a:noFill/>
        </p:spPr>
        <p:txBody>
          <a:bodyPr wrap="square" rtlCol="0">
            <a:spAutoFit/>
          </a:bodyPr>
          <a:lstStyle/>
          <a:p>
            <a:r>
              <a:rPr lang="en-US" sz="2400" dirty="0">
                <a:solidFill>
                  <a:schemeClr val="bg1"/>
                </a:solidFill>
              </a:rPr>
              <a:t>Car sharing is a car rental model in which people rent cars for short periods of time, often by the hour.</a:t>
            </a:r>
            <a:endParaRPr lang="it-IT" sz="2400" dirty="0">
              <a:solidFill>
                <a:schemeClr val="bg1"/>
              </a:solidFill>
            </a:endParaRPr>
          </a:p>
        </p:txBody>
      </p:sp>
    </p:spTree>
    <p:extLst>
      <p:ext uri="{BB962C8B-B14F-4D97-AF65-F5344CB8AC3E}">
        <p14:creationId xmlns:p14="http://schemas.microsoft.com/office/powerpoint/2010/main" val="403721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BE9570D-109B-4C22-A428-F1EAA7088C61}"/>
              </a:ext>
            </a:extLst>
          </p:cNvPr>
          <p:cNvSpPr txBox="1"/>
          <p:nvPr/>
        </p:nvSpPr>
        <p:spPr>
          <a:xfrm>
            <a:off x="4103461" y="954349"/>
            <a:ext cx="6824869" cy="400110"/>
          </a:xfrm>
          <a:prstGeom prst="rect">
            <a:avLst/>
          </a:prstGeom>
          <a:noFill/>
        </p:spPr>
        <p:txBody>
          <a:bodyPr wrap="square" rtlCol="0">
            <a:spAutoFit/>
          </a:bodyPr>
          <a:lstStyle/>
          <a:p>
            <a:r>
              <a:rPr lang="en-US" sz="2000" dirty="0"/>
              <a:t>It is a discrete-event simulation framework based on Python.</a:t>
            </a:r>
            <a:endParaRPr lang="it-IT" sz="2000" dirty="0"/>
          </a:p>
        </p:txBody>
      </p:sp>
      <p:sp>
        <p:nvSpPr>
          <p:cNvPr id="5" name="CasellaDiTesto 4">
            <a:extLst>
              <a:ext uri="{FF2B5EF4-FFF2-40B4-BE49-F238E27FC236}">
                <a16:creationId xmlns:a16="http://schemas.microsoft.com/office/drawing/2014/main" id="{B40D11AE-4821-407C-802C-CE0BA5AE1307}"/>
              </a:ext>
            </a:extLst>
          </p:cNvPr>
          <p:cNvSpPr txBox="1"/>
          <p:nvPr/>
        </p:nvSpPr>
        <p:spPr>
          <a:xfrm>
            <a:off x="795537" y="3429000"/>
            <a:ext cx="2551345" cy="1477328"/>
          </a:xfrm>
          <a:prstGeom prst="rect">
            <a:avLst/>
          </a:prstGeom>
          <a:noFill/>
        </p:spPr>
        <p:txBody>
          <a:bodyPr wrap="square" rtlCol="0">
            <a:spAutoFit/>
          </a:bodyPr>
          <a:lstStyle/>
          <a:p>
            <a:r>
              <a:rPr lang="en-US" dirty="0"/>
              <a:t>They are used to model active components, they create events in their duration time and wait to be awakened.</a:t>
            </a:r>
            <a:endParaRPr lang="it-IT" dirty="0"/>
          </a:p>
        </p:txBody>
      </p:sp>
      <p:sp>
        <p:nvSpPr>
          <p:cNvPr id="6" name="CasellaDiTesto 5">
            <a:extLst>
              <a:ext uri="{FF2B5EF4-FFF2-40B4-BE49-F238E27FC236}">
                <a16:creationId xmlns:a16="http://schemas.microsoft.com/office/drawing/2014/main" id="{A1E27FCB-0F68-4D5A-B71F-37FDD374643A}"/>
              </a:ext>
            </a:extLst>
          </p:cNvPr>
          <p:cNvSpPr txBox="1"/>
          <p:nvPr/>
        </p:nvSpPr>
        <p:spPr>
          <a:xfrm>
            <a:off x="8014845" y="3429000"/>
            <a:ext cx="3801334" cy="3139321"/>
          </a:xfrm>
          <a:prstGeom prst="rect">
            <a:avLst/>
          </a:prstGeom>
          <a:noFill/>
        </p:spPr>
        <p:txBody>
          <a:bodyPr wrap="square" rtlCol="0">
            <a:spAutoFit/>
          </a:bodyPr>
          <a:lstStyle/>
          <a:p>
            <a:r>
              <a:rPr lang="en-US" dirty="0"/>
              <a:t>there are 3 main types of resources</a:t>
            </a:r>
          </a:p>
          <a:p>
            <a:r>
              <a:rPr lang="en-US" dirty="0"/>
              <a:t>Resources: </a:t>
            </a:r>
          </a:p>
          <a:p>
            <a:pPr marL="285750" indent="-285750">
              <a:buFont typeface="Arial" panose="020B0604020202020204" pitchFamily="34" charset="0"/>
              <a:buChar char="•"/>
            </a:pPr>
            <a:r>
              <a:rPr lang="en-US" b="1" dirty="0"/>
              <a:t>Resources</a:t>
            </a:r>
            <a:r>
              <a:rPr lang="en-US" dirty="0"/>
              <a:t> that can be used in a limited number of processes at a time.</a:t>
            </a:r>
          </a:p>
          <a:p>
            <a:pPr marL="285750" indent="-285750">
              <a:buFont typeface="Arial" panose="020B0604020202020204" pitchFamily="34" charset="0"/>
              <a:buChar char="•"/>
            </a:pPr>
            <a:r>
              <a:rPr lang="en-US" b="1" dirty="0"/>
              <a:t>Containers</a:t>
            </a:r>
            <a:r>
              <a:rPr lang="en-US" dirty="0"/>
              <a:t>: allow the production and consumption of a continuous homogeneous mass (water)or discrete (apples)</a:t>
            </a:r>
          </a:p>
          <a:p>
            <a:pPr marL="285750" indent="-285750">
              <a:buFont typeface="Arial" panose="020B0604020202020204" pitchFamily="34" charset="0"/>
              <a:buChar char="•"/>
            </a:pPr>
            <a:r>
              <a:rPr lang="en-US" b="1" dirty="0"/>
              <a:t>Stores</a:t>
            </a:r>
            <a:r>
              <a:rPr lang="en-US" dirty="0"/>
              <a:t>: they allow the production and consumption of objects.</a:t>
            </a:r>
            <a:endParaRPr lang="it-IT" dirty="0"/>
          </a:p>
        </p:txBody>
      </p:sp>
      <p:pic>
        <p:nvPicPr>
          <p:cNvPr id="10" name="Immagine 9">
            <a:extLst>
              <a:ext uri="{FF2B5EF4-FFF2-40B4-BE49-F238E27FC236}">
                <a16:creationId xmlns:a16="http://schemas.microsoft.com/office/drawing/2014/main" id="{7BB289B3-1305-4824-892F-2B0AFF622C2D}"/>
              </a:ext>
            </a:extLst>
          </p:cNvPr>
          <p:cNvPicPr>
            <a:picLocks noChangeAspect="1"/>
          </p:cNvPicPr>
          <p:nvPr/>
        </p:nvPicPr>
        <p:blipFill>
          <a:blip r:embed="rId2"/>
          <a:stretch>
            <a:fillRect/>
          </a:stretch>
        </p:blipFill>
        <p:spPr>
          <a:xfrm>
            <a:off x="593641" y="291886"/>
            <a:ext cx="3008685" cy="1324926"/>
          </a:xfrm>
          <a:prstGeom prst="rect">
            <a:avLst/>
          </a:prstGeom>
        </p:spPr>
      </p:pic>
      <p:sp>
        <p:nvSpPr>
          <p:cNvPr id="13" name="Rettangolo 12">
            <a:extLst>
              <a:ext uri="{FF2B5EF4-FFF2-40B4-BE49-F238E27FC236}">
                <a16:creationId xmlns:a16="http://schemas.microsoft.com/office/drawing/2014/main" id="{5D0C497A-1589-4341-80D3-1C5F6652D94E}"/>
              </a:ext>
            </a:extLst>
          </p:cNvPr>
          <p:cNvSpPr/>
          <p:nvPr/>
        </p:nvSpPr>
        <p:spPr>
          <a:xfrm>
            <a:off x="849086" y="2355183"/>
            <a:ext cx="2497796" cy="667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err="1"/>
              <a:t>Process</a:t>
            </a:r>
            <a:endParaRPr lang="it-IT" b="1" dirty="0"/>
          </a:p>
        </p:txBody>
      </p:sp>
      <p:sp>
        <p:nvSpPr>
          <p:cNvPr id="14" name="Rettangolo 13">
            <a:extLst>
              <a:ext uri="{FF2B5EF4-FFF2-40B4-BE49-F238E27FC236}">
                <a16:creationId xmlns:a16="http://schemas.microsoft.com/office/drawing/2014/main" id="{B8970DC5-21B2-4B7E-BFE6-78C6C865A412}"/>
              </a:ext>
            </a:extLst>
          </p:cNvPr>
          <p:cNvSpPr/>
          <p:nvPr/>
        </p:nvSpPr>
        <p:spPr>
          <a:xfrm>
            <a:off x="8014845" y="2355183"/>
            <a:ext cx="2498400" cy="6671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2400" b="1" dirty="0" err="1"/>
              <a:t>Resources</a:t>
            </a:r>
            <a:endParaRPr lang="it-IT" b="1" dirty="0"/>
          </a:p>
        </p:txBody>
      </p:sp>
      <p:sp>
        <p:nvSpPr>
          <p:cNvPr id="15" name="Rettangolo 14">
            <a:extLst>
              <a:ext uri="{FF2B5EF4-FFF2-40B4-BE49-F238E27FC236}">
                <a16:creationId xmlns:a16="http://schemas.microsoft.com/office/drawing/2014/main" id="{7E5690CC-87C6-4003-AFC7-39ABF863CC36}"/>
              </a:ext>
            </a:extLst>
          </p:cNvPr>
          <p:cNvSpPr/>
          <p:nvPr/>
        </p:nvSpPr>
        <p:spPr>
          <a:xfrm>
            <a:off x="4431663" y="2355183"/>
            <a:ext cx="2498400" cy="667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sz="2400" b="1" dirty="0"/>
              <a:t>Events</a:t>
            </a:r>
            <a:endParaRPr lang="it-IT" b="1" dirty="0"/>
          </a:p>
        </p:txBody>
      </p:sp>
      <p:sp>
        <p:nvSpPr>
          <p:cNvPr id="17" name="CasellaDiTesto 16">
            <a:extLst>
              <a:ext uri="{FF2B5EF4-FFF2-40B4-BE49-F238E27FC236}">
                <a16:creationId xmlns:a16="http://schemas.microsoft.com/office/drawing/2014/main" id="{6D9D2153-1FBB-4088-9A8B-F24B433CEBFA}"/>
              </a:ext>
            </a:extLst>
          </p:cNvPr>
          <p:cNvSpPr txBox="1"/>
          <p:nvPr/>
        </p:nvSpPr>
        <p:spPr>
          <a:xfrm>
            <a:off x="4431663" y="3429000"/>
            <a:ext cx="2498400" cy="1200329"/>
          </a:xfrm>
          <a:prstGeom prst="rect">
            <a:avLst/>
          </a:prstGeom>
          <a:noFill/>
        </p:spPr>
        <p:txBody>
          <a:bodyPr wrap="square">
            <a:spAutoFit/>
          </a:bodyPr>
          <a:lstStyle/>
          <a:p>
            <a:r>
              <a:rPr lang="en-US" dirty="0"/>
              <a:t>Each event occurs at a particular instant in time and may change the state of the system.</a:t>
            </a:r>
            <a:endParaRPr lang="it-IT" dirty="0"/>
          </a:p>
        </p:txBody>
      </p:sp>
    </p:spTree>
    <p:extLst>
      <p:ext uri="{BB962C8B-B14F-4D97-AF65-F5344CB8AC3E}">
        <p14:creationId xmlns:p14="http://schemas.microsoft.com/office/powerpoint/2010/main" val="194517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Car sharing a Treviso: tutte le informazioni">
            <a:extLst>
              <a:ext uri="{FF2B5EF4-FFF2-40B4-BE49-F238E27FC236}">
                <a16:creationId xmlns:a16="http://schemas.microsoft.com/office/drawing/2014/main" id="{7DD9C6DB-BFBC-46CF-A761-DD26714AB3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928"/>
          <a:stretch/>
        </p:blipFill>
        <p:spPr bwMode="auto">
          <a:xfrm>
            <a:off x="1287463" y="2965450"/>
            <a:ext cx="3309938" cy="2811463"/>
          </a:xfrm>
          <a:prstGeom prst="rect">
            <a:avLst/>
          </a:prstGeom>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EB23E8C9-54BD-41F1-AA10-D23D0A0CD54B}"/>
              </a:ext>
            </a:extLst>
          </p:cNvPr>
          <p:cNvSpPr txBox="1"/>
          <p:nvPr/>
        </p:nvSpPr>
        <p:spPr>
          <a:xfrm>
            <a:off x="1287463" y="5214938"/>
            <a:ext cx="3309938" cy="561975"/>
          </a:xfrm>
          <a:prstGeom prst="rect">
            <a:avLst/>
          </a:prstGeom>
          <a:solidFill>
            <a:srgbClr val="000000">
              <a:alpha val="50000"/>
            </a:srgbClr>
          </a:solidFill>
          <a:ln>
            <a:noFill/>
          </a:ln>
        </p:spPr>
        <p:txBody>
          <a:bodyPr wrap="square" rtlCol="0" anchor="ctr">
            <a:noAutofit/>
          </a:bodyPr>
          <a:lstStyle/>
          <a:p>
            <a:pPr algn="ctr">
              <a:spcAft>
                <a:spcPts val="600"/>
              </a:spcAft>
            </a:pPr>
            <a:r>
              <a:rPr lang="it-IT" sz="2000" dirty="0">
                <a:solidFill>
                  <a:srgbClr val="FFFFFF"/>
                </a:solidFill>
              </a:rPr>
              <a:t>Customers</a:t>
            </a:r>
          </a:p>
        </p:txBody>
      </p:sp>
      <p:pic>
        <p:nvPicPr>
          <p:cNvPr id="2050" name="Picture 2" descr="Tra carsharing e noleggio, il 60% degli italiani vuole l'auto di proprietà">
            <a:extLst>
              <a:ext uri="{FF2B5EF4-FFF2-40B4-BE49-F238E27FC236}">
                <a16:creationId xmlns:a16="http://schemas.microsoft.com/office/drawing/2014/main" id="{915B0E54-2B8E-4A06-B4A9-4655F43551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035" b="1294"/>
          <a:stretch/>
        </p:blipFill>
        <p:spPr bwMode="auto">
          <a:xfrm>
            <a:off x="4664075" y="2965450"/>
            <a:ext cx="3309938" cy="2811463"/>
          </a:xfrm>
          <a:prstGeom prst="rect">
            <a:avLst/>
          </a:prstGeom>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57A1F368-BFA9-4B0E-8116-73ABD7DDDEE1}"/>
              </a:ext>
            </a:extLst>
          </p:cNvPr>
          <p:cNvSpPr txBox="1"/>
          <p:nvPr/>
        </p:nvSpPr>
        <p:spPr>
          <a:xfrm>
            <a:off x="4664075" y="5214938"/>
            <a:ext cx="3309938" cy="561975"/>
          </a:xfrm>
          <a:prstGeom prst="rect">
            <a:avLst/>
          </a:prstGeom>
          <a:solidFill>
            <a:srgbClr val="000000">
              <a:alpha val="50000"/>
            </a:srgbClr>
          </a:solidFill>
          <a:ln>
            <a:noFill/>
          </a:ln>
        </p:spPr>
        <p:txBody>
          <a:bodyPr wrap="square" rtlCol="0" anchor="ctr">
            <a:noAutofit/>
          </a:bodyPr>
          <a:lstStyle/>
          <a:p>
            <a:pPr algn="ctr">
              <a:spcAft>
                <a:spcPts val="600"/>
              </a:spcAft>
            </a:pPr>
            <a:r>
              <a:rPr lang="it-IT" sz="2000" dirty="0">
                <a:solidFill>
                  <a:srgbClr val="FFFFFF"/>
                </a:solidFill>
              </a:rPr>
              <a:t>Automobiles</a:t>
            </a:r>
          </a:p>
        </p:txBody>
      </p:sp>
      <p:pic>
        <p:nvPicPr>
          <p:cNvPr id="1026" name="Picture 2" descr="Carsharing - Wikiwand">
            <a:extLst>
              <a:ext uri="{FF2B5EF4-FFF2-40B4-BE49-F238E27FC236}">
                <a16:creationId xmlns:a16="http://schemas.microsoft.com/office/drawing/2014/main" id="{2000E2B2-8E9D-4A9A-BD7A-5E9F2F2CA4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035"/>
          <a:stretch/>
        </p:blipFill>
        <p:spPr bwMode="auto">
          <a:xfrm>
            <a:off x="8042275" y="2965450"/>
            <a:ext cx="3309938" cy="2811463"/>
          </a:xfrm>
          <a:prstGeom prst="rect">
            <a:avLst/>
          </a:prstGeom>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07FD4B3B-3A98-46F8-AB6A-C92D81E85827}"/>
              </a:ext>
            </a:extLst>
          </p:cNvPr>
          <p:cNvSpPr txBox="1"/>
          <p:nvPr/>
        </p:nvSpPr>
        <p:spPr>
          <a:xfrm>
            <a:off x="8042275" y="5214938"/>
            <a:ext cx="3309938" cy="561975"/>
          </a:xfrm>
          <a:prstGeom prst="rect">
            <a:avLst/>
          </a:prstGeom>
          <a:solidFill>
            <a:srgbClr val="000000">
              <a:alpha val="50000"/>
            </a:srgbClr>
          </a:solidFill>
          <a:ln>
            <a:noFill/>
          </a:ln>
        </p:spPr>
        <p:txBody>
          <a:bodyPr wrap="square" rtlCol="0" anchor="ctr">
            <a:noAutofit/>
          </a:bodyPr>
          <a:lstStyle/>
          <a:p>
            <a:pPr algn="ctr">
              <a:spcAft>
                <a:spcPts val="600"/>
              </a:spcAft>
            </a:pPr>
            <a:r>
              <a:rPr lang="it-IT" sz="2000" dirty="0" err="1">
                <a:solidFill>
                  <a:srgbClr val="FFFFFF"/>
                </a:solidFill>
              </a:rPr>
              <a:t>Operators</a:t>
            </a:r>
            <a:endParaRPr lang="it-IT" sz="2000" dirty="0">
              <a:solidFill>
                <a:srgbClr val="FFFFFF"/>
              </a:solidFill>
            </a:endParaRPr>
          </a:p>
        </p:txBody>
      </p:sp>
      <p:sp>
        <p:nvSpPr>
          <p:cNvPr id="2" name="Titolo 1">
            <a:extLst>
              <a:ext uri="{FF2B5EF4-FFF2-40B4-BE49-F238E27FC236}">
                <a16:creationId xmlns:a16="http://schemas.microsoft.com/office/drawing/2014/main" id="{126AE60B-FB71-49AB-8490-A1B768F03842}"/>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Main components of the domain </a:t>
            </a:r>
            <a:r>
              <a:rPr lang="it-IT" sz="4000" dirty="0">
                <a:solidFill>
                  <a:srgbClr val="FFFFFF"/>
                </a:solidFill>
              </a:rPr>
              <a:t>:</a:t>
            </a:r>
          </a:p>
        </p:txBody>
      </p:sp>
    </p:spTree>
    <p:extLst>
      <p:ext uri="{BB962C8B-B14F-4D97-AF65-F5344CB8AC3E}">
        <p14:creationId xmlns:p14="http://schemas.microsoft.com/office/powerpoint/2010/main" val="156575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C7B736-AE93-4811-8841-59BE423E2E6F}"/>
              </a:ext>
            </a:extLst>
          </p:cNvPr>
          <p:cNvSpPr>
            <a:spLocks noGrp="1"/>
          </p:cNvSpPr>
          <p:nvPr>
            <p:ph type="title"/>
          </p:nvPr>
        </p:nvSpPr>
        <p:spPr>
          <a:xfrm>
            <a:off x="838199" y="365125"/>
            <a:ext cx="2770247" cy="1325563"/>
          </a:xfrm>
        </p:spPr>
        <p:txBody>
          <a:bodyPr/>
          <a:lstStyle/>
          <a:p>
            <a:r>
              <a:rPr lang="it-IT" b="1" dirty="0"/>
              <a:t>Customer</a:t>
            </a:r>
            <a:r>
              <a:rPr lang="it-IT" dirty="0"/>
              <a:t>:</a:t>
            </a:r>
          </a:p>
        </p:txBody>
      </p:sp>
      <p:sp>
        <p:nvSpPr>
          <p:cNvPr id="5" name="CasellaDiTesto 4">
            <a:extLst>
              <a:ext uri="{FF2B5EF4-FFF2-40B4-BE49-F238E27FC236}">
                <a16:creationId xmlns:a16="http://schemas.microsoft.com/office/drawing/2014/main" id="{B43AF9FD-02C6-4140-8574-52840E8C7288}"/>
              </a:ext>
            </a:extLst>
          </p:cNvPr>
          <p:cNvSpPr txBox="1"/>
          <p:nvPr/>
        </p:nvSpPr>
        <p:spPr>
          <a:xfrm>
            <a:off x="838200" y="1478890"/>
            <a:ext cx="3698289" cy="1754326"/>
          </a:xfrm>
          <a:prstGeom prst="rect">
            <a:avLst/>
          </a:prstGeom>
          <a:noFill/>
        </p:spPr>
        <p:txBody>
          <a:bodyPr wrap="square">
            <a:spAutoFit/>
          </a:bodyPr>
          <a:lstStyle/>
          <a:p>
            <a:pPr algn="just"/>
            <a:r>
              <a:rPr lang="en-US" dirty="0"/>
              <a:t>It is a process which: requires a car, makes a journey for a set time and then releases the car. However, if the car is not assigned to him within a certain time (patience) after that he prefers to call a taxi.</a:t>
            </a:r>
            <a:endParaRPr lang="it-IT" dirty="0"/>
          </a:p>
        </p:txBody>
      </p:sp>
      <p:pic>
        <p:nvPicPr>
          <p:cNvPr id="4098" name="Picture 2" descr="Car sharing, perché conviene - Unione Nazionale Consumatori">
            <a:extLst>
              <a:ext uri="{FF2B5EF4-FFF2-40B4-BE49-F238E27FC236}">
                <a16:creationId xmlns:a16="http://schemas.microsoft.com/office/drawing/2014/main" id="{2E8C539F-6C0F-42BA-B073-5F16C68CF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6" b="1820"/>
          <a:stretch/>
        </p:blipFill>
        <p:spPr bwMode="auto">
          <a:xfrm>
            <a:off x="5227693" y="2430233"/>
            <a:ext cx="3127718" cy="175771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2" name="Picture 2" descr="Cos'è il car sharing, tutto quello che c'è da sapere sull'auto condivisa -  LifeGate">
            <a:extLst>
              <a:ext uri="{FF2B5EF4-FFF2-40B4-BE49-F238E27FC236}">
                <a16:creationId xmlns:a16="http://schemas.microsoft.com/office/drawing/2014/main" id="{8759ACCA-4062-4A98-8C22-B3FC8E5C4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38" y="4614421"/>
            <a:ext cx="3127718" cy="175771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146" name="Picture 2" descr="Car sharing a Treviso: tutte le informazioni">
            <a:extLst>
              <a:ext uri="{FF2B5EF4-FFF2-40B4-BE49-F238E27FC236}">
                <a16:creationId xmlns:a16="http://schemas.microsoft.com/office/drawing/2014/main" id="{FAD09BA4-6102-4528-A01B-F34F362F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693" y="4614421"/>
            <a:ext cx="3127718" cy="176194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170" name="Picture 2" descr="Comunicación sentimental a través del teléfono celular - Vanidades">
            <a:extLst>
              <a:ext uri="{FF2B5EF4-FFF2-40B4-BE49-F238E27FC236}">
                <a16:creationId xmlns:a16="http://schemas.microsoft.com/office/drawing/2014/main" id="{910D270E-7883-484E-8F3C-1FFFE486F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1552" y="327711"/>
            <a:ext cx="3127718" cy="175934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194" name="Picture 2" descr="Taxi Aeroporto Bari">
            <a:extLst>
              <a:ext uri="{FF2B5EF4-FFF2-40B4-BE49-F238E27FC236}">
                <a16:creationId xmlns:a16="http://schemas.microsoft.com/office/drawing/2014/main" id="{59B915A9-B02F-4C47-91A5-EEF774EC43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9207" y="2430233"/>
            <a:ext cx="2281561" cy="22316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Freccia in giù 2">
            <a:extLst>
              <a:ext uri="{FF2B5EF4-FFF2-40B4-BE49-F238E27FC236}">
                <a16:creationId xmlns:a16="http://schemas.microsoft.com/office/drawing/2014/main" id="{0D0D997D-1DCE-46A9-A61A-7DED7450FABC}"/>
              </a:ext>
            </a:extLst>
          </p:cNvPr>
          <p:cNvSpPr/>
          <p:nvPr/>
        </p:nvSpPr>
        <p:spPr>
          <a:xfrm>
            <a:off x="6720396" y="1830214"/>
            <a:ext cx="615521" cy="98891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dirty="0"/>
          </a:p>
        </p:txBody>
      </p:sp>
      <p:sp>
        <p:nvSpPr>
          <p:cNvPr id="10" name="Freccia in giù 9">
            <a:extLst>
              <a:ext uri="{FF2B5EF4-FFF2-40B4-BE49-F238E27FC236}">
                <a16:creationId xmlns:a16="http://schemas.microsoft.com/office/drawing/2014/main" id="{FA4884DF-6AE1-44C6-9A07-A32870BFC221}"/>
              </a:ext>
            </a:extLst>
          </p:cNvPr>
          <p:cNvSpPr/>
          <p:nvPr/>
        </p:nvSpPr>
        <p:spPr>
          <a:xfrm>
            <a:off x="9339327" y="1867358"/>
            <a:ext cx="615521" cy="98891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1" name="Freccia in giù 10">
            <a:extLst>
              <a:ext uri="{FF2B5EF4-FFF2-40B4-BE49-F238E27FC236}">
                <a16:creationId xmlns:a16="http://schemas.microsoft.com/office/drawing/2014/main" id="{DBABAFAF-E9A4-4C09-A7D1-344CD017E4AB}"/>
              </a:ext>
            </a:extLst>
          </p:cNvPr>
          <p:cNvSpPr/>
          <p:nvPr/>
        </p:nvSpPr>
        <p:spPr>
          <a:xfrm rot="3660303">
            <a:off x="4297123" y="3387434"/>
            <a:ext cx="615521" cy="193733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it-IT"/>
          </a:p>
        </p:txBody>
      </p:sp>
      <p:sp>
        <p:nvSpPr>
          <p:cNvPr id="12" name="Freccia in giù 11">
            <a:extLst>
              <a:ext uri="{FF2B5EF4-FFF2-40B4-BE49-F238E27FC236}">
                <a16:creationId xmlns:a16="http://schemas.microsoft.com/office/drawing/2014/main" id="{99342B35-AB02-4156-AE6B-10A72609C2B7}"/>
              </a:ext>
            </a:extLst>
          </p:cNvPr>
          <p:cNvSpPr/>
          <p:nvPr/>
        </p:nvSpPr>
        <p:spPr>
          <a:xfrm rot="16200000">
            <a:off x="4506605" y="4730367"/>
            <a:ext cx="615521" cy="152581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B218B7D2-7EC5-4DE4-9DF3-E34402B90EEE}"/>
              </a:ext>
            </a:extLst>
          </p:cNvPr>
          <p:cNvSpPr txBox="1"/>
          <p:nvPr/>
        </p:nvSpPr>
        <p:spPr>
          <a:xfrm>
            <a:off x="10191565" y="1954858"/>
            <a:ext cx="1642368" cy="369332"/>
          </a:xfrm>
          <a:prstGeom prst="rect">
            <a:avLst/>
          </a:prstGeom>
          <a:noFill/>
        </p:spPr>
        <p:txBody>
          <a:bodyPr wrap="square" rtlCol="0">
            <a:spAutoFit/>
          </a:bodyPr>
          <a:lstStyle/>
          <a:p>
            <a:r>
              <a:rPr lang="it-IT" dirty="0"/>
              <a:t>Call a taxi</a:t>
            </a:r>
          </a:p>
        </p:txBody>
      </p:sp>
      <p:sp>
        <p:nvSpPr>
          <p:cNvPr id="14" name="CasellaDiTesto 13">
            <a:extLst>
              <a:ext uri="{FF2B5EF4-FFF2-40B4-BE49-F238E27FC236}">
                <a16:creationId xmlns:a16="http://schemas.microsoft.com/office/drawing/2014/main" id="{904D3F7F-81D3-47BA-BD71-993B4BB3FE16}"/>
              </a:ext>
            </a:extLst>
          </p:cNvPr>
          <p:cNvSpPr txBox="1"/>
          <p:nvPr/>
        </p:nvSpPr>
        <p:spPr>
          <a:xfrm>
            <a:off x="5227693" y="1992485"/>
            <a:ext cx="1597700" cy="369332"/>
          </a:xfrm>
          <a:prstGeom prst="rect">
            <a:avLst/>
          </a:prstGeom>
          <a:noFill/>
        </p:spPr>
        <p:txBody>
          <a:bodyPr wrap="square" rtlCol="0">
            <a:spAutoFit/>
          </a:bodyPr>
          <a:lstStyle/>
          <a:p>
            <a:r>
              <a:rPr lang="it-IT" dirty="0" err="1"/>
              <a:t>Gets</a:t>
            </a:r>
            <a:r>
              <a:rPr lang="it-IT" dirty="0"/>
              <a:t> a car</a:t>
            </a:r>
          </a:p>
        </p:txBody>
      </p:sp>
      <p:sp>
        <p:nvSpPr>
          <p:cNvPr id="6" name="CasellaDiTesto 5">
            <a:extLst>
              <a:ext uri="{FF2B5EF4-FFF2-40B4-BE49-F238E27FC236}">
                <a16:creationId xmlns:a16="http://schemas.microsoft.com/office/drawing/2014/main" id="{E9CEF45F-0FFA-4CCB-B573-F19AD0810801}"/>
              </a:ext>
            </a:extLst>
          </p:cNvPr>
          <p:cNvSpPr txBox="1"/>
          <p:nvPr/>
        </p:nvSpPr>
        <p:spPr>
          <a:xfrm>
            <a:off x="1731145" y="4224948"/>
            <a:ext cx="2112885" cy="369332"/>
          </a:xfrm>
          <a:prstGeom prst="rect">
            <a:avLst/>
          </a:prstGeom>
          <a:noFill/>
        </p:spPr>
        <p:txBody>
          <a:bodyPr wrap="square" rtlCol="0">
            <a:spAutoFit/>
          </a:bodyPr>
          <a:lstStyle/>
          <a:p>
            <a:r>
              <a:rPr lang="it-IT" dirty="0"/>
              <a:t>Do the travel</a:t>
            </a:r>
          </a:p>
        </p:txBody>
      </p:sp>
      <p:sp>
        <p:nvSpPr>
          <p:cNvPr id="16" name="CasellaDiTesto 15">
            <a:extLst>
              <a:ext uri="{FF2B5EF4-FFF2-40B4-BE49-F238E27FC236}">
                <a16:creationId xmlns:a16="http://schemas.microsoft.com/office/drawing/2014/main" id="{09E090AC-8852-4CF5-931B-B89DB8DAEBED}"/>
              </a:ext>
            </a:extLst>
          </p:cNvPr>
          <p:cNvSpPr txBox="1"/>
          <p:nvPr/>
        </p:nvSpPr>
        <p:spPr>
          <a:xfrm>
            <a:off x="8591347" y="5895429"/>
            <a:ext cx="1880602" cy="369332"/>
          </a:xfrm>
          <a:prstGeom prst="rect">
            <a:avLst/>
          </a:prstGeom>
          <a:noFill/>
        </p:spPr>
        <p:txBody>
          <a:bodyPr wrap="square" rtlCol="0">
            <a:spAutoFit/>
          </a:bodyPr>
          <a:lstStyle/>
          <a:p>
            <a:r>
              <a:rPr lang="it-IT" dirty="0"/>
              <a:t>Release the car</a:t>
            </a:r>
          </a:p>
        </p:txBody>
      </p:sp>
      <p:sp>
        <p:nvSpPr>
          <p:cNvPr id="17" name="CasellaDiTesto 16">
            <a:extLst>
              <a:ext uri="{FF2B5EF4-FFF2-40B4-BE49-F238E27FC236}">
                <a16:creationId xmlns:a16="http://schemas.microsoft.com/office/drawing/2014/main" id="{7FD0B8CE-78AF-451F-9A24-C88398E187A4}"/>
              </a:ext>
            </a:extLst>
          </p:cNvPr>
          <p:cNvSpPr txBox="1"/>
          <p:nvPr/>
        </p:nvSpPr>
        <p:spPr>
          <a:xfrm>
            <a:off x="10058400" y="327711"/>
            <a:ext cx="2040543" cy="369332"/>
          </a:xfrm>
          <a:prstGeom prst="rect">
            <a:avLst/>
          </a:prstGeom>
          <a:noFill/>
        </p:spPr>
        <p:txBody>
          <a:bodyPr wrap="square" rtlCol="0">
            <a:spAutoFit/>
          </a:bodyPr>
          <a:lstStyle/>
          <a:p>
            <a:r>
              <a:rPr lang="it-IT" dirty="0"/>
              <a:t>New customer</a:t>
            </a:r>
          </a:p>
        </p:txBody>
      </p:sp>
    </p:spTree>
    <p:extLst>
      <p:ext uri="{BB962C8B-B14F-4D97-AF65-F5344CB8AC3E}">
        <p14:creationId xmlns:p14="http://schemas.microsoft.com/office/powerpoint/2010/main" val="19574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1266" name="Picture 2" descr="Renault Zoe: a Bologna il car sharing elettrico &quot;CORRENTE&quot; - HDmotori.it">
            <a:extLst>
              <a:ext uri="{FF2B5EF4-FFF2-40B4-BE49-F238E27FC236}">
                <a16:creationId xmlns:a16="http://schemas.microsoft.com/office/drawing/2014/main" id="{A4C414D5-3D44-411E-9063-AF65A5C185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65" r="-1" b="9315"/>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6" name="Freeform: Shape 135">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91D7A46E-1ECE-404C-98BE-8FCFF0DDF51A}"/>
              </a:ext>
            </a:extLst>
          </p:cNvPr>
          <p:cNvSpPr>
            <a:spLocks noGrp="1"/>
          </p:cNvSpPr>
          <p:nvPr>
            <p:ph type="title"/>
          </p:nvPr>
        </p:nvSpPr>
        <p:spPr>
          <a:xfrm>
            <a:off x="618062" y="4185749"/>
            <a:ext cx="9265771" cy="622836"/>
          </a:xfrm>
        </p:spPr>
        <p:txBody>
          <a:bodyPr vert="horz" lIns="91440" tIns="45720" rIns="91440" bIns="45720" rtlCol="0" anchor="ctr">
            <a:normAutofit/>
          </a:bodyPr>
          <a:lstStyle/>
          <a:p>
            <a:r>
              <a:rPr lang="en-US" sz="3600" b="1" dirty="0"/>
              <a:t>Automobiles</a:t>
            </a:r>
            <a:r>
              <a:rPr lang="en-US" sz="3600" dirty="0"/>
              <a:t>:</a:t>
            </a:r>
          </a:p>
        </p:txBody>
      </p:sp>
      <p:sp>
        <p:nvSpPr>
          <p:cNvPr id="5" name="CasellaDiTesto 4">
            <a:extLst>
              <a:ext uri="{FF2B5EF4-FFF2-40B4-BE49-F238E27FC236}">
                <a16:creationId xmlns:a16="http://schemas.microsoft.com/office/drawing/2014/main" id="{9B330E59-26E7-489F-A874-5D8C637FA499}"/>
              </a:ext>
            </a:extLst>
          </p:cNvPr>
          <p:cNvSpPr txBox="1"/>
          <p:nvPr/>
        </p:nvSpPr>
        <p:spPr>
          <a:xfrm>
            <a:off x="618063" y="4856921"/>
            <a:ext cx="9565028" cy="124924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They are resources to be assigned to users. A car is assigned to a single user. The cars are limited in number and are defined in </a:t>
            </a:r>
            <a:r>
              <a:rPr lang="en-US" dirty="0" err="1"/>
              <a:t>Simpy</a:t>
            </a:r>
            <a:r>
              <a:rPr lang="en-US" dirty="0"/>
              <a:t> as a Store Resource.</a:t>
            </a:r>
          </a:p>
        </p:txBody>
      </p:sp>
    </p:spTree>
    <p:extLst>
      <p:ext uri="{BB962C8B-B14F-4D97-AF65-F5344CB8AC3E}">
        <p14:creationId xmlns:p14="http://schemas.microsoft.com/office/powerpoint/2010/main" val="17971785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72">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E-GAP, primo operatore mobile di ricarica per veicoli elettrici in Europa •  PROTECTAweb">
            <a:extLst>
              <a:ext uri="{FF2B5EF4-FFF2-40B4-BE49-F238E27FC236}">
                <a16:creationId xmlns:a16="http://schemas.microsoft.com/office/drawing/2014/main" id="{535549D7-1AD5-4B04-A663-2D57E2FBC7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14" r="1" b="3512"/>
          <a:stretch/>
        </p:blipFill>
        <p:spPr bwMode="auto">
          <a:xfrm>
            <a:off x="603671" y="-1"/>
            <a:ext cx="11588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9223" name="Rectangle 7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9059A8-D560-4116-B4C6-ECC700911368}"/>
              </a:ext>
            </a:extLst>
          </p:cNvPr>
          <p:cNvSpPr>
            <a:spLocks noGrp="1"/>
          </p:cNvSpPr>
          <p:nvPr>
            <p:ph type="title"/>
          </p:nvPr>
        </p:nvSpPr>
        <p:spPr>
          <a:xfrm>
            <a:off x="1166649" y="721805"/>
            <a:ext cx="3874686" cy="2147520"/>
          </a:xfrm>
        </p:spPr>
        <p:txBody>
          <a:bodyPr vert="horz" lIns="91440" tIns="45720" rIns="91440" bIns="45720" rtlCol="0" anchor="ctr">
            <a:normAutofit/>
          </a:bodyPr>
          <a:lstStyle/>
          <a:p>
            <a:r>
              <a:rPr lang="en-US" b="1" dirty="0">
                <a:solidFill>
                  <a:schemeClr val="bg1"/>
                </a:solidFill>
              </a:rPr>
              <a:t>Operators</a:t>
            </a:r>
            <a:r>
              <a:rPr lang="en-US" dirty="0">
                <a:solidFill>
                  <a:schemeClr val="bg1"/>
                </a:solidFill>
              </a:rPr>
              <a:t>:</a:t>
            </a:r>
          </a:p>
        </p:txBody>
      </p:sp>
      <p:sp>
        <p:nvSpPr>
          <p:cNvPr id="9224" name="Rectangle 7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25" name="Group 78">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80"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3FBCD503-91B3-47B9-B283-0D97A55264CA}"/>
              </a:ext>
            </a:extLst>
          </p:cNvPr>
          <p:cNvSpPr txBox="1"/>
          <p:nvPr/>
        </p:nvSpPr>
        <p:spPr>
          <a:xfrm>
            <a:off x="1166649" y="3379979"/>
            <a:ext cx="3874685" cy="318635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bg1"/>
                </a:solidFill>
              </a:rPr>
              <a:t>An operator is process that carry out maintenance on the cars or to recharge them. Each operator can work on more cars, sequentially.</a:t>
            </a:r>
          </a:p>
        </p:txBody>
      </p:sp>
    </p:spTree>
    <p:extLst>
      <p:ext uri="{BB962C8B-B14F-4D97-AF65-F5344CB8AC3E}">
        <p14:creationId xmlns:p14="http://schemas.microsoft.com/office/powerpoint/2010/main" val="108148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Shape 2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A535B97-7B62-4D36-A012-80A2BB00CB48}"/>
              </a:ext>
            </a:extLst>
          </p:cNvPr>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a:solidFill>
                  <a:srgbClr val="FFFFFF"/>
                </a:solidFill>
                <a:latin typeface="+mj-lt"/>
                <a:ea typeface="+mj-ea"/>
                <a:cs typeface="+mj-cs"/>
              </a:rPr>
              <a:t>Simulation results:</a:t>
            </a:r>
          </a:p>
        </p:txBody>
      </p:sp>
      <p:sp>
        <p:nvSpPr>
          <p:cNvPr id="2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CasellaDiTesto 6">
            <a:extLst>
              <a:ext uri="{FF2B5EF4-FFF2-40B4-BE49-F238E27FC236}">
                <a16:creationId xmlns:a16="http://schemas.microsoft.com/office/drawing/2014/main" id="{7F45F578-DF3B-43B1-B67B-59A3A34DCA08}"/>
              </a:ext>
            </a:extLst>
          </p:cNvPr>
          <p:cNvSpPr txBox="1"/>
          <p:nvPr/>
        </p:nvSpPr>
        <p:spPr>
          <a:xfrm>
            <a:off x="5221862" y="1719618"/>
            <a:ext cx="5948831" cy="433462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a:solidFill>
                  <a:srgbClr val="FEFFFF"/>
                </a:solidFill>
              </a:rPr>
              <a:t>In the next slides we are going so see some simulation results evidencing the most important aspects. </a:t>
            </a:r>
          </a:p>
          <a:p>
            <a:pPr indent="-228600">
              <a:lnSpc>
                <a:spcPct val="90000"/>
              </a:lnSpc>
              <a:spcAft>
                <a:spcPts val="600"/>
              </a:spcAft>
              <a:buFont typeface="Arial" panose="020B0604020202020204" pitchFamily="34" charset="0"/>
              <a:buChar char="•"/>
            </a:pPr>
            <a:endParaRPr lang="en-US" sz="2400">
              <a:solidFill>
                <a:srgbClr val="FEFFFF"/>
              </a:solidFill>
            </a:endParaRPr>
          </a:p>
          <a:p>
            <a:pPr marL="285750" indent="-228600">
              <a:lnSpc>
                <a:spcPct val="90000"/>
              </a:lnSpc>
              <a:spcAft>
                <a:spcPts val="600"/>
              </a:spcAft>
              <a:buFont typeface="Arial" panose="020B0604020202020204" pitchFamily="34" charset="0"/>
              <a:buChar char="•"/>
            </a:pPr>
            <a:r>
              <a:rPr lang="en-US" sz="2400">
                <a:solidFill>
                  <a:srgbClr val="FEFFFF"/>
                </a:solidFill>
              </a:rPr>
              <a:t>For the simulation the unit time step is equivalent to </a:t>
            </a:r>
            <a:r>
              <a:rPr lang="en-US" sz="2400" b="1">
                <a:solidFill>
                  <a:srgbClr val="FEFFFF"/>
                </a:solidFill>
              </a:rPr>
              <a:t>1 minutes</a:t>
            </a:r>
            <a:r>
              <a:rPr lang="en-US" sz="2400">
                <a:solidFill>
                  <a:srgbClr val="FEFFFF"/>
                </a:solidFill>
              </a:rPr>
              <a:t>. </a:t>
            </a:r>
          </a:p>
          <a:p>
            <a:pPr indent="-228600">
              <a:lnSpc>
                <a:spcPct val="90000"/>
              </a:lnSpc>
              <a:spcAft>
                <a:spcPts val="600"/>
              </a:spcAft>
              <a:buFont typeface="Arial" panose="020B0604020202020204" pitchFamily="34" charset="0"/>
              <a:buChar char="•"/>
            </a:pPr>
            <a:endParaRPr lang="en-US" sz="2400">
              <a:solidFill>
                <a:srgbClr val="FEFFFF"/>
              </a:solidFill>
            </a:endParaRPr>
          </a:p>
          <a:p>
            <a:pPr marL="285750" indent="-228600">
              <a:lnSpc>
                <a:spcPct val="90000"/>
              </a:lnSpc>
              <a:spcAft>
                <a:spcPts val="600"/>
              </a:spcAft>
              <a:buFont typeface="Arial" panose="020B0604020202020204" pitchFamily="34" charset="0"/>
              <a:buChar char="•"/>
            </a:pPr>
            <a:r>
              <a:rPr lang="en-US" sz="2400">
                <a:solidFill>
                  <a:srgbClr val="FEFFFF"/>
                </a:solidFill>
              </a:rPr>
              <a:t>We will change enviroment variable inizialization to see different behaviors.</a:t>
            </a:r>
          </a:p>
        </p:txBody>
      </p:sp>
    </p:spTree>
    <p:extLst>
      <p:ext uri="{BB962C8B-B14F-4D97-AF65-F5344CB8AC3E}">
        <p14:creationId xmlns:p14="http://schemas.microsoft.com/office/powerpoint/2010/main" val="173604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3F86C670-C7A2-4B6A-AB1C-BC803F7E07EA}"/>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dirty="0">
                <a:solidFill>
                  <a:srgbClr val="FFFFFF"/>
                </a:solidFill>
                <a:latin typeface="+mj-lt"/>
                <a:ea typeface="+mj-ea"/>
                <a:cs typeface="+mj-cs"/>
              </a:rPr>
              <a:t>Simulation Parameters:</a:t>
            </a:r>
          </a:p>
        </p:txBody>
      </p:sp>
      <p:sp>
        <p:nvSpPr>
          <p:cNvPr id="5" name="CasellaDiTesto 4">
            <a:extLst>
              <a:ext uri="{FF2B5EF4-FFF2-40B4-BE49-F238E27FC236}">
                <a16:creationId xmlns:a16="http://schemas.microsoft.com/office/drawing/2014/main" id="{5D88F64E-89C5-4060-823F-A8BC5C21A128}"/>
              </a:ext>
            </a:extLst>
          </p:cNvPr>
          <p:cNvSpPr txBox="1"/>
          <p:nvPr/>
        </p:nvSpPr>
        <p:spPr>
          <a:xfrm>
            <a:off x="1411857" y="2736006"/>
            <a:ext cx="4622001" cy="3563159"/>
          </a:xfrm>
          <a:prstGeom prst="rect">
            <a:avLst/>
          </a:prstGeom>
        </p:spPr>
        <p:txBody>
          <a:bodyPr vert="horz" lIns="91440" tIns="45720" rIns="91440" bIns="45720" rtlCol="0">
            <a:normAutofit fontScale="92500"/>
          </a:bodyPr>
          <a:lstStyle/>
          <a:p>
            <a:pPr marL="285750" indent="-228600">
              <a:lnSpc>
                <a:spcPct val="150000"/>
              </a:lnSpc>
              <a:buFont typeface="Arial" panose="020B0604020202020204" pitchFamily="34" charset="0"/>
              <a:buChar char="•"/>
            </a:pPr>
            <a:r>
              <a:rPr lang="en-US" sz="1500" dirty="0"/>
              <a:t>Range of time of use of a car</a:t>
            </a:r>
          </a:p>
          <a:p>
            <a:pPr marL="285750" indent="-228600">
              <a:lnSpc>
                <a:spcPct val="150000"/>
              </a:lnSpc>
              <a:buFont typeface="Arial" panose="020B0604020202020204" pitchFamily="34" charset="0"/>
              <a:buChar char="•"/>
            </a:pPr>
            <a:r>
              <a:rPr lang="en-US" sz="1500" dirty="0"/>
              <a:t>Arrival time range of new users</a:t>
            </a:r>
          </a:p>
          <a:p>
            <a:pPr marL="285750" indent="-228600">
              <a:lnSpc>
                <a:spcPct val="150000"/>
              </a:lnSpc>
              <a:buFont typeface="Arial" panose="020B0604020202020204" pitchFamily="34" charset="0"/>
              <a:buChar char="•"/>
            </a:pPr>
            <a:r>
              <a:rPr lang="en-US" sz="1500" dirty="0"/>
              <a:t>Number of cars</a:t>
            </a:r>
          </a:p>
          <a:p>
            <a:pPr marL="285750" indent="-228600">
              <a:lnSpc>
                <a:spcPct val="150000"/>
              </a:lnSpc>
              <a:buFont typeface="Arial" panose="020B0604020202020204" pitchFamily="34" charset="0"/>
              <a:buChar char="•"/>
            </a:pPr>
            <a:r>
              <a:rPr lang="en-US" sz="1500" dirty="0"/>
              <a:t>Max number of users, if -1 it generates infinite users</a:t>
            </a:r>
          </a:p>
          <a:p>
            <a:pPr marL="285750" indent="-228600">
              <a:lnSpc>
                <a:spcPct val="150000"/>
              </a:lnSpc>
              <a:buFont typeface="Arial" panose="020B0604020202020204" pitchFamily="34" charset="0"/>
              <a:buChar char="•"/>
            </a:pPr>
            <a:r>
              <a:rPr lang="en-US" sz="1500" dirty="0"/>
              <a:t>Min. customer patience, -1 if we would take off patience</a:t>
            </a:r>
          </a:p>
          <a:p>
            <a:pPr marL="285750" indent="-228600">
              <a:lnSpc>
                <a:spcPct val="150000"/>
              </a:lnSpc>
              <a:buFont typeface="Arial" panose="020B0604020202020204" pitchFamily="34" charset="0"/>
              <a:buChar char="•"/>
            </a:pPr>
            <a:r>
              <a:rPr lang="en-US" sz="1500" dirty="0"/>
              <a:t>Max. customer patience</a:t>
            </a:r>
          </a:p>
          <a:p>
            <a:pPr marL="285750" indent="-228600">
              <a:lnSpc>
                <a:spcPct val="150000"/>
              </a:lnSpc>
              <a:buFont typeface="Arial" panose="020B0604020202020204" pitchFamily="34" charset="0"/>
              <a:buChar char="•"/>
            </a:pPr>
            <a:r>
              <a:rPr lang="en-US" sz="1500" dirty="0"/>
              <a:t>Autonomy of a car in minutes</a:t>
            </a:r>
          </a:p>
          <a:p>
            <a:pPr marL="285750" indent="-228600">
              <a:lnSpc>
                <a:spcPct val="150000"/>
              </a:lnSpc>
              <a:buFont typeface="Arial" panose="020B0604020202020204" pitchFamily="34" charset="0"/>
              <a:buChar char="•"/>
            </a:pPr>
            <a:r>
              <a:rPr lang="en-US" sz="1500" dirty="0"/>
              <a:t>Time to recharge the car</a:t>
            </a:r>
          </a:p>
          <a:p>
            <a:pPr marL="285750" indent="-228600">
              <a:lnSpc>
                <a:spcPct val="150000"/>
              </a:lnSpc>
              <a:buFont typeface="Arial" panose="020B0604020202020204" pitchFamily="34" charset="0"/>
              <a:buChar char="•"/>
            </a:pPr>
            <a:r>
              <a:rPr lang="en-US" sz="1500" dirty="0"/>
              <a:t>Number of Operators who charge the car</a:t>
            </a:r>
          </a:p>
          <a:p>
            <a:pPr marL="285750" indent="-228600">
              <a:lnSpc>
                <a:spcPct val="150000"/>
              </a:lnSpc>
              <a:buFont typeface="Arial" panose="020B0604020202020204" pitchFamily="34" charset="0"/>
              <a:buChar char="•"/>
            </a:pPr>
            <a:r>
              <a:rPr lang="en-US" sz="1500" dirty="0"/>
              <a:t>Run until this time 0 to let the users end coming</a:t>
            </a:r>
          </a:p>
        </p:txBody>
      </p:sp>
      <p:graphicFrame>
        <p:nvGraphicFramePr>
          <p:cNvPr id="4" name="Tabella 5">
            <a:extLst>
              <a:ext uri="{FF2B5EF4-FFF2-40B4-BE49-F238E27FC236}">
                <a16:creationId xmlns:a16="http://schemas.microsoft.com/office/drawing/2014/main" id="{E5C3C30C-2524-4FFF-85F1-207680FA81A1}"/>
              </a:ext>
            </a:extLst>
          </p:cNvPr>
          <p:cNvGraphicFramePr>
            <a:graphicFrameLocks noGrp="1"/>
          </p:cNvGraphicFramePr>
          <p:nvPr>
            <p:extLst>
              <p:ext uri="{D42A27DB-BD31-4B8C-83A1-F6EECF244321}">
                <p14:modId xmlns:p14="http://schemas.microsoft.com/office/powerpoint/2010/main" val="2454056125"/>
              </p:ext>
            </p:extLst>
          </p:nvPr>
        </p:nvGraphicFramePr>
        <p:xfrm>
          <a:off x="6326394" y="2492376"/>
          <a:ext cx="4347402" cy="3563373"/>
        </p:xfrm>
        <a:graphic>
          <a:graphicData uri="http://schemas.openxmlformats.org/drawingml/2006/table">
            <a:tbl>
              <a:tblPr firstRow="1" bandRow="1">
                <a:tableStyleId>{5C22544A-7EE6-4342-B048-85BDC9FD1C3A}</a:tableStyleId>
              </a:tblPr>
              <a:tblGrid>
                <a:gridCol w="3065335">
                  <a:extLst>
                    <a:ext uri="{9D8B030D-6E8A-4147-A177-3AD203B41FA5}">
                      <a16:colId xmlns:a16="http://schemas.microsoft.com/office/drawing/2014/main" val="3591313908"/>
                    </a:ext>
                  </a:extLst>
                </a:gridCol>
                <a:gridCol w="1282067">
                  <a:extLst>
                    <a:ext uri="{9D8B030D-6E8A-4147-A177-3AD203B41FA5}">
                      <a16:colId xmlns:a16="http://schemas.microsoft.com/office/drawing/2014/main" val="4099186437"/>
                    </a:ext>
                  </a:extLst>
                </a:gridCol>
              </a:tblGrid>
              <a:tr h="323943">
                <a:tc>
                  <a:txBody>
                    <a:bodyPr/>
                    <a:lstStyle/>
                    <a:p>
                      <a:r>
                        <a:rPr lang="it-IT" sz="1400"/>
                        <a:t>VARIABLE NAME</a:t>
                      </a:r>
                    </a:p>
                  </a:txBody>
                  <a:tcPr marL="77393" marR="77393" marT="38696" marB="38696"/>
                </a:tc>
                <a:tc>
                  <a:txBody>
                    <a:bodyPr/>
                    <a:lstStyle/>
                    <a:p>
                      <a:r>
                        <a:rPr lang="it-IT" sz="1400"/>
                        <a:t>VALUE</a:t>
                      </a:r>
                    </a:p>
                  </a:txBody>
                  <a:tcPr marL="77393" marR="77393" marT="38696" marB="38696"/>
                </a:tc>
                <a:extLst>
                  <a:ext uri="{0D108BD9-81ED-4DB2-BD59-A6C34878D82A}">
                    <a16:rowId xmlns:a16="http://schemas.microsoft.com/office/drawing/2014/main" val="1531261294"/>
                  </a:ext>
                </a:extLst>
              </a:tr>
              <a:tr h="323943">
                <a:tc>
                  <a:txBody>
                    <a:bodyPr/>
                    <a:lstStyle/>
                    <a:p>
                      <a:r>
                        <a:rPr lang="it-IT" sz="1400"/>
                        <a:t>CAR_USAGE_TIME</a:t>
                      </a:r>
                    </a:p>
                  </a:txBody>
                  <a:tcPr marL="77393" marR="77393" marT="38696" marB="38696"/>
                </a:tc>
                <a:tc>
                  <a:txBody>
                    <a:bodyPr/>
                    <a:lstStyle/>
                    <a:p>
                      <a:r>
                        <a:rPr lang="it-IT" sz="1400"/>
                        <a:t>(28,35)</a:t>
                      </a:r>
                    </a:p>
                  </a:txBody>
                  <a:tcPr marL="77393" marR="77393" marT="38696" marB="38696"/>
                </a:tc>
                <a:extLst>
                  <a:ext uri="{0D108BD9-81ED-4DB2-BD59-A6C34878D82A}">
                    <a16:rowId xmlns:a16="http://schemas.microsoft.com/office/drawing/2014/main" val="612445165"/>
                  </a:ext>
                </a:extLst>
              </a:tr>
              <a:tr h="323943">
                <a:tc>
                  <a:txBody>
                    <a:bodyPr/>
                    <a:lstStyle/>
                    <a:p>
                      <a:r>
                        <a:rPr lang="it-IT" sz="1400"/>
                        <a:t>USER_SPAWN_TIME</a:t>
                      </a:r>
                    </a:p>
                  </a:txBody>
                  <a:tcPr marL="77393" marR="77393" marT="38696" marB="38696"/>
                </a:tc>
                <a:tc>
                  <a:txBody>
                    <a:bodyPr/>
                    <a:lstStyle/>
                    <a:p>
                      <a:r>
                        <a:rPr lang="it-IT" sz="1400"/>
                        <a:t>(1,2)</a:t>
                      </a:r>
                    </a:p>
                  </a:txBody>
                  <a:tcPr marL="77393" marR="77393" marT="38696" marB="38696"/>
                </a:tc>
                <a:extLst>
                  <a:ext uri="{0D108BD9-81ED-4DB2-BD59-A6C34878D82A}">
                    <a16:rowId xmlns:a16="http://schemas.microsoft.com/office/drawing/2014/main" val="2753196774"/>
                  </a:ext>
                </a:extLst>
              </a:tr>
              <a:tr h="323943">
                <a:tc>
                  <a:txBody>
                    <a:bodyPr/>
                    <a:lstStyle/>
                    <a:p>
                      <a:r>
                        <a:rPr lang="it-IT" sz="1400"/>
                        <a:t>CARS_NUMBER</a:t>
                      </a:r>
                    </a:p>
                  </a:txBody>
                  <a:tcPr marL="77393" marR="77393" marT="38696" marB="38696"/>
                </a:tc>
                <a:tc>
                  <a:txBody>
                    <a:bodyPr/>
                    <a:lstStyle/>
                    <a:p>
                      <a:r>
                        <a:rPr lang="it-IT" sz="1400"/>
                        <a:t>20</a:t>
                      </a:r>
                    </a:p>
                  </a:txBody>
                  <a:tcPr marL="77393" marR="77393" marT="38696" marB="38696"/>
                </a:tc>
                <a:extLst>
                  <a:ext uri="{0D108BD9-81ED-4DB2-BD59-A6C34878D82A}">
                    <a16:rowId xmlns:a16="http://schemas.microsoft.com/office/drawing/2014/main" val="613190031"/>
                  </a:ext>
                </a:extLst>
              </a:tr>
              <a:tr h="323943">
                <a:tc>
                  <a:txBody>
                    <a:bodyPr/>
                    <a:lstStyle/>
                    <a:p>
                      <a:r>
                        <a:rPr lang="it-IT" sz="1400"/>
                        <a:t>MAX_NUMB_USERS</a:t>
                      </a:r>
                    </a:p>
                  </a:txBody>
                  <a:tcPr marL="77393" marR="77393" marT="38696" marB="38696"/>
                </a:tc>
                <a:tc>
                  <a:txBody>
                    <a:bodyPr/>
                    <a:lstStyle/>
                    <a:p>
                      <a:r>
                        <a:rPr lang="it-IT" sz="1400"/>
                        <a:t>50</a:t>
                      </a:r>
                    </a:p>
                  </a:txBody>
                  <a:tcPr marL="77393" marR="77393" marT="38696" marB="38696"/>
                </a:tc>
                <a:extLst>
                  <a:ext uri="{0D108BD9-81ED-4DB2-BD59-A6C34878D82A}">
                    <a16:rowId xmlns:a16="http://schemas.microsoft.com/office/drawing/2014/main" val="3796194626"/>
                  </a:ext>
                </a:extLst>
              </a:tr>
              <a:tr h="323943">
                <a:tc>
                  <a:txBody>
                    <a:bodyPr/>
                    <a:lstStyle/>
                    <a:p>
                      <a:r>
                        <a:rPr lang="it-IT" sz="1400"/>
                        <a:t>MIN_PATIENCE</a:t>
                      </a:r>
                    </a:p>
                  </a:txBody>
                  <a:tcPr marL="77393" marR="77393" marT="38696" marB="38696"/>
                </a:tc>
                <a:tc>
                  <a:txBody>
                    <a:bodyPr/>
                    <a:lstStyle/>
                    <a:p>
                      <a:r>
                        <a:rPr lang="it-IT" sz="1400"/>
                        <a:t>-1</a:t>
                      </a:r>
                    </a:p>
                  </a:txBody>
                  <a:tcPr marL="77393" marR="77393" marT="38696" marB="38696"/>
                </a:tc>
                <a:extLst>
                  <a:ext uri="{0D108BD9-81ED-4DB2-BD59-A6C34878D82A}">
                    <a16:rowId xmlns:a16="http://schemas.microsoft.com/office/drawing/2014/main" val="3323455888"/>
                  </a:ext>
                </a:extLst>
              </a:tr>
              <a:tr h="323943">
                <a:tc>
                  <a:txBody>
                    <a:bodyPr/>
                    <a:lstStyle/>
                    <a:p>
                      <a:r>
                        <a:rPr lang="it-IT" sz="1400"/>
                        <a:t>MAX_PATIENCE</a:t>
                      </a:r>
                    </a:p>
                  </a:txBody>
                  <a:tcPr marL="77393" marR="77393" marT="38696" marB="38696"/>
                </a:tc>
                <a:tc>
                  <a:txBody>
                    <a:bodyPr/>
                    <a:lstStyle/>
                    <a:p>
                      <a:r>
                        <a:rPr lang="it-IT" sz="1400"/>
                        <a:t>18</a:t>
                      </a:r>
                    </a:p>
                  </a:txBody>
                  <a:tcPr marL="77393" marR="77393" marT="38696" marB="38696"/>
                </a:tc>
                <a:extLst>
                  <a:ext uri="{0D108BD9-81ED-4DB2-BD59-A6C34878D82A}">
                    <a16:rowId xmlns:a16="http://schemas.microsoft.com/office/drawing/2014/main" val="3060501633"/>
                  </a:ext>
                </a:extLst>
              </a:tr>
              <a:tr h="323943">
                <a:tc>
                  <a:txBody>
                    <a:bodyPr/>
                    <a:lstStyle/>
                    <a:p>
                      <a:r>
                        <a:rPr lang="it-IT" sz="1400"/>
                        <a:t>AUTO_AUTONOMY</a:t>
                      </a:r>
                    </a:p>
                  </a:txBody>
                  <a:tcPr marL="77393" marR="77393" marT="38696" marB="38696"/>
                </a:tc>
                <a:tc>
                  <a:txBody>
                    <a:bodyPr/>
                    <a:lstStyle/>
                    <a:p>
                      <a:r>
                        <a:rPr lang="it-IT" sz="1400"/>
                        <a:t>200</a:t>
                      </a:r>
                    </a:p>
                  </a:txBody>
                  <a:tcPr marL="77393" marR="77393" marT="38696" marB="38696"/>
                </a:tc>
                <a:extLst>
                  <a:ext uri="{0D108BD9-81ED-4DB2-BD59-A6C34878D82A}">
                    <a16:rowId xmlns:a16="http://schemas.microsoft.com/office/drawing/2014/main" val="3807646652"/>
                  </a:ext>
                </a:extLst>
              </a:tr>
              <a:tr h="323943">
                <a:tc>
                  <a:txBody>
                    <a:bodyPr/>
                    <a:lstStyle/>
                    <a:p>
                      <a:r>
                        <a:rPr lang="it-IT" sz="1400" dirty="0"/>
                        <a:t>CHARGE_TIME</a:t>
                      </a:r>
                    </a:p>
                  </a:txBody>
                  <a:tcPr marL="77393" marR="77393" marT="38696" marB="38696"/>
                </a:tc>
                <a:tc>
                  <a:txBody>
                    <a:bodyPr/>
                    <a:lstStyle/>
                    <a:p>
                      <a:r>
                        <a:rPr lang="it-IT" sz="1400" dirty="0"/>
                        <a:t>60</a:t>
                      </a:r>
                    </a:p>
                  </a:txBody>
                  <a:tcPr marL="77393" marR="77393" marT="38696" marB="38696"/>
                </a:tc>
                <a:extLst>
                  <a:ext uri="{0D108BD9-81ED-4DB2-BD59-A6C34878D82A}">
                    <a16:rowId xmlns:a16="http://schemas.microsoft.com/office/drawing/2014/main" val="3480994760"/>
                  </a:ext>
                </a:extLst>
              </a:tr>
              <a:tr h="323943">
                <a:tc>
                  <a:txBody>
                    <a:bodyPr/>
                    <a:lstStyle/>
                    <a:p>
                      <a:r>
                        <a:rPr lang="it-IT" sz="1400" dirty="0"/>
                        <a:t>OPERATORS_NUMBER</a:t>
                      </a:r>
                    </a:p>
                  </a:txBody>
                  <a:tcPr marL="77393" marR="77393" marT="38696" marB="38696"/>
                </a:tc>
                <a:tc>
                  <a:txBody>
                    <a:bodyPr/>
                    <a:lstStyle/>
                    <a:p>
                      <a:r>
                        <a:rPr lang="it-IT" sz="1400" dirty="0"/>
                        <a:t>20</a:t>
                      </a:r>
                    </a:p>
                  </a:txBody>
                  <a:tcPr marL="77393" marR="77393" marT="38696" marB="38696"/>
                </a:tc>
                <a:extLst>
                  <a:ext uri="{0D108BD9-81ED-4DB2-BD59-A6C34878D82A}">
                    <a16:rowId xmlns:a16="http://schemas.microsoft.com/office/drawing/2014/main" val="241709987"/>
                  </a:ext>
                </a:extLst>
              </a:tr>
              <a:tr h="323943">
                <a:tc>
                  <a:txBody>
                    <a:bodyPr/>
                    <a:lstStyle/>
                    <a:p>
                      <a:r>
                        <a:rPr lang="it-IT" sz="1400"/>
                        <a:t>RUN_UNTIL</a:t>
                      </a:r>
                    </a:p>
                  </a:txBody>
                  <a:tcPr marL="77393" marR="77393" marT="38696" marB="38696"/>
                </a:tc>
                <a:tc>
                  <a:txBody>
                    <a:bodyPr/>
                    <a:lstStyle/>
                    <a:p>
                      <a:r>
                        <a:rPr lang="it-IT" sz="1400" dirty="0"/>
                        <a:t>-1</a:t>
                      </a:r>
                    </a:p>
                  </a:txBody>
                  <a:tcPr marL="77393" marR="77393" marT="38696" marB="38696"/>
                </a:tc>
                <a:extLst>
                  <a:ext uri="{0D108BD9-81ED-4DB2-BD59-A6C34878D82A}">
                    <a16:rowId xmlns:a16="http://schemas.microsoft.com/office/drawing/2014/main" val="2671885314"/>
                  </a:ext>
                </a:extLst>
              </a:tr>
            </a:tbl>
          </a:graphicData>
        </a:graphic>
      </p:graphicFrame>
    </p:spTree>
    <p:extLst>
      <p:ext uri="{BB962C8B-B14F-4D97-AF65-F5344CB8AC3E}">
        <p14:creationId xmlns:p14="http://schemas.microsoft.com/office/powerpoint/2010/main" val="5412372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1888</TotalTime>
  <Words>1122</Words>
  <Application>Microsoft Office PowerPoint</Application>
  <PresentationFormat>Widescreen</PresentationFormat>
  <Paragraphs>221</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-apple-system</vt:lpstr>
      <vt:lpstr>Arial</vt:lpstr>
      <vt:lpstr>Calibri</vt:lpstr>
      <vt:lpstr>Calibri Light</vt:lpstr>
      <vt:lpstr>Tema di Office</vt:lpstr>
      <vt:lpstr>Car Sharing model simulation</vt:lpstr>
      <vt:lpstr>What is car sharing?</vt:lpstr>
      <vt:lpstr>Presentazione standard di PowerPoint</vt:lpstr>
      <vt:lpstr>Main components of the domain :</vt:lpstr>
      <vt:lpstr>Customer:</vt:lpstr>
      <vt:lpstr>Automobiles:</vt:lpstr>
      <vt:lpstr>Operators:</vt:lpstr>
      <vt:lpstr>Simulation results:</vt:lpstr>
      <vt:lpstr>Simulation Parameters:</vt:lpstr>
      <vt:lpstr>Base case:</vt:lpstr>
      <vt:lpstr>More customers:</vt:lpstr>
      <vt:lpstr>With user patience :</vt:lpstr>
      <vt:lpstr>Operators number:</vt:lpstr>
      <vt:lpstr>By decreasing the operators :</vt:lpstr>
      <vt:lpstr>By decreasing the charge time :</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number 2</dc:title>
  <dc:creator>Simone Rizzo</dc:creator>
  <cp:lastModifiedBy>Simone Rizzo</cp:lastModifiedBy>
  <cp:revision>46</cp:revision>
  <dcterms:created xsi:type="dcterms:W3CDTF">2021-03-17T15:45:01Z</dcterms:created>
  <dcterms:modified xsi:type="dcterms:W3CDTF">2021-06-08T22:31:34Z</dcterms:modified>
</cp:coreProperties>
</file>