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355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56" r:id="rId12"/>
    <p:sldId id="368" r:id="rId13"/>
    <p:sldId id="369" r:id="rId14"/>
    <p:sldId id="370" r:id="rId15"/>
    <p:sldId id="371" r:id="rId16"/>
    <p:sldId id="372" r:id="rId17"/>
    <p:sldId id="377" r:id="rId18"/>
    <p:sldId id="373" r:id="rId19"/>
    <p:sldId id="374" r:id="rId20"/>
    <p:sldId id="375" r:id="rId21"/>
    <p:sldId id="376" r:id="rId22"/>
    <p:sldId id="378" r:id="rId23"/>
    <p:sldId id="367" r:id="rId24"/>
    <p:sldId id="357" r:id="rId25"/>
    <p:sldId id="379" r:id="rId26"/>
    <p:sldId id="380" r:id="rId27"/>
    <p:sldId id="381" r:id="rId28"/>
    <p:sldId id="383" r:id="rId29"/>
    <p:sldId id="384" r:id="rId30"/>
    <p:sldId id="385" r:id="rId31"/>
    <p:sldId id="354" r:id="rId3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C9F1FF"/>
    <a:srgbClr val="FFFFCC"/>
    <a:srgbClr val="E5E57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-4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FE19F-9FC4-4D13-87BD-A4FD1EF5E6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770151-CE04-4F14-891F-558648EDB3D6}">
      <dgm:prSet phldrT="[Texto]"/>
      <dgm:spPr/>
      <dgm:t>
        <a:bodyPr/>
        <a:lstStyle/>
        <a:p>
          <a:r>
            <a:rPr lang="pt-BR" dirty="0"/>
            <a:t>Unidade 1  CONCEITOS BÁSICOS EM CONPUTAÇAO EM NUVEM</a:t>
          </a:r>
        </a:p>
        <a:p>
          <a:r>
            <a:rPr lang="pt-BR" dirty="0"/>
            <a:t> </a:t>
          </a:r>
        </a:p>
      </dgm:t>
    </dgm:pt>
    <dgm:pt modelId="{133BE85D-D365-4C86-96E1-67AC9A1FABF0}" type="parTrans" cxnId="{6DBB66F9-BF52-410E-8CDD-7724DA548A26}">
      <dgm:prSet/>
      <dgm:spPr/>
      <dgm:t>
        <a:bodyPr/>
        <a:lstStyle/>
        <a:p>
          <a:endParaRPr lang="pt-BR"/>
        </a:p>
      </dgm:t>
    </dgm:pt>
    <dgm:pt modelId="{E2A1897C-1119-4946-95DF-0F6DA6FF186C}" type="sibTrans" cxnId="{6DBB66F9-BF52-410E-8CDD-7724DA548A26}">
      <dgm:prSet/>
      <dgm:spPr/>
      <dgm:t>
        <a:bodyPr/>
        <a:lstStyle/>
        <a:p>
          <a:endParaRPr lang="pt-BR"/>
        </a:p>
      </dgm:t>
    </dgm:pt>
    <dgm:pt modelId="{271AEAD0-13DB-4C64-9553-B4A30BB60E54}">
      <dgm:prSet phldrT="[Texto]"/>
      <dgm:spPr/>
      <dgm:t>
        <a:bodyPr/>
        <a:lstStyle/>
        <a:p>
          <a:r>
            <a:rPr lang="pt-BR" dirty="0"/>
            <a:t>Seção 1 Conceitos básicos em computação em nuvem</a:t>
          </a:r>
        </a:p>
      </dgm:t>
    </dgm:pt>
    <dgm:pt modelId="{9DADB2CE-EDA4-44C4-ACD9-4906751FC324}" type="parTrans" cxnId="{B323A0BC-44CB-40D1-A3D2-DEDA6CD3C29F}">
      <dgm:prSet/>
      <dgm:spPr/>
      <dgm:t>
        <a:bodyPr/>
        <a:lstStyle/>
        <a:p>
          <a:endParaRPr lang="pt-BR"/>
        </a:p>
      </dgm:t>
    </dgm:pt>
    <dgm:pt modelId="{5ED07C53-A12A-4CF2-9F97-961FD87F40D4}" type="sibTrans" cxnId="{B323A0BC-44CB-40D1-A3D2-DEDA6CD3C29F}">
      <dgm:prSet/>
      <dgm:spPr/>
      <dgm:t>
        <a:bodyPr/>
        <a:lstStyle/>
        <a:p>
          <a:endParaRPr lang="pt-BR"/>
        </a:p>
      </dgm:t>
    </dgm:pt>
    <dgm:pt modelId="{A471B8C7-2B02-4529-ACD6-C110AB19C450}">
      <dgm:prSet phldrT="[Texto]"/>
      <dgm:spPr/>
      <dgm:t>
        <a:bodyPr/>
        <a:lstStyle/>
        <a:p>
          <a:r>
            <a:rPr lang="pt-BR" dirty="0"/>
            <a:t>Seção 2  Modelos de serviço em computação em nuvem</a:t>
          </a:r>
        </a:p>
      </dgm:t>
    </dgm:pt>
    <dgm:pt modelId="{6715A611-3AF0-4577-AEAC-34C8DD643A76}" type="parTrans" cxnId="{D5A898D4-568A-4123-9C57-AAEC49C7624C}">
      <dgm:prSet/>
      <dgm:spPr/>
      <dgm:t>
        <a:bodyPr/>
        <a:lstStyle/>
        <a:p>
          <a:endParaRPr lang="pt-BR"/>
        </a:p>
      </dgm:t>
    </dgm:pt>
    <dgm:pt modelId="{1FD5E9FD-31A3-4A2E-8352-D71F78A6ACD1}" type="sibTrans" cxnId="{D5A898D4-568A-4123-9C57-AAEC49C7624C}">
      <dgm:prSet/>
      <dgm:spPr/>
      <dgm:t>
        <a:bodyPr/>
        <a:lstStyle/>
        <a:p>
          <a:endParaRPr lang="pt-BR"/>
        </a:p>
      </dgm:t>
    </dgm:pt>
    <dgm:pt modelId="{9B66BB59-8281-4C6B-9A57-69876CC7B13C}">
      <dgm:prSet phldrT="[Texto]"/>
      <dgm:spPr/>
      <dgm:t>
        <a:bodyPr/>
        <a:lstStyle/>
        <a:p>
          <a:r>
            <a:rPr lang="pt-BR" dirty="0"/>
            <a:t>Unidade 2</a:t>
          </a:r>
        </a:p>
        <a:p>
          <a:r>
            <a:rPr lang="pt-BR" dirty="0"/>
            <a:t> TECNOLOGIAS E SOLUÇÕES DE COMPUTAÇÃO EM NUVEM</a:t>
          </a:r>
        </a:p>
      </dgm:t>
    </dgm:pt>
    <dgm:pt modelId="{21D77081-19F9-4DD3-ABFA-81A140E16034}" type="parTrans" cxnId="{A95593B9-9285-46AF-8242-C06D52C1ECCB}">
      <dgm:prSet/>
      <dgm:spPr/>
      <dgm:t>
        <a:bodyPr/>
        <a:lstStyle/>
        <a:p>
          <a:endParaRPr lang="pt-BR"/>
        </a:p>
      </dgm:t>
    </dgm:pt>
    <dgm:pt modelId="{60EB0A24-E80B-4989-9EDA-8C091B538BFC}" type="sibTrans" cxnId="{A95593B9-9285-46AF-8242-C06D52C1ECCB}">
      <dgm:prSet/>
      <dgm:spPr/>
      <dgm:t>
        <a:bodyPr/>
        <a:lstStyle/>
        <a:p>
          <a:endParaRPr lang="pt-BR"/>
        </a:p>
      </dgm:t>
    </dgm:pt>
    <dgm:pt modelId="{7BE5B67F-FA0A-49CA-8489-F7B4C418364B}">
      <dgm:prSet phldrT="[Texto]"/>
      <dgm:spPr/>
      <dgm:t>
        <a:bodyPr/>
        <a:lstStyle/>
        <a:p>
          <a:r>
            <a:rPr lang="pt-BR" dirty="0"/>
            <a:t>Unidade 3 </a:t>
          </a:r>
        </a:p>
        <a:p>
          <a:r>
            <a:rPr lang="pt-BR" dirty="0"/>
            <a:t>OFERTAS DE SERVIÇOS EM COMPUTAÇÃO EM NUVEM</a:t>
          </a:r>
        </a:p>
      </dgm:t>
    </dgm:pt>
    <dgm:pt modelId="{FDF28679-6E5B-46C6-ABA2-2901194C66E4}" type="parTrans" cxnId="{D3B18AC1-EC66-4F52-9416-139B3DE3565B}">
      <dgm:prSet/>
      <dgm:spPr/>
      <dgm:t>
        <a:bodyPr/>
        <a:lstStyle/>
        <a:p>
          <a:endParaRPr lang="pt-BR"/>
        </a:p>
      </dgm:t>
    </dgm:pt>
    <dgm:pt modelId="{DD5428C0-BF49-4AEA-B35D-DE9F4E26E600}" type="sibTrans" cxnId="{D3B18AC1-EC66-4F52-9416-139B3DE3565B}">
      <dgm:prSet/>
      <dgm:spPr/>
      <dgm:t>
        <a:bodyPr/>
        <a:lstStyle/>
        <a:p>
          <a:endParaRPr lang="pt-BR"/>
        </a:p>
      </dgm:t>
    </dgm:pt>
    <dgm:pt modelId="{72B3A532-C8D8-4381-B6BF-AE805FE76E57}">
      <dgm:prSet phldrT="[Texto]"/>
      <dgm:spPr/>
      <dgm:t>
        <a:bodyPr/>
        <a:lstStyle/>
        <a:p>
          <a:r>
            <a:rPr lang="pt-BR" dirty="0"/>
            <a:t>Seção 1 Serviços de processamento de dados</a:t>
          </a:r>
        </a:p>
      </dgm:t>
    </dgm:pt>
    <dgm:pt modelId="{0105014B-A2C6-46E8-97B8-CA24187968EF}" type="parTrans" cxnId="{5623D8EE-4CC6-4A84-9EB8-D0BEAE1217BB}">
      <dgm:prSet/>
      <dgm:spPr/>
      <dgm:t>
        <a:bodyPr/>
        <a:lstStyle/>
        <a:p>
          <a:endParaRPr lang="pt-BR"/>
        </a:p>
      </dgm:t>
    </dgm:pt>
    <dgm:pt modelId="{5E256F88-12B1-49B1-A6AF-A57E581E3824}" type="sibTrans" cxnId="{5623D8EE-4CC6-4A84-9EB8-D0BEAE1217BB}">
      <dgm:prSet/>
      <dgm:spPr/>
      <dgm:t>
        <a:bodyPr/>
        <a:lstStyle/>
        <a:p>
          <a:endParaRPr lang="pt-BR"/>
        </a:p>
      </dgm:t>
    </dgm:pt>
    <dgm:pt modelId="{9D81E739-4A7C-4AB3-9DCB-B9492C8E97AD}">
      <dgm:prSet phldrT="[Texto]"/>
      <dgm:spPr/>
      <dgm:t>
        <a:bodyPr/>
        <a:lstStyle/>
        <a:p>
          <a:r>
            <a:rPr lang="pt-BR" dirty="0"/>
            <a:t>Unidade 4 </a:t>
          </a:r>
        </a:p>
        <a:p>
          <a:r>
            <a:rPr lang="pt-BR" dirty="0"/>
            <a:t>ARQUITETURA DE APLICAÇÕES EM NUVEM</a:t>
          </a:r>
        </a:p>
      </dgm:t>
    </dgm:pt>
    <dgm:pt modelId="{3F2D1ACD-EA74-4981-980E-1D336AA668B9}" type="parTrans" cxnId="{F7319695-7E0C-4093-91EA-4E7670A0F61B}">
      <dgm:prSet/>
      <dgm:spPr/>
      <dgm:t>
        <a:bodyPr/>
        <a:lstStyle/>
        <a:p>
          <a:endParaRPr lang="pt-BR"/>
        </a:p>
      </dgm:t>
    </dgm:pt>
    <dgm:pt modelId="{C732AEF9-4EB4-4A16-81CF-6E76ADC9D829}" type="sibTrans" cxnId="{F7319695-7E0C-4093-91EA-4E7670A0F61B}">
      <dgm:prSet/>
      <dgm:spPr/>
      <dgm:t>
        <a:bodyPr/>
        <a:lstStyle/>
        <a:p>
          <a:endParaRPr lang="pt-BR"/>
        </a:p>
      </dgm:t>
    </dgm:pt>
    <dgm:pt modelId="{636A32A2-1111-4BA8-9BBB-A7A19EA65CF8}">
      <dgm:prSet phldrT="[Texto]"/>
      <dgm:spPr/>
      <dgm:t>
        <a:bodyPr/>
        <a:lstStyle/>
        <a:p>
          <a:r>
            <a:rPr lang="pt-BR" dirty="0"/>
            <a:t>Seção 3 Modelos de implantação em computação em nuvem</a:t>
          </a:r>
        </a:p>
      </dgm:t>
    </dgm:pt>
    <dgm:pt modelId="{DF579453-E96E-4B82-80F7-FAC78C8A3E4C}" type="parTrans" cxnId="{29BAAEB9-3DF3-4BA7-AAD2-5324694E372D}">
      <dgm:prSet/>
      <dgm:spPr/>
      <dgm:t>
        <a:bodyPr/>
        <a:lstStyle/>
        <a:p>
          <a:endParaRPr lang="pt-BR"/>
        </a:p>
      </dgm:t>
    </dgm:pt>
    <dgm:pt modelId="{A3315C76-7DE0-468C-9A1D-1D5B650CAADB}" type="sibTrans" cxnId="{29BAAEB9-3DF3-4BA7-AAD2-5324694E372D}">
      <dgm:prSet/>
      <dgm:spPr/>
      <dgm:t>
        <a:bodyPr/>
        <a:lstStyle/>
        <a:p>
          <a:endParaRPr lang="pt-BR"/>
        </a:p>
      </dgm:t>
    </dgm:pt>
    <dgm:pt modelId="{CC73023D-3D0B-4288-97DC-23B498CE8A9F}">
      <dgm:prSet phldrT="[Texto]"/>
      <dgm:spPr/>
      <dgm:t>
        <a:bodyPr/>
        <a:lstStyle/>
        <a:p>
          <a:r>
            <a:rPr lang="pt-BR" dirty="0"/>
            <a:t>Seção 2 Provedores de computação em nuvem</a:t>
          </a:r>
        </a:p>
      </dgm:t>
    </dgm:pt>
    <dgm:pt modelId="{463D7B41-40F8-4A66-A3CC-CD513F1BD203}" type="parTrans" cxnId="{EE60090C-F52F-4491-B408-575497E44F41}">
      <dgm:prSet/>
      <dgm:spPr/>
      <dgm:t>
        <a:bodyPr/>
        <a:lstStyle/>
        <a:p>
          <a:endParaRPr lang="pt-BR"/>
        </a:p>
      </dgm:t>
    </dgm:pt>
    <dgm:pt modelId="{8CC60BE8-7CA4-4C79-93CB-7BE4CD1E3380}" type="sibTrans" cxnId="{EE60090C-F52F-4491-B408-575497E44F41}">
      <dgm:prSet/>
      <dgm:spPr/>
      <dgm:t>
        <a:bodyPr/>
        <a:lstStyle/>
        <a:p>
          <a:endParaRPr lang="pt-BR"/>
        </a:p>
      </dgm:t>
    </dgm:pt>
    <dgm:pt modelId="{B2A75B5B-FDC4-4B2C-8EAE-F050F449D9D5}">
      <dgm:prSet phldrT="[Texto]"/>
      <dgm:spPr/>
      <dgm:t>
        <a:bodyPr/>
        <a:lstStyle/>
        <a:p>
          <a:r>
            <a:rPr lang="pt-BR" dirty="0"/>
            <a:t>Seção 3 Migração de aplicações para a nuvem</a:t>
          </a:r>
        </a:p>
      </dgm:t>
    </dgm:pt>
    <dgm:pt modelId="{2098782B-D832-43D3-867A-25232CDAF8F0}" type="parTrans" cxnId="{E0859535-D186-4CD0-91E6-6A897CF6BF19}">
      <dgm:prSet/>
      <dgm:spPr/>
      <dgm:t>
        <a:bodyPr/>
        <a:lstStyle/>
        <a:p>
          <a:endParaRPr lang="pt-BR"/>
        </a:p>
      </dgm:t>
    </dgm:pt>
    <dgm:pt modelId="{A2866E13-80E1-4407-8F54-25EFB151505E}" type="sibTrans" cxnId="{E0859535-D186-4CD0-91E6-6A897CF6BF19}">
      <dgm:prSet/>
      <dgm:spPr/>
      <dgm:t>
        <a:bodyPr/>
        <a:lstStyle/>
        <a:p>
          <a:endParaRPr lang="pt-BR"/>
        </a:p>
      </dgm:t>
    </dgm:pt>
    <dgm:pt modelId="{3207446D-77B2-4F48-9566-A2E0673A581A}">
      <dgm:prSet phldrT="[Texto]"/>
      <dgm:spPr/>
      <dgm:t>
        <a:bodyPr/>
        <a:lstStyle/>
        <a:p>
          <a:r>
            <a:rPr lang="pt-BR" dirty="0"/>
            <a:t>Seção 2 Serviços de armazenamento e análise de dados</a:t>
          </a:r>
        </a:p>
      </dgm:t>
    </dgm:pt>
    <dgm:pt modelId="{9CD90A61-1872-430D-A5D5-0C330417C1F8}" type="parTrans" cxnId="{12B56199-988C-4BEF-8748-2349E422C598}">
      <dgm:prSet/>
      <dgm:spPr/>
      <dgm:t>
        <a:bodyPr/>
        <a:lstStyle/>
        <a:p>
          <a:endParaRPr lang="pt-BR"/>
        </a:p>
      </dgm:t>
    </dgm:pt>
    <dgm:pt modelId="{EC64B26B-6B02-4508-A13B-45442C7A153E}" type="sibTrans" cxnId="{12B56199-988C-4BEF-8748-2349E422C598}">
      <dgm:prSet/>
      <dgm:spPr/>
      <dgm:t>
        <a:bodyPr/>
        <a:lstStyle/>
        <a:p>
          <a:endParaRPr lang="pt-BR"/>
        </a:p>
      </dgm:t>
    </dgm:pt>
    <dgm:pt modelId="{CCD3C690-B70B-4666-945F-3D5B7DF04CE8}">
      <dgm:prSet phldrT="[Texto]"/>
      <dgm:spPr/>
      <dgm:t>
        <a:bodyPr/>
        <a:lstStyle/>
        <a:p>
          <a:r>
            <a:rPr lang="pt-BR" dirty="0"/>
            <a:t>Seção 3 Soluções em nuvem</a:t>
          </a:r>
        </a:p>
      </dgm:t>
    </dgm:pt>
    <dgm:pt modelId="{A18B8431-7ABA-4735-9858-B5F9614810CD}" type="parTrans" cxnId="{EDA2E582-07E5-45ED-A7B7-1B682BE372D2}">
      <dgm:prSet/>
      <dgm:spPr/>
      <dgm:t>
        <a:bodyPr/>
        <a:lstStyle/>
        <a:p>
          <a:endParaRPr lang="pt-BR"/>
        </a:p>
      </dgm:t>
    </dgm:pt>
    <dgm:pt modelId="{B1D50217-4543-4C5C-B654-2CBEC9C61CCC}" type="sibTrans" cxnId="{EDA2E582-07E5-45ED-A7B7-1B682BE372D2}">
      <dgm:prSet/>
      <dgm:spPr/>
      <dgm:t>
        <a:bodyPr/>
        <a:lstStyle/>
        <a:p>
          <a:endParaRPr lang="pt-BR"/>
        </a:p>
      </dgm:t>
    </dgm:pt>
    <dgm:pt modelId="{58B98114-764B-4BAA-8B70-4DAB50012665}">
      <dgm:prSet phldrT="[Texto]"/>
      <dgm:spPr/>
      <dgm:t>
        <a:bodyPr/>
        <a:lstStyle/>
        <a:p>
          <a:r>
            <a:rPr lang="pt-BR" dirty="0"/>
            <a:t>Seção 1 Modelos de arquitetura em nuvem</a:t>
          </a:r>
        </a:p>
      </dgm:t>
    </dgm:pt>
    <dgm:pt modelId="{CD520E00-6564-44FD-B3C4-722D04DE215E}" type="parTrans" cxnId="{499057F2-F87F-41B8-973D-7C4826AC7B12}">
      <dgm:prSet/>
      <dgm:spPr/>
      <dgm:t>
        <a:bodyPr/>
        <a:lstStyle/>
        <a:p>
          <a:endParaRPr lang="pt-BR"/>
        </a:p>
      </dgm:t>
    </dgm:pt>
    <dgm:pt modelId="{4B5582BA-A628-47D9-A3EB-EB40C96DC828}" type="sibTrans" cxnId="{499057F2-F87F-41B8-973D-7C4826AC7B12}">
      <dgm:prSet/>
      <dgm:spPr/>
      <dgm:t>
        <a:bodyPr/>
        <a:lstStyle/>
        <a:p>
          <a:endParaRPr lang="pt-BR"/>
        </a:p>
      </dgm:t>
    </dgm:pt>
    <dgm:pt modelId="{3C4E6531-50C8-43A1-AA4E-BDA126A2105A}">
      <dgm:prSet phldrT="[Texto]"/>
      <dgm:spPr/>
      <dgm:t>
        <a:bodyPr/>
        <a:lstStyle/>
        <a:p>
          <a:r>
            <a:rPr lang="pt-BR" dirty="0"/>
            <a:t>Seção 2 Qualidade de serviço em nuvem</a:t>
          </a:r>
        </a:p>
      </dgm:t>
    </dgm:pt>
    <dgm:pt modelId="{7A9B91B8-58D9-4D34-A1E1-84F10BF339B4}" type="parTrans" cxnId="{7FD0E669-40B5-4182-8E03-8CD4D4E06C03}">
      <dgm:prSet/>
      <dgm:spPr/>
      <dgm:t>
        <a:bodyPr/>
        <a:lstStyle/>
        <a:p>
          <a:endParaRPr lang="pt-BR"/>
        </a:p>
      </dgm:t>
    </dgm:pt>
    <dgm:pt modelId="{2D330531-9401-466A-BB44-0145B3BE06D0}" type="sibTrans" cxnId="{7FD0E669-40B5-4182-8E03-8CD4D4E06C03}">
      <dgm:prSet/>
      <dgm:spPr/>
      <dgm:t>
        <a:bodyPr/>
        <a:lstStyle/>
        <a:p>
          <a:endParaRPr lang="pt-BR"/>
        </a:p>
      </dgm:t>
    </dgm:pt>
    <dgm:pt modelId="{E0875852-4A36-459F-A5C7-FA9CD84F10F5}">
      <dgm:prSet phldrT="[Texto]"/>
      <dgm:spPr/>
      <dgm:t>
        <a:bodyPr/>
        <a:lstStyle/>
        <a:p>
          <a:r>
            <a:rPr lang="pt-BR" dirty="0"/>
            <a:t>Seção 3 Segurança e privacidade em nuvem</a:t>
          </a:r>
        </a:p>
      </dgm:t>
    </dgm:pt>
    <dgm:pt modelId="{2CD5101C-011C-47B2-99BE-8FD7EA1FC9C1}" type="parTrans" cxnId="{A801B645-81E5-4497-9ADA-F50CEE6AF635}">
      <dgm:prSet/>
      <dgm:spPr/>
      <dgm:t>
        <a:bodyPr/>
        <a:lstStyle/>
        <a:p>
          <a:endParaRPr lang="pt-BR"/>
        </a:p>
      </dgm:t>
    </dgm:pt>
    <dgm:pt modelId="{78D96F42-12A8-42C1-8EE8-CE57EE3096C4}" type="sibTrans" cxnId="{A801B645-81E5-4497-9ADA-F50CEE6AF635}">
      <dgm:prSet/>
      <dgm:spPr/>
      <dgm:t>
        <a:bodyPr/>
        <a:lstStyle/>
        <a:p>
          <a:endParaRPr lang="pt-BR"/>
        </a:p>
      </dgm:t>
    </dgm:pt>
    <dgm:pt modelId="{EBCBBD6F-D7CC-441E-AFE0-D3A02026E66A}">
      <dgm:prSet phldrT="[Texto]"/>
      <dgm:spPr/>
      <dgm:t>
        <a:bodyPr/>
        <a:lstStyle/>
        <a:p>
          <a:r>
            <a:rPr lang="pt-BR" dirty="0"/>
            <a:t>Seção 1 Tecnologias de suporte à nuvem</a:t>
          </a:r>
        </a:p>
      </dgm:t>
    </dgm:pt>
    <dgm:pt modelId="{8F1AE709-F09D-4C90-AEC9-696935879DDC}" type="sibTrans" cxnId="{EB5903BD-9378-461E-8A3F-D84BA1EB895F}">
      <dgm:prSet/>
      <dgm:spPr/>
      <dgm:t>
        <a:bodyPr/>
        <a:lstStyle/>
        <a:p>
          <a:endParaRPr lang="pt-BR"/>
        </a:p>
      </dgm:t>
    </dgm:pt>
    <dgm:pt modelId="{C8C4FD2B-CF9B-490A-AEBB-5D43E22D676B}" type="parTrans" cxnId="{EB5903BD-9378-461E-8A3F-D84BA1EB895F}">
      <dgm:prSet/>
      <dgm:spPr/>
      <dgm:t>
        <a:bodyPr/>
        <a:lstStyle/>
        <a:p>
          <a:endParaRPr lang="pt-BR"/>
        </a:p>
      </dgm:t>
    </dgm:pt>
    <dgm:pt modelId="{46DF9E6F-2027-4A1D-BC96-83A2CF6DEDE5}" type="pres">
      <dgm:prSet presAssocID="{018FE19F-9FC4-4D13-87BD-A4FD1EF5E6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00D1DFC-7F9C-4E65-986A-301B7EA4BE9C}" type="pres">
      <dgm:prSet presAssocID="{8F770151-CE04-4F14-891F-558648EDB3D6}" presName="linNode" presStyleCnt="0"/>
      <dgm:spPr/>
    </dgm:pt>
    <dgm:pt modelId="{10DE05F8-B16A-402E-B23F-414C41DCDA8D}" type="pres">
      <dgm:prSet presAssocID="{8F770151-CE04-4F14-891F-558648EDB3D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95ADCD-EA73-4FF8-823C-D9F8A66512FE}" type="pres">
      <dgm:prSet presAssocID="{8F770151-CE04-4F14-891F-558648EDB3D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10856C-61E9-4212-8730-6E4D0ED4ACEF}" type="pres">
      <dgm:prSet presAssocID="{E2A1897C-1119-4946-95DF-0F6DA6FF186C}" presName="sp" presStyleCnt="0"/>
      <dgm:spPr/>
    </dgm:pt>
    <dgm:pt modelId="{1FDCBD75-2D2E-4463-B651-493467400A7E}" type="pres">
      <dgm:prSet presAssocID="{9B66BB59-8281-4C6B-9A57-69876CC7B13C}" presName="linNode" presStyleCnt="0"/>
      <dgm:spPr/>
    </dgm:pt>
    <dgm:pt modelId="{039A4411-D22F-47FA-9A94-46B3757745D8}" type="pres">
      <dgm:prSet presAssocID="{9B66BB59-8281-4C6B-9A57-69876CC7B13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FC37BD-2A29-4F02-8344-A33E781801CB}" type="pres">
      <dgm:prSet presAssocID="{9B66BB59-8281-4C6B-9A57-69876CC7B13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9F023-2A2A-4D53-81E4-517AD6B5975E}" type="pres">
      <dgm:prSet presAssocID="{60EB0A24-E80B-4989-9EDA-8C091B538BFC}" presName="sp" presStyleCnt="0"/>
      <dgm:spPr/>
    </dgm:pt>
    <dgm:pt modelId="{22CCF092-9F29-4398-9E1D-C72EEC8315E8}" type="pres">
      <dgm:prSet presAssocID="{7BE5B67F-FA0A-49CA-8489-F7B4C418364B}" presName="linNode" presStyleCnt="0"/>
      <dgm:spPr/>
    </dgm:pt>
    <dgm:pt modelId="{7585F882-55F0-4178-92CD-A447CFB6D055}" type="pres">
      <dgm:prSet presAssocID="{7BE5B67F-FA0A-49CA-8489-F7B4C418364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C6D6DB-0A94-474F-B1D2-97C59165708E}" type="pres">
      <dgm:prSet presAssocID="{7BE5B67F-FA0A-49CA-8489-F7B4C418364B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94D71-7862-471D-93EA-414565893D3B}" type="pres">
      <dgm:prSet presAssocID="{DD5428C0-BF49-4AEA-B35D-DE9F4E26E600}" presName="sp" presStyleCnt="0"/>
      <dgm:spPr/>
    </dgm:pt>
    <dgm:pt modelId="{27A0728F-87C2-497D-AFAA-FA2637711232}" type="pres">
      <dgm:prSet presAssocID="{9D81E739-4A7C-4AB3-9DCB-B9492C8E97AD}" presName="linNode" presStyleCnt="0"/>
      <dgm:spPr/>
    </dgm:pt>
    <dgm:pt modelId="{3C3EE85C-A333-4A38-BBF7-36D03D806886}" type="pres">
      <dgm:prSet presAssocID="{9D81E739-4A7C-4AB3-9DCB-B9492C8E97A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BF4243-8DA0-4A57-BBAF-4BD71D9E6A02}" type="pres">
      <dgm:prSet presAssocID="{9D81E739-4A7C-4AB3-9DCB-B9492C8E97A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91F99F6-A77E-4D9F-9CF0-499C977A64DD}" type="presOf" srcId="{018FE19F-9FC4-4D13-87BD-A4FD1EF5E6F0}" destId="{46DF9E6F-2027-4A1D-BC96-83A2CF6DEDE5}" srcOrd="0" destOrd="0" presId="urn:microsoft.com/office/officeart/2005/8/layout/vList5"/>
    <dgm:cxn modelId="{09EF10CC-119E-4F5E-B5D2-7334F4EBD8EC}" type="presOf" srcId="{636A32A2-1111-4BA8-9BBB-A7A19EA65CF8}" destId="{B895ADCD-EA73-4FF8-823C-D9F8A66512FE}" srcOrd="0" destOrd="2" presId="urn:microsoft.com/office/officeart/2005/8/layout/vList5"/>
    <dgm:cxn modelId="{1AFD1A61-F3C3-4EBE-A959-2E90428918F9}" type="presOf" srcId="{7BE5B67F-FA0A-49CA-8489-F7B4C418364B}" destId="{7585F882-55F0-4178-92CD-A447CFB6D055}" srcOrd="0" destOrd="0" presId="urn:microsoft.com/office/officeart/2005/8/layout/vList5"/>
    <dgm:cxn modelId="{C052C9D6-4615-4997-8C43-168C277B4FB0}" type="presOf" srcId="{9B66BB59-8281-4C6B-9A57-69876CC7B13C}" destId="{039A4411-D22F-47FA-9A94-46B3757745D8}" srcOrd="0" destOrd="0" presId="urn:microsoft.com/office/officeart/2005/8/layout/vList5"/>
    <dgm:cxn modelId="{EE60090C-F52F-4491-B408-575497E44F41}" srcId="{9B66BB59-8281-4C6B-9A57-69876CC7B13C}" destId="{CC73023D-3D0B-4288-97DC-23B498CE8A9F}" srcOrd="1" destOrd="0" parTransId="{463D7B41-40F8-4A66-A3CC-CD513F1BD203}" sibTransId="{8CC60BE8-7CA4-4C79-93CB-7BE4CD1E3380}"/>
    <dgm:cxn modelId="{76E830CA-525B-49AB-B92A-8FBC1C73AB71}" type="presOf" srcId="{CCD3C690-B70B-4666-945F-3D5B7DF04CE8}" destId="{BCC6D6DB-0A94-474F-B1D2-97C59165708E}" srcOrd="0" destOrd="2" presId="urn:microsoft.com/office/officeart/2005/8/layout/vList5"/>
    <dgm:cxn modelId="{B6D3795A-2A19-4A92-9B3B-55B306A364A0}" type="presOf" srcId="{EBCBBD6F-D7CC-441E-AFE0-D3A02026E66A}" destId="{DCFC37BD-2A29-4F02-8344-A33E781801CB}" srcOrd="0" destOrd="0" presId="urn:microsoft.com/office/officeart/2005/8/layout/vList5"/>
    <dgm:cxn modelId="{D5A898D4-568A-4123-9C57-AAEC49C7624C}" srcId="{8F770151-CE04-4F14-891F-558648EDB3D6}" destId="{A471B8C7-2B02-4529-ACD6-C110AB19C450}" srcOrd="1" destOrd="0" parTransId="{6715A611-3AF0-4577-AEAC-34C8DD643A76}" sibTransId="{1FD5E9FD-31A3-4A2E-8352-D71F78A6ACD1}"/>
    <dgm:cxn modelId="{D3B18AC1-EC66-4F52-9416-139B3DE3565B}" srcId="{018FE19F-9FC4-4D13-87BD-A4FD1EF5E6F0}" destId="{7BE5B67F-FA0A-49CA-8489-F7B4C418364B}" srcOrd="2" destOrd="0" parTransId="{FDF28679-6E5B-46C6-ABA2-2901194C66E4}" sibTransId="{DD5428C0-BF49-4AEA-B35D-DE9F4E26E600}"/>
    <dgm:cxn modelId="{EB5903BD-9378-461E-8A3F-D84BA1EB895F}" srcId="{9B66BB59-8281-4C6B-9A57-69876CC7B13C}" destId="{EBCBBD6F-D7CC-441E-AFE0-D3A02026E66A}" srcOrd="0" destOrd="0" parTransId="{C8C4FD2B-CF9B-490A-AEBB-5D43E22D676B}" sibTransId="{8F1AE709-F09D-4C90-AEC9-696935879DDC}"/>
    <dgm:cxn modelId="{6DBB66F9-BF52-410E-8CDD-7724DA548A26}" srcId="{018FE19F-9FC4-4D13-87BD-A4FD1EF5E6F0}" destId="{8F770151-CE04-4F14-891F-558648EDB3D6}" srcOrd="0" destOrd="0" parTransId="{133BE85D-D365-4C86-96E1-67AC9A1FABF0}" sibTransId="{E2A1897C-1119-4946-95DF-0F6DA6FF186C}"/>
    <dgm:cxn modelId="{12B56199-988C-4BEF-8748-2349E422C598}" srcId="{7BE5B67F-FA0A-49CA-8489-F7B4C418364B}" destId="{3207446D-77B2-4F48-9566-A2E0673A581A}" srcOrd="1" destOrd="0" parTransId="{9CD90A61-1872-430D-A5D5-0C330417C1F8}" sibTransId="{EC64B26B-6B02-4508-A13B-45442C7A153E}"/>
    <dgm:cxn modelId="{B323A0BC-44CB-40D1-A3D2-DEDA6CD3C29F}" srcId="{8F770151-CE04-4F14-891F-558648EDB3D6}" destId="{271AEAD0-13DB-4C64-9553-B4A30BB60E54}" srcOrd="0" destOrd="0" parTransId="{9DADB2CE-EDA4-44C4-ACD9-4906751FC324}" sibTransId="{5ED07C53-A12A-4CF2-9F97-961FD87F40D4}"/>
    <dgm:cxn modelId="{A95593B9-9285-46AF-8242-C06D52C1ECCB}" srcId="{018FE19F-9FC4-4D13-87BD-A4FD1EF5E6F0}" destId="{9B66BB59-8281-4C6B-9A57-69876CC7B13C}" srcOrd="1" destOrd="0" parTransId="{21D77081-19F9-4DD3-ABFA-81A140E16034}" sibTransId="{60EB0A24-E80B-4989-9EDA-8C091B538BFC}"/>
    <dgm:cxn modelId="{B01BC811-27A1-409F-9760-E9CC6F538888}" type="presOf" srcId="{8F770151-CE04-4F14-891F-558648EDB3D6}" destId="{10DE05F8-B16A-402E-B23F-414C41DCDA8D}" srcOrd="0" destOrd="0" presId="urn:microsoft.com/office/officeart/2005/8/layout/vList5"/>
    <dgm:cxn modelId="{157B3B55-B0FE-46BC-822A-22F9F26EBE37}" type="presOf" srcId="{72B3A532-C8D8-4381-B6BF-AE805FE76E57}" destId="{BCC6D6DB-0A94-474F-B1D2-97C59165708E}" srcOrd="0" destOrd="0" presId="urn:microsoft.com/office/officeart/2005/8/layout/vList5"/>
    <dgm:cxn modelId="{7FD0E669-40B5-4182-8E03-8CD4D4E06C03}" srcId="{9D81E739-4A7C-4AB3-9DCB-B9492C8E97AD}" destId="{3C4E6531-50C8-43A1-AA4E-BDA126A2105A}" srcOrd="1" destOrd="0" parTransId="{7A9B91B8-58D9-4D34-A1E1-84F10BF339B4}" sibTransId="{2D330531-9401-466A-BB44-0145B3BE06D0}"/>
    <dgm:cxn modelId="{29BAAEB9-3DF3-4BA7-AAD2-5324694E372D}" srcId="{8F770151-CE04-4F14-891F-558648EDB3D6}" destId="{636A32A2-1111-4BA8-9BBB-A7A19EA65CF8}" srcOrd="2" destOrd="0" parTransId="{DF579453-E96E-4B82-80F7-FAC78C8A3E4C}" sibTransId="{A3315C76-7DE0-468C-9A1D-1D5B650CAADB}"/>
    <dgm:cxn modelId="{2239238C-F15A-4E37-B532-653B659159AA}" type="presOf" srcId="{CC73023D-3D0B-4288-97DC-23B498CE8A9F}" destId="{DCFC37BD-2A29-4F02-8344-A33E781801CB}" srcOrd="0" destOrd="1" presId="urn:microsoft.com/office/officeart/2005/8/layout/vList5"/>
    <dgm:cxn modelId="{33F9F34F-F4FD-4483-9C21-43CD5FA16372}" type="presOf" srcId="{271AEAD0-13DB-4C64-9553-B4A30BB60E54}" destId="{B895ADCD-EA73-4FF8-823C-D9F8A66512FE}" srcOrd="0" destOrd="0" presId="urn:microsoft.com/office/officeart/2005/8/layout/vList5"/>
    <dgm:cxn modelId="{A801B645-81E5-4497-9ADA-F50CEE6AF635}" srcId="{9D81E739-4A7C-4AB3-9DCB-B9492C8E97AD}" destId="{E0875852-4A36-459F-A5C7-FA9CD84F10F5}" srcOrd="2" destOrd="0" parTransId="{2CD5101C-011C-47B2-99BE-8FD7EA1FC9C1}" sibTransId="{78D96F42-12A8-42C1-8EE8-CE57EE3096C4}"/>
    <dgm:cxn modelId="{49660837-0E10-4D5C-942B-F9B180A18C39}" type="presOf" srcId="{58B98114-764B-4BAA-8B70-4DAB50012665}" destId="{A6BF4243-8DA0-4A57-BBAF-4BD71D9E6A02}" srcOrd="0" destOrd="0" presId="urn:microsoft.com/office/officeart/2005/8/layout/vList5"/>
    <dgm:cxn modelId="{E0859535-D186-4CD0-91E6-6A897CF6BF19}" srcId="{9B66BB59-8281-4C6B-9A57-69876CC7B13C}" destId="{B2A75B5B-FDC4-4B2C-8EAE-F050F449D9D5}" srcOrd="2" destOrd="0" parTransId="{2098782B-D832-43D3-867A-25232CDAF8F0}" sibTransId="{A2866E13-80E1-4407-8F54-25EFB151505E}"/>
    <dgm:cxn modelId="{482C7F09-6956-4C8F-8CA5-EC6BE6B812B9}" type="presOf" srcId="{3C4E6531-50C8-43A1-AA4E-BDA126A2105A}" destId="{A6BF4243-8DA0-4A57-BBAF-4BD71D9E6A02}" srcOrd="0" destOrd="1" presId="urn:microsoft.com/office/officeart/2005/8/layout/vList5"/>
    <dgm:cxn modelId="{E3512711-7FD0-4738-8112-3F144B5A6F30}" type="presOf" srcId="{B2A75B5B-FDC4-4B2C-8EAE-F050F449D9D5}" destId="{DCFC37BD-2A29-4F02-8344-A33E781801CB}" srcOrd="0" destOrd="2" presId="urn:microsoft.com/office/officeart/2005/8/layout/vList5"/>
    <dgm:cxn modelId="{F7319695-7E0C-4093-91EA-4E7670A0F61B}" srcId="{018FE19F-9FC4-4D13-87BD-A4FD1EF5E6F0}" destId="{9D81E739-4A7C-4AB3-9DCB-B9492C8E97AD}" srcOrd="3" destOrd="0" parTransId="{3F2D1ACD-EA74-4981-980E-1D336AA668B9}" sibTransId="{C732AEF9-4EB4-4A16-81CF-6E76ADC9D829}"/>
    <dgm:cxn modelId="{499057F2-F87F-41B8-973D-7C4826AC7B12}" srcId="{9D81E739-4A7C-4AB3-9DCB-B9492C8E97AD}" destId="{58B98114-764B-4BAA-8B70-4DAB50012665}" srcOrd="0" destOrd="0" parTransId="{CD520E00-6564-44FD-B3C4-722D04DE215E}" sibTransId="{4B5582BA-A628-47D9-A3EB-EB40C96DC828}"/>
    <dgm:cxn modelId="{4974D794-E4A1-4F2E-967D-D707E71AB11A}" type="presOf" srcId="{E0875852-4A36-459F-A5C7-FA9CD84F10F5}" destId="{A6BF4243-8DA0-4A57-BBAF-4BD71D9E6A02}" srcOrd="0" destOrd="2" presId="urn:microsoft.com/office/officeart/2005/8/layout/vList5"/>
    <dgm:cxn modelId="{2AFD9AFF-8FED-4DB0-A857-2B3DBA64FD39}" type="presOf" srcId="{9D81E739-4A7C-4AB3-9DCB-B9492C8E97AD}" destId="{3C3EE85C-A333-4A38-BBF7-36D03D806886}" srcOrd="0" destOrd="0" presId="urn:microsoft.com/office/officeart/2005/8/layout/vList5"/>
    <dgm:cxn modelId="{96810659-48D4-46CF-8D2C-6850C43D2FAB}" type="presOf" srcId="{3207446D-77B2-4F48-9566-A2E0673A581A}" destId="{BCC6D6DB-0A94-474F-B1D2-97C59165708E}" srcOrd="0" destOrd="1" presId="urn:microsoft.com/office/officeart/2005/8/layout/vList5"/>
    <dgm:cxn modelId="{6EE3FE2B-0E63-489D-9328-F4C4AC74AFE5}" type="presOf" srcId="{A471B8C7-2B02-4529-ACD6-C110AB19C450}" destId="{B895ADCD-EA73-4FF8-823C-D9F8A66512FE}" srcOrd="0" destOrd="1" presId="urn:microsoft.com/office/officeart/2005/8/layout/vList5"/>
    <dgm:cxn modelId="{5623D8EE-4CC6-4A84-9EB8-D0BEAE1217BB}" srcId="{7BE5B67F-FA0A-49CA-8489-F7B4C418364B}" destId="{72B3A532-C8D8-4381-B6BF-AE805FE76E57}" srcOrd="0" destOrd="0" parTransId="{0105014B-A2C6-46E8-97B8-CA24187968EF}" sibTransId="{5E256F88-12B1-49B1-A6AF-A57E581E3824}"/>
    <dgm:cxn modelId="{EDA2E582-07E5-45ED-A7B7-1B682BE372D2}" srcId="{7BE5B67F-FA0A-49CA-8489-F7B4C418364B}" destId="{CCD3C690-B70B-4666-945F-3D5B7DF04CE8}" srcOrd="2" destOrd="0" parTransId="{A18B8431-7ABA-4735-9858-B5F9614810CD}" sibTransId="{B1D50217-4543-4C5C-B654-2CBEC9C61CCC}"/>
    <dgm:cxn modelId="{EDA7CFB0-8436-4D95-A8AC-241A2630D6D4}" type="presParOf" srcId="{46DF9E6F-2027-4A1D-BC96-83A2CF6DEDE5}" destId="{B00D1DFC-7F9C-4E65-986A-301B7EA4BE9C}" srcOrd="0" destOrd="0" presId="urn:microsoft.com/office/officeart/2005/8/layout/vList5"/>
    <dgm:cxn modelId="{C22AA635-E76A-4B14-8687-D04BFFCBA780}" type="presParOf" srcId="{B00D1DFC-7F9C-4E65-986A-301B7EA4BE9C}" destId="{10DE05F8-B16A-402E-B23F-414C41DCDA8D}" srcOrd="0" destOrd="0" presId="urn:microsoft.com/office/officeart/2005/8/layout/vList5"/>
    <dgm:cxn modelId="{90255438-57EE-421E-9B46-F310DC996B56}" type="presParOf" srcId="{B00D1DFC-7F9C-4E65-986A-301B7EA4BE9C}" destId="{B895ADCD-EA73-4FF8-823C-D9F8A66512FE}" srcOrd="1" destOrd="0" presId="urn:microsoft.com/office/officeart/2005/8/layout/vList5"/>
    <dgm:cxn modelId="{4A2CF224-24A3-406A-AB1B-F994C545A9A1}" type="presParOf" srcId="{46DF9E6F-2027-4A1D-BC96-83A2CF6DEDE5}" destId="{C810856C-61E9-4212-8730-6E4D0ED4ACEF}" srcOrd="1" destOrd="0" presId="urn:microsoft.com/office/officeart/2005/8/layout/vList5"/>
    <dgm:cxn modelId="{C4B37AEF-E33B-4AB2-AF74-CCAFF1744E3A}" type="presParOf" srcId="{46DF9E6F-2027-4A1D-BC96-83A2CF6DEDE5}" destId="{1FDCBD75-2D2E-4463-B651-493467400A7E}" srcOrd="2" destOrd="0" presId="urn:microsoft.com/office/officeart/2005/8/layout/vList5"/>
    <dgm:cxn modelId="{6CBE2159-6767-4D6C-BECE-7188828C310E}" type="presParOf" srcId="{1FDCBD75-2D2E-4463-B651-493467400A7E}" destId="{039A4411-D22F-47FA-9A94-46B3757745D8}" srcOrd="0" destOrd="0" presId="urn:microsoft.com/office/officeart/2005/8/layout/vList5"/>
    <dgm:cxn modelId="{CE1DAC80-5A4E-4C50-B5B5-F181EE8A0B68}" type="presParOf" srcId="{1FDCBD75-2D2E-4463-B651-493467400A7E}" destId="{DCFC37BD-2A29-4F02-8344-A33E781801CB}" srcOrd="1" destOrd="0" presId="urn:microsoft.com/office/officeart/2005/8/layout/vList5"/>
    <dgm:cxn modelId="{42257124-4418-4FB6-BB79-620228BFE86B}" type="presParOf" srcId="{46DF9E6F-2027-4A1D-BC96-83A2CF6DEDE5}" destId="{4E99F023-2A2A-4D53-81E4-517AD6B5975E}" srcOrd="3" destOrd="0" presId="urn:microsoft.com/office/officeart/2005/8/layout/vList5"/>
    <dgm:cxn modelId="{8678BA82-E9B3-4ACA-8DBB-C0C9D180C080}" type="presParOf" srcId="{46DF9E6F-2027-4A1D-BC96-83A2CF6DEDE5}" destId="{22CCF092-9F29-4398-9E1D-C72EEC8315E8}" srcOrd="4" destOrd="0" presId="urn:microsoft.com/office/officeart/2005/8/layout/vList5"/>
    <dgm:cxn modelId="{BE5474E8-0262-4452-987D-5AECB148C1DF}" type="presParOf" srcId="{22CCF092-9F29-4398-9E1D-C72EEC8315E8}" destId="{7585F882-55F0-4178-92CD-A447CFB6D055}" srcOrd="0" destOrd="0" presId="urn:microsoft.com/office/officeart/2005/8/layout/vList5"/>
    <dgm:cxn modelId="{6534D6D3-A4F2-4DD5-A7D1-815E733AE1AA}" type="presParOf" srcId="{22CCF092-9F29-4398-9E1D-C72EEC8315E8}" destId="{BCC6D6DB-0A94-474F-B1D2-97C59165708E}" srcOrd="1" destOrd="0" presId="urn:microsoft.com/office/officeart/2005/8/layout/vList5"/>
    <dgm:cxn modelId="{9ED32B48-0ECA-469C-B65E-788D34B67135}" type="presParOf" srcId="{46DF9E6F-2027-4A1D-BC96-83A2CF6DEDE5}" destId="{70D94D71-7862-471D-93EA-414565893D3B}" srcOrd="5" destOrd="0" presId="urn:microsoft.com/office/officeart/2005/8/layout/vList5"/>
    <dgm:cxn modelId="{34732C9D-DFF4-4602-BA49-B4AC793DCB1F}" type="presParOf" srcId="{46DF9E6F-2027-4A1D-BC96-83A2CF6DEDE5}" destId="{27A0728F-87C2-497D-AFAA-FA2637711232}" srcOrd="6" destOrd="0" presId="urn:microsoft.com/office/officeart/2005/8/layout/vList5"/>
    <dgm:cxn modelId="{33A1EFD1-E5D8-45AD-8B18-EEBBF2A605F3}" type="presParOf" srcId="{27A0728F-87C2-497D-AFAA-FA2637711232}" destId="{3C3EE85C-A333-4A38-BBF7-36D03D806886}" srcOrd="0" destOrd="0" presId="urn:microsoft.com/office/officeart/2005/8/layout/vList5"/>
    <dgm:cxn modelId="{BFC26B55-7BA3-4583-A713-7A94CC187735}" type="presParOf" srcId="{27A0728F-87C2-497D-AFAA-FA2637711232}" destId="{A6BF4243-8DA0-4A57-BBAF-4BD71D9E6A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ADCD-EA73-4FF8-823C-D9F8A66512FE}">
      <dsp:nvSpPr>
        <dsp:cNvPr id="0" name=""/>
        <dsp:cNvSpPr/>
      </dsp:nvSpPr>
      <dsp:spPr>
        <a:xfrm rot="5400000">
          <a:off x="6072307" y="-2448179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1 Conceitos básicos em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2  Modelos de serviço em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3 Modelos de implantação em computação em nuvem</a:t>
          </a:r>
        </a:p>
      </dsp:txBody>
      <dsp:txXfrm rot="-5400000">
        <a:off x="3490976" y="184092"/>
        <a:ext cx="6155239" cy="941636"/>
      </dsp:txXfrm>
    </dsp:sp>
    <dsp:sp modelId="{10DE05F8-B16A-402E-B23F-414C41DCDA8D}">
      <dsp:nvSpPr>
        <dsp:cNvPr id="0" name=""/>
        <dsp:cNvSpPr/>
      </dsp:nvSpPr>
      <dsp:spPr>
        <a:xfrm>
          <a:off x="0" y="2711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Unidade 1  CONCEITOS BÁSICOS EM CONPUTAÇAO EM NUVEM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 </a:t>
          </a:r>
        </a:p>
      </dsp:txBody>
      <dsp:txXfrm>
        <a:off x="63675" y="66386"/>
        <a:ext cx="3363626" cy="1177045"/>
      </dsp:txXfrm>
    </dsp:sp>
    <dsp:sp modelId="{DCFC37BD-2A29-4F02-8344-A33E781801CB}">
      <dsp:nvSpPr>
        <dsp:cNvPr id="0" name=""/>
        <dsp:cNvSpPr/>
      </dsp:nvSpPr>
      <dsp:spPr>
        <a:xfrm rot="5400000">
          <a:off x="6072307" y="-1078564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1 Tecnologias de suporte à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2 Provedores de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3 Migração de aplicações para a nuvem</a:t>
          </a:r>
        </a:p>
      </dsp:txBody>
      <dsp:txXfrm rot="-5400000">
        <a:off x="3490976" y="1553707"/>
        <a:ext cx="6155239" cy="941636"/>
      </dsp:txXfrm>
    </dsp:sp>
    <dsp:sp modelId="{039A4411-D22F-47FA-9A94-46B3757745D8}">
      <dsp:nvSpPr>
        <dsp:cNvPr id="0" name=""/>
        <dsp:cNvSpPr/>
      </dsp:nvSpPr>
      <dsp:spPr>
        <a:xfrm>
          <a:off x="0" y="1372327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Unidade 2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 TECNOLOGIAS E SOLUÇÕES DE COMPUTAÇÃO EM NUVEM</a:t>
          </a:r>
        </a:p>
      </dsp:txBody>
      <dsp:txXfrm>
        <a:off x="63675" y="1436002"/>
        <a:ext cx="3363626" cy="1177045"/>
      </dsp:txXfrm>
    </dsp:sp>
    <dsp:sp modelId="{BCC6D6DB-0A94-474F-B1D2-97C59165708E}">
      <dsp:nvSpPr>
        <dsp:cNvPr id="0" name=""/>
        <dsp:cNvSpPr/>
      </dsp:nvSpPr>
      <dsp:spPr>
        <a:xfrm rot="5400000">
          <a:off x="6072307" y="291051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1 Serviços de processamento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2 Serviços de armazenamento e análise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3 Soluções em nuvem</a:t>
          </a:r>
        </a:p>
      </dsp:txBody>
      <dsp:txXfrm rot="-5400000">
        <a:off x="3490976" y="2923322"/>
        <a:ext cx="6155239" cy="941636"/>
      </dsp:txXfrm>
    </dsp:sp>
    <dsp:sp modelId="{7585F882-55F0-4178-92CD-A447CFB6D055}">
      <dsp:nvSpPr>
        <dsp:cNvPr id="0" name=""/>
        <dsp:cNvSpPr/>
      </dsp:nvSpPr>
      <dsp:spPr>
        <a:xfrm>
          <a:off x="0" y="2741943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Unidade 3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OFERTAS DE SERVIÇOS EM COMPUTAÇÃO EM NUVEM</a:t>
          </a:r>
        </a:p>
      </dsp:txBody>
      <dsp:txXfrm>
        <a:off x="63675" y="2805618"/>
        <a:ext cx="3363626" cy="1177045"/>
      </dsp:txXfrm>
    </dsp:sp>
    <dsp:sp modelId="{A6BF4243-8DA0-4A57-BBAF-4BD71D9E6A02}">
      <dsp:nvSpPr>
        <dsp:cNvPr id="0" name=""/>
        <dsp:cNvSpPr/>
      </dsp:nvSpPr>
      <dsp:spPr>
        <a:xfrm rot="5400000">
          <a:off x="6072307" y="1660667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1 Modelos de arquitetura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2 Qualidade de serviço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Seção 3 Segurança e privacidade em nuvem</a:t>
          </a:r>
        </a:p>
      </dsp:txBody>
      <dsp:txXfrm rot="-5400000">
        <a:off x="3490976" y="4292938"/>
        <a:ext cx="6155239" cy="941636"/>
      </dsp:txXfrm>
    </dsp:sp>
    <dsp:sp modelId="{3C3EE85C-A333-4A38-BBF7-36D03D806886}">
      <dsp:nvSpPr>
        <dsp:cNvPr id="0" name=""/>
        <dsp:cNvSpPr/>
      </dsp:nvSpPr>
      <dsp:spPr>
        <a:xfrm>
          <a:off x="0" y="4111559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Unidade 4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ARQUITETURA DE APLICAÇÕES EM NUVEM</a:t>
          </a:r>
        </a:p>
      </dsp:txBody>
      <dsp:txXfrm>
        <a:off x="63675" y="4175234"/>
        <a:ext cx="3363626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Encontro</a:t>
            </a:r>
          </a:p>
        </p:txBody>
      </p:sp>
      <p:pic>
        <p:nvPicPr>
          <p:cNvPr id="1026" name="Picture 2" descr="Anhanguera Campinas Ouro Verde - YouTube">
            <a:extLst>
              <a:ext uri="{FF2B5EF4-FFF2-40B4-BE49-F238E27FC236}">
                <a16:creationId xmlns:a16="http://schemas.microsoft.com/office/drawing/2014/main" id="{B544BCBE-6740-87B4-1423-20E723AA4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" y="37842"/>
            <a:ext cx="1844121" cy="18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FEED9F-C943-2CEE-D5C2-3461438F6EF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044C29-85D2-A14F-6BB1-E1D7C2A3225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B9E8B5A2-AFBD-94F1-4784-37BA40FFE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94EE03-6E66-0FF9-E998-644B08DC682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264D17A8-DDD4-6F5B-E800-1814A04AA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9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2A4064-A21A-F828-6FA4-9675393109CB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E5793D84-2BC5-4F9E-4918-ACF9E31D7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9DC1-D871-1AD7-C589-459B55B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72CD99-086E-3D94-D9E5-C811944DA6B9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BD0BC513-F574-FE38-F8DA-72606053F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C75D-1710-9EB7-F686-3503E76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76C41B-309C-CF33-4C94-01C7FBBEC67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10BDAA3E-CC11-7D53-6D69-56A4BC7F9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3D4A-EA0E-6E54-99D5-0C91A85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E4E38-3C13-B7FB-62D6-F5C39BA26C4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B65F9B5B-0E50-8E05-12A5-638D8795A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44F43-CB48-6C8B-DBC2-51BDD3613D61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2046ED58-CB90-C61E-CF18-8D330EEE0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2A62B1-39F8-C21D-8C52-FFF10F9E7242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4EC1F88A-AAC6-4869-B0B2-94F412C3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3A1312-F289-9015-80B5-3A7E0832F6C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95FC1A07-0397-6644-1B2D-33ACB51E8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B897EC-EC89-3420-E1E8-AEFCFF267923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Anhanguera Campinas Ouro Verde - YouTube">
            <a:extLst>
              <a:ext uri="{FF2B5EF4-FFF2-40B4-BE49-F238E27FC236}">
                <a16:creationId xmlns:a16="http://schemas.microsoft.com/office/drawing/2014/main" id="{7A4A197B-ECA3-67D9-665D-4DA72E3DF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827AA2F-2C78-52BE-8C4A-15986EF16E0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D71F18-E3D1-2F90-7395-442691E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875C23C9-C1B3-4344-26C1-2C55B0A1D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5C21A3-E90C-6D68-EFBD-3B7419CA9C2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Anhanguera Campinas Ouro Verde - YouTube">
            <a:extLst>
              <a:ext uri="{FF2B5EF4-FFF2-40B4-BE49-F238E27FC236}">
                <a16:creationId xmlns:a16="http://schemas.microsoft.com/office/drawing/2014/main" id="{F92C7523-D70C-12A7-1830-00770BFD5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331444-7317-F5AF-5003-138844E80970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CF9EA994-D892-6F6C-9B6E-6D9D243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4C55-F32B-4432-9C16-2395E37A544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3CA-436C-4BA8-BFD8-7C6CDA50D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dle.com/br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scurra.com.br/blog/hospedagem-de-servicos-em-nuvem-saiba-porque-vale-tanto-a-pena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urra.com.br/blog/nao-corra-riscos-conheca-principais-ameacas-de-seguranca-da-informacao-de-ti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2846-05B7-E606-9270-FD8CF1EA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Computação em Nuvem</a:t>
            </a:r>
            <a:br>
              <a:rPr lang="pt-BR" dirty="0"/>
            </a:br>
            <a:r>
              <a:rPr lang="pt-BR" sz="3600" dirty="0"/>
              <a:t>Professor:  Simone Tatiane do Canto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65FB9-D8D0-E9FE-8780-6669A427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Encontro</a:t>
            </a:r>
            <a:r>
              <a:rPr lang="pt-BR" dirty="0"/>
              <a:t> : </a:t>
            </a:r>
            <a:r>
              <a:rPr lang="pt-BR" dirty="0" smtClean="0"/>
              <a:t>04</a:t>
            </a:r>
            <a:endParaRPr lang="pt-BR" dirty="0"/>
          </a:p>
          <a:p>
            <a:pPr algn="l"/>
            <a:r>
              <a:rPr lang="pt-BR" b="1" dirty="0"/>
              <a:t>Objetivos da aula</a:t>
            </a:r>
            <a:endParaRPr lang="pt-BR" dirty="0"/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/>
              <a:t>MODELOS DE IMPLANTAÇÃO DE COMPUTAÇÃO EM NUVEM (Teórico) </a:t>
            </a:r>
            <a:r>
              <a:rPr lang="pt-BR" sz="1800" b="1" dirty="0">
                <a:latin typeface="Calibri,Bold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AA0B04-2818-01CF-F4FB-EA19A050640C}"/>
              </a:ext>
            </a:extLst>
          </p:cNvPr>
          <p:cNvSpPr/>
          <p:nvPr/>
        </p:nvSpPr>
        <p:spPr>
          <a:xfrm>
            <a:off x="0" y="6429023"/>
            <a:ext cx="12192000" cy="428977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1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9E5A2-5021-D757-0624-D59C0D372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409"/>
            <a:ext cx="10515600" cy="5079683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Importante destacar ainda que a estrutura de rede do modelo híbrido de Cloud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Computing</a:t>
            </a:r>
            <a:r>
              <a:rPr lang="pt-BR" b="0" i="0" dirty="0">
                <a:effectLst/>
                <a:latin typeface="arial" panose="020B0604020202020204" pitchFamily="34" charset="0"/>
              </a:rPr>
              <a:t> precisa levar em consideração fatores como:</a:t>
            </a:r>
          </a:p>
          <a:p>
            <a:pPr marL="0" indent="0" algn="l" fontAlgn="base">
              <a:buNone/>
            </a:pPr>
            <a:endParaRPr lang="pt-BR" b="0" i="0" dirty="0"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Largura de banda da rede,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Gerenciamento entre nuvens públicas e privadas,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Requisitos de rede para cada aplicativo,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Requisitos de segurança de diferentes tipos de dados.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109E4E5-838C-3A13-72F2-D55680BF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252525"/>
                </a:solidFill>
                <a:effectLst/>
                <a:latin typeface="Open Sans Condensed"/>
              </a:rPr>
              <a:t>Desafios na adoção de uma Nuvem Híbrida</a:t>
            </a:r>
            <a:br>
              <a:rPr lang="pt-BR" b="1" i="0" dirty="0">
                <a:solidFill>
                  <a:srgbClr val="252525"/>
                </a:solidFill>
                <a:effectLst/>
                <a:latin typeface="Open Sans Condensed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79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74B8F-6317-04DD-315E-E55BAF46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/>
              <a:t>Nuvem Privada e Pública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7A86A-3367-10FA-9BFB-DA740F85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575582"/>
            <a:ext cx="5744308" cy="47807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effectLst/>
                <a:latin typeface="inherit"/>
              </a:rPr>
              <a:t>Apesar da semelhança entre nuvem pública e privada, existem diferenças importantes de que você deve estar ciente antes de decidir sobre a melhor opção para o seu negócio.</a:t>
            </a:r>
          </a:p>
          <a:p>
            <a:pPr marL="0" indent="0">
              <a:buNone/>
            </a:pPr>
            <a:endParaRPr lang="pt-BR" sz="2400" dirty="0">
              <a:effectLst/>
              <a:latin typeface="inherit"/>
            </a:endParaRPr>
          </a:p>
          <a:p>
            <a:pPr marL="0" indent="0">
              <a:buNone/>
            </a:pPr>
            <a:r>
              <a:rPr lang="pt-BR" sz="2400" dirty="0">
                <a:effectLst/>
                <a:latin typeface="inherit"/>
              </a:rPr>
              <a:t>Enquanto uma nuvem privada se destina a ampliar o data center existente de uma empresa e só é acessível a essa organização, uma nuvem pública compartilha sua estrutura com várias organizações.</a:t>
            </a:r>
          </a:p>
          <a:p>
            <a:endParaRPr lang="pt-BR" sz="1900" dirty="0"/>
          </a:p>
        </p:txBody>
      </p:sp>
      <p:pic>
        <p:nvPicPr>
          <p:cNvPr id="5" name="Picture 4" descr="Vista de Ângulo Baixo De Nuvens No Céu">
            <a:extLst>
              <a:ext uri="{FF2B5EF4-FFF2-40B4-BE49-F238E27FC236}">
                <a16:creationId xmlns:a16="http://schemas.microsoft.com/office/drawing/2014/main" id="{DD86ADBB-C518-9C9B-AA48-10DEAA070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2" r="2101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B844F-679D-8C3E-439B-419E7B63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40676"/>
            <a:ext cx="5584873" cy="63704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effectLst/>
                <a:latin typeface="inherit"/>
              </a:rPr>
              <a:t>A nuvem privada requer um investimento inicial maior, pois é uma solução exclusiva da empresa, enquanto a utilização da nuvem pública é feita por assinatura, de acordo com o que é utilizado.</a:t>
            </a:r>
          </a:p>
          <a:p>
            <a:pPr marL="0" indent="0">
              <a:buNone/>
            </a:pPr>
            <a:endParaRPr lang="pt-BR" sz="2400" dirty="0">
              <a:latin typeface="inherit"/>
            </a:endParaRPr>
          </a:p>
          <a:p>
            <a:pPr marL="0" indent="0">
              <a:buNone/>
            </a:pPr>
            <a:endParaRPr lang="pt-BR" sz="2400" dirty="0">
              <a:effectLst/>
              <a:latin typeface="inherit"/>
            </a:endParaRPr>
          </a:p>
          <a:p>
            <a:pPr marL="0" indent="0">
              <a:buNone/>
            </a:pPr>
            <a:r>
              <a:rPr lang="pt-BR" sz="2400" dirty="0">
                <a:effectLst/>
                <a:latin typeface="inherit"/>
              </a:rPr>
              <a:t>Além disso, a nuvem pública é dependente de internet pública, o que pode levar à instabilidade. Por outro lado, a nuvem privada oferece maior desempenho por estar em um ambiente localizado, desde que esse ambiente seja devidamente mantido.</a:t>
            </a:r>
          </a:p>
          <a:p>
            <a:endParaRPr lang="pt-BR" sz="1700" dirty="0"/>
          </a:p>
        </p:txBody>
      </p:sp>
      <p:pic>
        <p:nvPicPr>
          <p:cNvPr id="5" name="Picture 4" descr="Vista de Ângulo Baixo De Nuvens No Céu">
            <a:extLst>
              <a:ext uri="{FF2B5EF4-FFF2-40B4-BE49-F238E27FC236}">
                <a16:creationId xmlns:a16="http://schemas.microsoft.com/office/drawing/2014/main" id="{949E048E-35BD-B021-1321-6CE2319F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2" r="2101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1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E2468-D9F5-23D2-80FC-099C8302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Tanto a nuvem pública quanto a privada oferecem segurança aos usuários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A nuvem privada proporciona maior controle sobre as configurações, e sua exclusividade fornece segurança extra, embora seus usuários também sejam responsáveis pela proteção de seus ambientes. Por outro lado, na nuvem pública, tanto os usuários quanto os provedores compartilham a responsabilidade pela segurança.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86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DEAE3-75F0-8AC9-71B5-95AB86F5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Na </a:t>
            </a:r>
            <a:r>
              <a:rPr lang="pt-BR" b="1" dirty="0">
                <a:effectLst/>
                <a:latin typeface="inherit"/>
              </a:rPr>
              <a:t>nuvem pública</a:t>
            </a:r>
            <a:r>
              <a:rPr lang="pt-BR" dirty="0">
                <a:effectLst/>
                <a:latin typeface="inherit"/>
              </a:rPr>
              <a:t>, o provedor hospeda </a:t>
            </a:r>
            <a:r>
              <a:rPr lang="pt-BR" b="1" dirty="0">
                <a:effectLst/>
                <a:latin typeface="inherit"/>
              </a:rPr>
              <a:t>recursos sob demanda</a:t>
            </a:r>
            <a:r>
              <a:rPr lang="pt-BR" dirty="0">
                <a:effectLst/>
                <a:latin typeface="inherit"/>
              </a:rPr>
              <a:t> e os entrega aos usuários assinantes por meio de uma conexão de internet. As tecnologias oferecidas são muitas e podem ter características diferentes. No entanto, a nuvem pública geralmente tem as seguintes peculiaridades: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TI sob demanda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Escalabilidade ágil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Pagamento por uso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Segurança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Acesso extensivo à rede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94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63C9C-5E49-4EFF-FBCA-F4A730B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Quais são as vantagens da nuvem pública?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07187-00F0-9678-5590-7BE48416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dirty="0">
                <a:effectLst/>
                <a:latin typeface="inherit"/>
              </a:rPr>
              <a:t>1- Fácil acesso às novas tecnologias</a:t>
            </a:r>
          </a:p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O acesso a novas tecnologias é muito facilitado com a nuvem pública, já que os usuários têm acesso às tecnologias mais recentes. O usuário assina, geralmente a um custo bastante acessível, e tem acesso quase instantâneo.</a:t>
            </a:r>
          </a:p>
          <a:p>
            <a:pPr marL="0" indent="0" algn="l">
              <a:buNone/>
            </a:pPr>
            <a:r>
              <a:rPr lang="pt-BR" b="1" dirty="0">
                <a:effectLst/>
                <a:latin typeface="inherit"/>
              </a:rPr>
              <a:t>2- Escalabilidade total</a:t>
            </a:r>
          </a:p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As soluções de nuvem pública crescem de acordo com a demanda do cliente. É bastante fácil modificar um plano de uso, tornando ainda mais simples o acesso à tecnologia correta.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32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DD7B3-7C66-0EBF-A7BA-2B73B4C7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pt-BR" b="1" dirty="0">
                <a:effectLst/>
                <a:latin typeface="inherit"/>
              </a:rPr>
              <a:t>3- Maior flexibilidade</a:t>
            </a:r>
          </a:p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Grandes volumes de dados podem ser armazenados na nuvem pública e acessados sempre que necessário. Isso torna a localização do usuário secundária, pois o trabalho pode ser feito de qualquer lugar com uma boa conexão à internet, facilitando também o trabalho em equipe.</a:t>
            </a:r>
          </a:p>
          <a:p>
            <a:pPr marL="0" indent="0" algn="l">
              <a:buNone/>
            </a:pPr>
            <a:r>
              <a:rPr lang="pt-BR" b="1" dirty="0">
                <a:effectLst/>
                <a:latin typeface="inherit"/>
              </a:rPr>
              <a:t>4- Ferramentas de análise</a:t>
            </a:r>
          </a:p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As soluções hospedadas na nuvem pública são capazes de coletar métricas e analisar grandes volumes de informações. Isso contribui para a tomada de decisões baseada em dados.</a:t>
            </a:r>
          </a:p>
          <a:p>
            <a:pPr marL="0" indent="0" algn="l">
              <a:buNone/>
            </a:pPr>
            <a:r>
              <a:rPr lang="pt-BR" b="1" dirty="0">
                <a:effectLst/>
                <a:latin typeface="inherit"/>
              </a:rPr>
              <a:t>5- Menor demanda de profissionais de TI</a:t>
            </a:r>
          </a:p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Com a nuvem pública, os profissionais de TI podem se concentrar nas tarefas realmente importantes que exigem sua colaboração, pois não precisam se preocupar em manter soluções e atualizações de diferentes tipos de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12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7C78C-678E-2E6D-E71B-5436F88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Onde buscar serviços de nuvem?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BFA6F-4FCC-698D-FC8C-0D193A72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6"/>
            <a:ext cx="10515600" cy="474205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Em todo o mundo, há milhares de provedores oferecendo serviços públicos na nuvem. Algumas das mais confiáveis e conhecidas são: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inherit"/>
                <a:hlinkClick r:id="rId2"/>
              </a:rPr>
              <a:t>SYDLE ONE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oferece várias soluções corporativas, também na nuvem pública, facilitando a integração de toda a empresa por meio de suas tecnologias digitais.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AWS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uma das primeiras empresas a oferecer serviços em nuvem escaláveis. Tem mais de 200 produtos na nuvem pública.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Google Cloud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outro líder do setor que, apesar de uma lista limitada de ofertas, continua a crescer e a acrescentar novos serviços.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IBM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oferece opções IaaS e PaaS e tem opções flexíveis de serviço.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Microsoft Azure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outro grande player que oferece uma variedade de alternativas PaaS.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24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D348-114A-67B0-90E4-6E1C5C9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/>
                <a:latin typeface="inherit"/>
              </a:rPr>
              <a:t>Nuvem privada</a:t>
            </a:r>
            <a:br>
              <a:rPr lang="pt-BR" b="1" dirty="0">
                <a:effectLst/>
                <a:latin typeface="inherit"/>
              </a:rPr>
            </a:br>
            <a:r>
              <a:rPr lang="pt-BR" b="1" dirty="0">
                <a:effectLst/>
                <a:latin typeface="inherit"/>
              </a:rPr>
              <a:t>Como funciona?</a:t>
            </a:r>
            <a:br>
              <a:rPr lang="pt-BR" b="1" dirty="0">
                <a:effectLst/>
                <a:latin typeface="inherit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8CE38-0D93-F19E-866D-B4A9B559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A nuvem privada, como seu nome indica, está dedicada às necessidades de uma só empresa e </a:t>
            </a:r>
            <a:r>
              <a:rPr lang="pt-BR" b="1" dirty="0">
                <a:effectLst/>
                <a:latin typeface="inherit"/>
              </a:rPr>
              <a:t>seu ambiente é dedicado a um só inquilino</a:t>
            </a:r>
            <a:r>
              <a:rPr lang="pt-BR" dirty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endParaRPr lang="pt-BR" dirty="0">
              <a:effectLst/>
              <a:latin typeface="inherit"/>
            </a:endParaRPr>
          </a:p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Seus recursos podem ser armazenados e gerenciados de diversas maneiras, podendo estar localizada numa infraestrutura de data center local na empresa ou ser fornecida por um terceiro.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68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4503E-D03F-52A0-3753-595C6005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Quais são as vantagens da nuvem privada?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B58A5-084E-907A-36DE-EF30C9DB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305"/>
            <a:ext cx="10515600" cy="382765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A nuvem privada compartilha muitas das vantagens da nuvem pública, mas seu principal benefício é que </a:t>
            </a:r>
            <a:r>
              <a:rPr lang="pt-BR" b="1" dirty="0">
                <a:effectLst/>
                <a:latin typeface="inherit"/>
              </a:rPr>
              <a:t>os usuários não compartilham recursos</a:t>
            </a:r>
            <a:r>
              <a:rPr lang="pt-BR" dirty="0">
                <a:effectLst/>
                <a:latin typeface="inherit"/>
              </a:rPr>
              <a:t>, o que é essencial para empresas com necessidades dinâmicas que exigem o máximo controle sobre seus ambientes e total autonomia.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2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CC2E31-3E23-BCE9-3E95-2C1A95FBF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735399"/>
              </p:ext>
            </p:extLst>
          </p:nvPr>
        </p:nvGraphicFramePr>
        <p:xfrm>
          <a:off x="1377244" y="719665"/>
          <a:ext cx="96971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9983F3-7CF4-F60F-3A22-F617870E75BB}"/>
              </a:ext>
            </a:extLst>
          </p:cNvPr>
          <p:cNvSpPr/>
          <p:nvPr/>
        </p:nvSpPr>
        <p:spPr>
          <a:xfrm>
            <a:off x="485422" y="719666"/>
            <a:ext cx="677333" cy="541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000" dirty="0"/>
              <a:t>Plano de ensino</a:t>
            </a:r>
          </a:p>
        </p:txBody>
      </p:sp>
    </p:spTree>
    <p:extLst>
      <p:ext uri="{BB962C8B-B14F-4D97-AF65-F5344CB8AC3E}">
        <p14:creationId xmlns:p14="http://schemas.microsoft.com/office/powerpoint/2010/main" val="252740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926FE-7FFA-889E-B02D-19317B39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/>
          <a:lstStyle/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Essa característica proporciona as seguintes vantagens específicas: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Mais segurança e privacidade, por ter uma rede isolada.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Melhor desempenho, pois o hardware é dedicado e não é usado por nenhuma outra empresa.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Maior capacidade de personalização e controle total do sistema.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Maior economia a longo prazo.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68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328A4-A696-4A83-9CF4-AF7056AB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Quais são os desafios da nuvem privada?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09915-9D9F-7BE5-7E8C-90B61D7B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Entre os desafios encontrados na nuvem privada estão os seguintes: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A complexidade de sua implementação em relação à nuvem pública, pois requer uma equipe de TI para cuidar da infraestrutura de seu centro de dados.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O custo inicial envolvido na aquisição, implementação e manutenção.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81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C1471-9E18-AD3A-9371-013E0536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Onde encontrar serviços de nuvem privada?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99422-90EE-6C2B-E243-797DC3EC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pt-BR" dirty="0">
                <a:effectLst/>
                <a:latin typeface="inherit"/>
              </a:rPr>
              <a:t>Alguns dos principais fornecedores de nuvem privada incluem: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SYDLE ONE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fornece soluções tecnológicas privadas de gerenciamento na nuvem ajudando-o a assumir o controle total de suas atividades de negócio. Além disso, conta com pessoal especializado encarregado de manutenção e monitoramento para que você não precise contratar sua própria equipe para cuidar da infraestrutura.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Oracle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Private Cloud Appliance X8 oferece soluções para implementar a nuvem privada.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IBM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oferece hardware de nuvem privada, assim como ferramentas de gerenciamento e segurança.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Dell EMC</a:t>
            </a: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: fornece soluções de nuvem privada virtual, assim como software de segurança e gerenciamento.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5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EFA7400-FCD1-7F69-2416-941DA87F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469"/>
            <a:ext cx="12058019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D42B82D-1B7B-23EA-B5AB-D7002BD75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4" b="230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95662E-E4EA-4440-5E86-7268FCBA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Plataforma de </a:t>
            </a:r>
            <a:r>
              <a:rPr lang="en-US" sz="5200" dirty="0" err="1"/>
              <a:t>computação</a:t>
            </a:r>
            <a:r>
              <a:rPr lang="en-US" sz="5200" dirty="0"/>
              <a:t> </a:t>
            </a:r>
            <a:r>
              <a:rPr lang="en-US" sz="5200" dirty="0" err="1"/>
              <a:t>em</a:t>
            </a:r>
            <a:r>
              <a:rPr lang="en-US" sz="5200" dirty="0"/>
              <a:t> </a:t>
            </a:r>
            <a:r>
              <a:rPr lang="en-US" sz="5200" dirty="0" err="1"/>
              <a:t>nuvem</a:t>
            </a:r>
            <a:r>
              <a:rPr lang="en-US" sz="5200" dirty="0"/>
              <a:t> Open Source - </a:t>
            </a:r>
            <a:r>
              <a:rPr lang="en-US" sz="5200" dirty="0" err="1"/>
              <a:t>Conceitos</a:t>
            </a:r>
            <a:r>
              <a:rPr lang="en-US" sz="5200" dirty="0"/>
              <a:t> de Open Stack</a:t>
            </a:r>
          </a:p>
        </p:txBody>
      </p:sp>
    </p:spTree>
    <p:extLst>
      <p:ext uri="{BB962C8B-B14F-4D97-AF65-F5344CB8AC3E}">
        <p14:creationId xmlns:p14="http://schemas.microsoft.com/office/powerpoint/2010/main" val="469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2D0E4-9634-28FA-6D07-B4C57E0B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Helvetica Neue"/>
              </a:rPr>
              <a:t>O que é </a:t>
            </a:r>
            <a:r>
              <a:rPr lang="pt-BR" b="0" i="0" dirty="0" err="1">
                <a:effectLst/>
                <a:latin typeface="Helvetica Neue"/>
              </a:rPr>
              <a:t>OpenStack</a:t>
            </a:r>
            <a:r>
              <a:rPr lang="pt-BR" b="0" i="0" dirty="0">
                <a:effectLst/>
                <a:latin typeface="Helvetica Neue"/>
              </a:rPr>
              <a:t>?</a:t>
            </a:r>
            <a:br>
              <a:rPr lang="pt-BR" b="0" i="0" dirty="0">
                <a:effectLst/>
                <a:latin typeface="Helvetica Neu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1FBF3-662C-5B72-7152-B203F96E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Helvetica Neue"/>
              </a:rPr>
              <a:t>Um software de código aberto para criação de nuvens privadas ou públicas. Assim como o sistema operacional gerencia os componentes de nossos computadores, o </a:t>
            </a:r>
            <a:r>
              <a:rPr lang="pt-BR" b="0" i="0" dirty="0" err="1">
                <a:effectLst/>
                <a:latin typeface="Helvetica Neue"/>
              </a:rPr>
              <a:t>OpenStack</a:t>
            </a:r>
            <a:r>
              <a:rPr lang="pt-BR" b="0" i="0" dirty="0">
                <a:effectLst/>
                <a:latin typeface="Helvetica Neue"/>
              </a:rPr>
              <a:t> é chamado de Sistema Operacional da Nuvem, por cumprir o mesmo papel em maior escala. É considerado uma plataforma de software, por fornecer APIs que, em conjunto, são capazes de controlar todos os recursos disponíveis na oferta dessa infraestrutura: máquinas virtuais, rede, armazenadores e balanceadores de carga.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79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9083C-4D17-638A-7B9C-00555B8C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Helvetica Neue"/>
              </a:rPr>
              <a:t>Resumidamente, ele é uma plataforma de infraestrutura como serviço (IaaS). O </a:t>
            </a:r>
            <a:r>
              <a:rPr lang="pt-BR" b="0" i="0" dirty="0" err="1">
                <a:effectLst/>
                <a:latin typeface="Helvetica Neue"/>
              </a:rPr>
              <a:t>OpenStack</a:t>
            </a:r>
            <a:r>
              <a:rPr lang="pt-BR" b="0" i="0" dirty="0">
                <a:effectLst/>
                <a:latin typeface="Helvetica Neue"/>
              </a:rPr>
              <a:t> permite que as empresas adicionem servidores, armazenamento e componentes de rede à nuvem, com rapidez e eficiência. Por se tratar de um produto open </a:t>
            </a:r>
            <a:r>
              <a:rPr lang="pt-BR" b="0" i="0" dirty="0" err="1">
                <a:effectLst/>
                <a:latin typeface="Helvetica Neue"/>
              </a:rPr>
              <a:t>source</a:t>
            </a:r>
            <a:r>
              <a:rPr lang="pt-BR" b="0" i="0" dirty="0">
                <a:effectLst/>
                <a:latin typeface="Helvetica Neue"/>
              </a:rPr>
              <a:t>, o código do </a:t>
            </a:r>
            <a:r>
              <a:rPr lang="pt-BR" b="0" i="0" dirty="0" err="1">
                <a:effectLst/>
                <a:latin typeface="Helvetica Neue"/>
              </a:rPr>
              <a:t>OpenStack</a:t>
            </a:r>
            <a:r>
              <a:rPr lang="pt-BR" b="0" i="0" dirty="0">
                <a:effectLst/>
                <a:latin typeface="Helvetica Neue"/>
              </a:rPr>
              <a:t> é aberto a qualquer desenvolvedor. A comunidade </a:t>
            </a:r>
            <a:r>
              <a:rPr lang="pt-BR" b="0" i="0" dirty="0" err="1">
                <a:effectLst/>
                <a:latin typeface="Helvetica Neue"/>
              </a:rPr>
              <a:t>Openstack</a:t>
            </a:r>
            <a:r>
              <a:rPr lang="pt-BR" b="0" i="0" dirty="0">
                <a:effectLst/>
                <a:latin typeface="Helvetica Neue"/>
              </a:rPr>
              <a:t> conta com milhares de colaboradores e mais de 180 instituições como </a:t>
            </a:r>
            <a:r>
              <a:rPr lang="pt-BR" b="0" i="0" dirty="0" err="1">
                <a:effectLst/>
                <a:latin typeface="Helvetica Neue"/>
              </a:rPr>
              <a:t>Amazon</a:t>
            </a:r>
            <a:r>
              <a:rPr lang="pt-BR" b="0" i="0" dirty="0">
                <a:effectLst/>
                <a:latin typeface="Helvetica Neue"/>
              </a:rPr>
              <a:t> e IBM fomentam seus avanços.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32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281DD-DC9A-09FC-8E94-A0D11D9A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452"/>
            <a:ext cx="10515600" cy="545951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effectLst/>
                <a:latin typeface="Helvetica Neue"/>
              </a:rPr>
              <a:t>Por se tratar de um produto open </a:t>
            </a:r>
            <a:r>
              <a:rPr lang="pt-BR" b="0" i="0" dirty="0" err="1">
                <a:effectLst/>
                <a:latin typeface="Helvetica Neue"/>
              </a:rPr>
              <a:t>source</a:t>
            </a:r>
            <a:r>
              <a:rPr lang="pt-BR" b="0" i="0" dirty="0">
                <a:effectLst/>
                <a:latin typeface="Helvetica Neue"/>
              </a:rPr>
              <a:t>, o código do </a:t>
            </a:r>
            <a:r>
              <a:rPr lang="pt-BR" b="0" i="0" dirty="0" err="1">
                <a:effectLst/>
                <a:latin typeface="Helvetica Neue"/>
              </a:rPr>
              <a:t>OpenStack</a:t>
            </a:r>
            <a:r>
              <a:rPr lang="pt-BR" b="0" i="0" dirty="0">
                <a:effectLst/>
                <a:latin typeface="Helvetica Neue"/>
              </a:rPr>
              <a:t> é aberto a qualquer desenvolvedor. A comunidade </a:t>
            </a:r>
            <a:r>
              <a:rPr lang="pt-BR" b="0" i="0" dirty="0" err="1">
                <a:effectLst/>
                <a:latin typeface="Helvetica Neue"/>
              </a:rPr>
              <a:t>Openstack</a:t>
            </a:r>
            <a:r>
              <a:rPr lang="pt-BR" b="0" i="0" dirty="0">
                <a:effectLst/>
                <a:latin typeface="Helvetica Neue"/>
              </a:rPr>
              <a:t> conta com milhares de colaboradores e mais de 180 instituições como </a:t>
            </a:r>
            <a:r>
              <a:rPr lang="pt-BR" b="0" i="0" dirty="0" err="1">
                <a:effectLst/>
                <a:latin typeface="Helvetica Neue"/>
              </a:rPr>
              <a:t>Amazon</a:t>
            </a:r>
            <a:r>
              <a:rPr lang="pt-BR" b="0" i="0" dirty="0">
                <a:effectLst/>
                <a:latin typeface="Helvetica Neue"/>
              </a:rPr>
              <a:t> e IBM fomentam seus avanços.</a:t>
            </a:r>
          </a:p>
          <a:p>
            <a:pPr marL="0" indent="0" algn="l">
              <a:buNone/>
            </a:pPr>
            <a:endParaRPr lang="pt-BR" dirty="0"/>
          </a:p>
          <a:p>
            <a:pPr marL="0" indent="0" algn="l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b="0" i="0" dirty="0">
                <a:effectLst/>
                <a:latin typeface="Helvetica Neue"/>
              </a:rPr>
              <a:t>O </a:t>
            </a:r>
            <a:r>
              <a:rPr lang="pt-BR" b="0" i="0" dirty="0" err="1">
                <a:effectLst/>
                <a:latin typeface="Helvetica Neue"/>
              </a:rPr>
              <a:t>OpenStack</a:t>
            </a:r>
            <a:r>
              <a:rPr lang="pt-BR" b="0" i="0" dirty="0">
                <a:effectLst/>
                <a:latin typeface="Helvetica Neue"/>
              </a:rPr>
              <a:t> é sustentado por vários projetos que funcionam como módulos, sendo que seis os principais abordam serviços básicos de cloud </a:t>
            </a:r>
            <a:r>
              <a:rPr lang="pt-BR" b="0" i="0" dirty="0" err="1">
                <a:effectLst/>
                <a:latin typeface="Helvetica Neue"/>
              </a:rPr>
              <a:t>computing</a:t>
            </a:r>
            <a:r>
              <a:rPr lang="pt-BR" b="0" i="0" dirty="0">
                <a:effectLst/>
                <a:latin typeface="Helvetica Neue"/>
              </a:rPr>
              <a:t>, como computação, rede, armazenamento, identidade e imagens. Também há mais de uma dúzia de projetos opcionais que podem ser reunidos para criar implantações de cloud exclusivas.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37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C9D4-C291-684E-477A-5A9DB3BE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i="0" u="none" strike="noStrike" dirty="0">
                <a:effectLst/>
                <a:latin typeface="inherit"/>
              </a:rPr>
              <a:t>Os seis principais componentes do </a:t>
            </a:r>
            <a:r>
              <a:rPr lang="pt-BR" b="0" i="0" u="none" strike="noStrike" dirty="0" err="1">
                <a:effectLst/>
                <a:latin typeface="inherit"/>
              </a:rPr>
              <a:t>Openstack</a:t>
            </a:r>
            <a:r>
              <a:rPr lang="pt-BR" b="0" i="0" u="none" strike="noStrike" dirty="0">
                <a:effectLst/>
                <a:latin typeface="inherit"/>
              </a:rPr>
              <a:t/>
            </a:r>
            <a:br>
              <a:rPr lang="pt-BR" b="0" i="0" u="none" strike="noStrike" dirty="0">
                <a:effectLst/>
                <a:latin typeface="inherit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631AE-0CF4-6488-74FB-0762E121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1- Nova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Responsável pelo acesso e gerenciamento total dos recursos computacionais da plataforma, incluindo programações, criações e exclusões;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2-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Helvetica Neue"/>
              </a:rPr>
              <a:t>Neutron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Responsável pela conexão da plataforma a outras redes e serviços;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3- Swift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É um serviço de armazenamento de objetos altamente tolerante a falhas que armazena e recupera objetos de dados não estruturados através de uma API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Helvetica Neue"/>
              </a:rPr>
              <a:t>RESTful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442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8DC0F-B953-30BC-FCD3-7C3E6560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114"/>
            <a:ext cx="10515600" cy="5529849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4-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Helvetica Neue"/>
              </a:rPr>
              <a:t>Cinder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Oferece armazenamento de blocos persistentes acessível por meio de uma API de autosserviço;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5-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Helvetica Neue"/>
              </a:rPr>
              <a:t>Keystone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Autentica e autoriza todos os serviços do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Helvetica Neue"/>
              </a:rPr>
              <a:t>Openstack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, além de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Helvetica Neue"/>
              </a:rPr>
              <a:t>de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 ser o catálogo de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Helvetica Neue"/>
              </a:rPr>
              <a:t>endpoints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 para todos os serviços;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6-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Helvetica Neue"/>
              </a:rPr>
              <a:t>Glance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Armazena e recupera imagens de disco de máquinas virtuais de uma variedade de locais.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22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uvens brancas geométricas em um céu azul">
            <a:extLst>
              <a:ext uri="{FF2B5EF4-FFF2-40B4-BE49-F238E27FC236}">
                <a16:creationId xmlns:a16="http://schemas.microsoft.com/office/drawing/2014/main" id="{6315BBEB-323B-C370-A625-7F6FE13F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BC0A50-B7C3-48EF-D615-612E51DF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Nuvem Híbrida</a:t>
            </a:r>
          </a:p>
        </p:txBody>
      </p:sp>
    </p:spTree>
    <p:extLst>
      <p:ext uri="{BB962C8B-B14F-4D97-AF65-F5344CB8AC3E}">
        <p14:creationId xmlns:p14="http://schemas.microsoft.com/office/powerpoint/2010/main" val="39318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A0A1B-833E-F43E-8CC5-033B410F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>
            <a:noAutofit/>
          </a:bodyPr>
          <a:lstStyle/>
          <a:p>
            <a: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  <a:t>Cada componente é considerado um projeto dentro da plataforma, tendo suas próprias equipes de desenvolvimento e manutenção. </a:t>
            </a:r>
            <a:b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  <a:t>Os seis principais módulos citados são o ponto de partida para a criação de qualquer cloud, seja ela pública, privada ou híbrida. </a:t>
            </a:r>
            <a:b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pt-BR" sz="3600" b="0" i="0" dirty="0">
                <a:solidFill>
                  <a:srgbClr val="333333"/>
                </a:solidFill>
                <a:effectLst/>
                <a:latin typeface="Helvetica Neue"/>
              </a:rPr>
              <a:t>Os demais componentes podem ser utilizados para que o projetista satisfaça outras especificações do projeto.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3295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8AC04-9369-8CD1-AE51-03EA2E70A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7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88C60B-085A-5806-5320-F9F8C245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Resumo da aula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A89ED-3F6A-D2E1-FB8F-97C438EF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4"/>
            <a:ext cx="8066649" cy="4066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Nuvem Híbrida;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Nuvem Privada e Pública 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Plataforma de computação em nuvem Open </a:t>
            </a:r>
            <a:r>
              <a:rPr lang="pt-BR" dirty="0" err="1"/>
              <a:t>Source</a:t>
            </a:r>
            <a:r>
              <a:rPr lang="pt-BR" dirty="0"/>
              <a:t> - Conceitos de Open Stack;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Software de servidor para implantação de nuvens.</a:t>
            </a:r>
          </a:p>
          <a:p>
            <a:pPr marL="0" indent="0">
              <a:buNone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149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18F6498-5F20-1B13-2C29-F4354DDC2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0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id="{93CB07F9-5DA5-631D-6619-7C4161882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1" r="49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EEE62-246C-9100-E851-8904CBD2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212" y="309488"/>
            <a:ext cx="6260123" cy="5930589"/>
          </a:xfrm>
        </p:spPr>
        <p:txBody>
          <a:bodyPr anchor="ctr"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Nuvem Híbrida é um modelo de armazenamento privado mesclado com o armazenamento público para executar funções distintas dentro da infraestrutura de TI da organização. De uma forma resumida, em um ambiente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Hybrid</a:t>
            </a:r>
            <a:r>
              <a:rPr lang="pt-BR" b="0" i="0" dirty="0">
                <a:effectLst/>
                <a:latin typeface="arial" panose="020B0604020202020204" pitchFamily="34" charset="0"/>
              </a:rPr>
              <a:t> Cloud a empresa </a:t>
            </a:r>
            <a:r>
              <a:rPr lang="pt-BR" b="1" i="0" dirty="0">
                <a:effectLst/>
                <a:latin typeface="inherit"/>
              </a:rPr>
              <a:t>gerencia recursos internos ao mesmo tempo em que consegue acessar recursos em uma nuvem pública</a:t>
            </a:r>
            <a:r>
              <a:rPr lang="pt-B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fontAlgn="base"/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Para isso, existem um ou vários pontos de contato entre a nuvem privada e os ambientes de nuvem pública. Nesse caso, os serviços e os dados das duas nuvens se combinam com o objetivo de criar um ambiente unificado e bem gerenciado.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1066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7FE5CB-5DE3-9DD5-0835-937EA227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3700" b="1" i="0">
                <a:effectLst/>
                <a:latin typeface="Open Sans Condensed"/>
              </a:rPr>
              <a:t>Por que utilizar a Nuvem Híbrida?</a:t>
            </a:r>
            <a:br>
              <a:rPr lang="pt-BR" sz="3700" b="1" i="0">
                <a:effectLst/>
                <a:latin typeface="Open Sans Condensed"/>
              </a:rPr>
            </a:br>
            <a:endParaRPr lang="pt-BR" sz="37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A44DD-C81E-66D1-162C-75015247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b="0" i="0">
                <a:effectLst/>
                <a:latin typeface="arial" panose="020B0604020202020204" pitchFamily="34" charset="0"/>
              </a:rPr>
              <a:t>Uma arquitetura de nuvem híbrida permite que a organização </a:t>
            </a:r>
            <a:r>
              <a:rPr lang="pt-BR" sz="2000" b="1" i="0">
                <a:effectLst/>
                <a:latin typeface="arial" panose="020B0604020202020204" pitchFamily="34" charset="0"/>
              </a:rPr>
              <a:t>aloque seus dados, aplicativos e outros recursos de computação para sua nuvem privada dedicada, ou para infraestruturas de nuvem pública</a:t>
            </a:r>
            <a:r>
              <a:rPr lang="pt-BR" sz="2000" b="0" i="0">
                <a:effectLst/>
                <a:latin typeface="arial" panose="020B0604020202020204" pitchFamily="34" charset="0"/>
              </a:rPr>
              <a:t>. Isso dá à empresa mais flexibilidade, permitindo-a alcançar objetivos de negócios como eficiência, confiabilidade e segurança.</a:t>
            </a:r>
            <a:endParaRPr lang="pt-BR" sz="2000"/>
          </a:p>
        </p:txBody>
      </p:sp>
      <p:pic>
        <p:nvPicPr>
          <p:cNvPr id="5" name="Picture 4" descr="Disco rígido com formato de nuvem com cabos">
            <a:extLst>
              <a:ext uri="{FF2B5EF4-FFF2-40B4-BE49-F238E27FC236}">
                <a16:creationId xmlns:a16="http://schemas.microsoft.com/office/drawing/2014/main" id="{F8E79458-0341-430E-3FE1-E6941AF22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6" r="34045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90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FD0FD-D911-FDFE-5425-6F2250CB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464234"/>
            <a:ext cx="5334197" cy="57758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O principal motivo de optar pela Nuvem Híbrida esteja no fato de que ela ofereça vantagens de </a:t>
            </a:r>
            <a:r>
              <a:rPr lang="pt-BR" b="1" i="0" dirty="0">
                <a:effectLst/>
                <a:latin typeface="arial" panose="020B0604020202020204" pitchFamily="34" charset="0"/>
              </a:rPr>
              <a:t>flexibilidade da nuvem pública, somada à garantia de segurança de uma </a:t>
            </a:r>
            <a:r>
              <a:rPr lang="pt-BR" b="0" i="0" u="none" strike="noStrike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nuvem privada </a:t>
            </a:r>
            <a:r>
              <a:rPr lang="pt-BR" b="0" i="0" u="none" strike="noStrike" dirty="0" err="1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on-premise</a:t>
            </a:r>
            <a:r>
              <a:rPr lang="pt-BR" b="0" i="0" dirty="0">
                <a:effectLst/>
                <a:latin typeface="arial" panose="020B0604020202020204" pitchFamily="34" charset="0"/>
              </a:rPr>
              <a:t>. Em outras palavras, uma arquitetura de nuvem híbrida permite que dados mais sensíveis sejam armazenados na nuvem privada, enquanto outros, menos importantes, em locais públicos.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BF2B8-33C4-3DE9-9194-3C78656D2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6" r="780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3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 padrão 3D em forma de anéis conectados por linhas">
            <a:extLst>
              <a:ext uri="{FF2B5EF4-FFF2-40B4-BE49-F238E27FC236}">
                <a16:creationId xmlns:a16="http://schemas.microsoft.com/office/drawing/2014/main" id="{B4858DE8-E3F8-5820-C82E-FC398863F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7" r="4139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6C3C0-C231-B3AE-52C5-A5382225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 fontScale="90000"/>
          </a:bodyPr>
          <a:lstStyle/>
          <a:p>
            <a:r>
              <a:rPr lang="pt-BR" sz="3400" b="1" i="0">
                <a:effectLst/>
                <a:latin typeface="Open Sans Condensed"/>
              </a:rPr>
              <a:t>Desafios na adoção de uma Nuvem Híbrida</a:t>
            </a:r>
            <a:br>
              <a:rPr lang="pt-BR" sz="3400" b="1" i="0">
                <a:effectLst/>
                <a:latin typeface="Open Sans Condensed"/>
              </a:rPr>
            </a:br>
            <a:endParaRPr lang="pt-BR" sz="3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CF534-B1C3-254D-1F93-9F76743F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96" y="1547447"/>
            <a:ext cx="5757630" cy="47256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arial" panose="020B0604020202020204" pitchFamily="34" charset="0"/>
              </a:rPr>
              <a:t>É bem provável que </a:t>
            </a:r>
            <a:r>
              <a:rPr lang="pt-BR" sz="2400" b="0" i="0" u="none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riscos</a:t>
            </a:r>
            <a:r>
              <a:rPr lang="pt-BR" sz="2400" b="1" i="0" dirty="0">
                <a:effectLst/>
                <a:latin typeface="arial" panose="020B0604020202020204" pitchFamily="34" charset="0"/>
              </a:rPr>
              <a:t> associados à segurança</a:t>
            </a:r>
            <a:r>
              <a:rPr lang="pt-BR" sz="2400" b="0" i="0" dirty="0">
                <a:effectLst/>
                <a:latin typeface="arial" panose="020B0604020202020204" pitchFamily="34" charset="0"/>
              </a:rPr>
              <a:t> sejam o maior desafio que a organização deva superar ao pensar na adoção da nuvem híbrida. Isso acontece porque em um modelo híbrido as empresas precisam gerenciar simultaneamente diferentes plataformas de segurança. É necessário, portanto, que haja </a:t>
            </a:r>
            <a:r>
              <a:rPr lang="pt-BR" sz="2400" b="1" i="0" dirty="0">
                <a:effectLst/>
                <a:latin typeface="arial" panose="020B0604020202020204" pitchFamily="34" charset="0"/>
              </a:rPr>
              <a:t>transferência de dados seletivos entre nuvens privadas e públicas, e que esses dados sejam monitorados cuidadosamente</a:t>
            </a:r>
            <a:r>
              <a:rPr lang="pt-BR" sz="2400" b="0" i="0" dirty="0">
                <a:effectLst/>
                <a:latin typeface="arial" panose="020B0604020202020204" pitchFamily="34" charset="0"/>
              </a:rPr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9386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7A02D08-BEC3-D994-874F-176D1C85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3100" b="1" i="0">
                <a:effectLst/>
                <a:latin typeface="Open Sans Condensed"/>
              </a:rPr>
              <a:t>Desafios na adoção de uma Nuvem Híbrida</a:t>
            </a:r>
            <a:br>
              <a:rPr lang="pt-BR" sz="3100" b="1" i="0">
                <a:effectLst/>
                <a:latin typeface="Open Sans Condensed"/>
              </a:rPr>
            </a:br>
            <a:endParaRPr lang="pt-BR" sz="31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7EDB7-383F-F990-8256-107071D4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082018"/>
            <a:ext cx="4646905" cy="427433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Outro desafio é ter uma integração bem-sucedida entre nuvens privadas e públicas. Para isso, é necessário ter uma equipe com diferentes habilidades técnicas, pois mover configurações e metadados através dos ambientes não é uma tarefa fácil.</a:t>
            </a:r>
            <a:endParaRPr lang="pt-BR" dirty="0"/>
          </a:p>
        </p:txBody>
      </p:sp>
      <p:pic>
        <p:nvPicPr>
          <p:cNvPr id="6" name="Picture 5" descr="Nuvens brancas geométricas em um céu azul">
            <a:extLst>
              <a:ext uri="{FF2B5EF4-FFF2-40B4-BE49-F238E27FC236}">
                <a16:creationId xmlns:a16="http://schemas.microsoft.com/office/drawing/2014/main" id="{E95C02B0-85FA-FD2E-DF06-CA04E621E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" r="3102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21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1559</Words>
  <Application>Microsoft Office PowerPoint</Application>
  <PresentationFormat>Widescreen</PresentationFormat>
  <Paragraphs>126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Calibri,Bold</vt:lpstr>
      <vt:lpstr>Helvetica Neue</vt:lpstr>
      <vt:lpstr>inherit</vt:lpstr>
      <vt:lpstr>Open Sans</vt:lpstr>
      <vt:lpstr>Open Sans Condensed</vt:lpstr>
      <vt:lpstr>Tema do Office</vt:lpstr>
      <vt:lpstr>Computação em Nuvem Professor:  Simone Tatiane do Canto</vt:lpstr>
      <vt:lpstr>Apresentação do PowerPoint</vt:lpstr>
      <vt:lpstr>Nuvem Híbrida</vt:lpstr>
      <vt:lpstr>Apresentação do PowerPoint</vt:lpstr>
      <vt:lpstr>Apresentação do PowerPoint</vt:lpstr>
      <vt:lpstr>Por que utilizar a Nuvem Híbrida? </vt:lpstr>
      <vt:lpstr>Apresentação do PowerPoint</vt:lpstr>
      <vt:lpstr>Desafios na adoção de uma Nuvem Híbrida </vt:lpstr>
      <vt:lpstr>Desafios na adoção de uma Nuvem Híbrida </vt:lpstr>
      <vt:lpstr>Desafios na adoção de uma Nuvem Híbrida </vt:lpstr>
      <vt:lpstr>Nuvem Privada e Pública </vt:lpstr>
      <vt:lpstr>Apresentação do PowerPoint</vt:lpstr>
      <vt:lpstr>Apresentação do PowerPoint</vt:lpstr>
      <vt:lpstr>Apresentação do PowerPoint</vt:lpstr>
      <vt:lpstr>Quais são as vantagens da nuvem pública?</vt:lpstr>
      <vt:lpstr>Apresentação do PowerPoint</vt:lpstr>
      <vt:lpstr>Onde buscar serviços de nuvem?</vt:lpstr>
      <vt:lpstr>Nuvem privada Como funciona? </vt:lpstr>
      <vt:lpstr>Quais são as vantagens da nuvem privada?</vt:lpstr>
      <vt:lpstr>Apresentação do PowerPoint</vt:lpstr>
      <vt:lpstr>Quais são os desafios da nuvem privada?</vt:lpstr>
      <vt:lpstr>Onde encontrar serviços de nuvem privada?</vt:lpstr>
      <vt:lpstr>Apresentação do PowerPoint</vt:lpstr>
      <vt:lpstr>Plataforma de computação em nuvem Open Source - Conceitos de Open Stack</vt:lpstr>
      <vt:lpstr>O que é OpenStack? </vt:lpstr>
      <vt:lpstr>Apresentação do PowerPoint</vt:lpstr>
      <vt:lpstr>Apresentação do PowerPoint</vt:lpstr>
      <vt:lpstr>Os seis principais componentes do Openstack </vt:lpstr>
      <vt:lpstr>Apresentação do PowerPoint</vt:lpstr>
      <vt:lpstr>Cada componente é considerado um projeto dentro da plataforma, tendo suas próprias equipes de desenvolvimento e manutenção.   Os seis principais módulos citados são o ponto de partida para a criação de qualquer cloud, seja ela pública, privada ou híbrida.   Os demais componentes podem ser utilizados para que o projetista satisfaça outras especificações do projeto.</vt:lpstr>
      <vt:lpstr>Resumo da aula de hoje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Continuada</dc:title>
  <dc:creator>Daniele Eloise Do A S Kobayash</dc:creator>
  <cp:lastModifiedBy>Aula</cp:lastModifiedBy>
  <cp:revision>71</cp:revision>
  <cp:lastPrinted>2022-09-27T00:28:57Z</cp:lastPrinted>
  <dcterms:created xsi:type="dcterms:W3CDTF">2022-09-26T23:41:50Z</dcterms:created>
  <dcterms:modified xsi:type="dcterms:W3CDTF">2025-08-25T22:07:56Z</dcterms:modified>
</cp:coreProperties>
</file>