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20"/>
  </p:notesMasterIdLst>
  <p:sldIdLst>
    <p:sldId id="256" r:id="rId8"/>
    <p:sldId id="257" r:id="rId9"/>
    <p:sldId id="258" r:id="rId10"/>
    <p:sldId id="259" r:id="rId11"/>
    <p:sldId id="260" r:id="rId12"/>
    <p:sldId id="268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2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2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2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2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08FEA3C-E588-4FE6-BF24-8F8F22024811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F01923E-B85C-4CDF-990B-03441E651DD7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738A7E2-6EA2-4377-9182-AD9750818858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08FEA3C-E588-4FE6-BF24-8F8F22024811}" type="slidenum">
              <a:rPr lang="it-IT" sz="1400" b="0" strike="noStrike" spc="-1" smtClean="0">
                <a:latin typeface="Times New Roman"/>
              </a:rPr>
              <a:t>11</a:t>
            </a:fld>
            <a:endParaRPr lang="it-IT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535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18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latin typeface="Arial"/>
              </a:rPr>
              <a:t>Secondo livello struttura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Terzo livello struttura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latin typeface="Arial"/>
              </a:rPr>
              <a:t>Quarto livello struttura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Quinto livello struttura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Sesto livello struttura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Settimo livello struttura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latin typeface="Arial"/>
              </a:rPr>
              <a:t>Secondo livello struttura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Terzo livello struttura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latin typeface="Arial"/>
              </a:rPr>
              <a:t>Quarto livello struttura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Quinto livello struttura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Sesto livello struttura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18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18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latin typeface="Arial"/>
              </a:rPr>
              <a:t>Secondo livello struttura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Terzo livello struttura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latin typeface="Arial"/>
              </a:rPr>
              <a:t>Quarto livello struttura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Quinto livello struttura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Sesto livello struttura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2832840" y="195120"/>
            <a:ext cx="6525000" cy="16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Physiradio</a:t>
            </a:r>
            <a:r>
              <a:rPr lang="it-IT" sz="3600" b="1" strike="noStrike" spc="-1">
                <a:solidFill>
                  <a:srgbClr val="000000"/>
                </a:solidFill>
                <a:latin typeface="Lato Light"/>
                <a:ea typeface="DejaVu Sans"/>
              </a:rPr>
              <a:t>: </a:t>
            </a:r>
            <a:endParaRPr lang="it-IT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3200" b="1" strike="noStrike" spc="-1">
                <a:solidFill>
                  <a:srgbClr val="000000"/>
                </a:solidFill>
                <a:latin typeface="Lato Light"/>
                <a:ea typeface="DejaVu Sans"/>
              </a:rPr>
              <a:t>uno studio sulla Data Physicalization</a:t>
            </a:r>
            <a:endParaRPr lang="it-IT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3200" b="1" strike="noStrike" spc="-1">
                <a:solidFill>
                  <a:srgbClr val="000000"/>
                </a:solidFill>
                <a:latin typeface="Lato Light"/>
                <a:ea typeface="DejaVu Sans"/>
              </a:rPr>
              <a:t>tramite lo sviluppo di un device IoT </a:t>
            </a:r>
            <a:endParaRPr lang="it-IT" sz="3200" b="0" strike="noStrike" spc="-1">
              <a:latin typeface="Arial"/>
            </a:endParaRPr>
          </a:p>
        </p:txBody>
      </p:sp>
      <p:pic>
        <p:nvPicPr>
          <p:cNvPr id="274" name="Immagine 7" descr="Immagine che contiene pavimento, interni, tavolo, sedendo&#10;&#10;Descrizione generata automaticamente"/>
          <p:cNvPicPr/>
          <p:nvPr/>
        </p:nvPicPr>
        <p:blipFill>
          <a:blip r:embed="rId2"/>
          <a:stretch/>
        </p:blipFill>
        <p:spPr>
          <a:xfrm>
            <a:off x="2547360" y="2037600"/>
            <a:ext cx="3546720" cy="3486600"/>
          </a:xfrm>
          <a:prstGeom prst="rect">
            <a:avLst/>
          </a:prstGeom>
          <a:ln>
            <a:noFill/>
          </a:ln>
        </p:spPr>
      </p:pic>
      <p:pic>
        <p:nvPicPr>
          <p:cNvPr id="275" name="Immagine 11" descr="Immagine che contiene rosso, tavolo, sedendo, piccolo&#10;&#10;Descrizione generata automaticamente"/>
          <p:cNvPicPr/>
          <p:nvPr/>
        </p:nvPicPr>
        <p:blipFill>
          <a:blip r:embed="rId3"/>
          <a:stretch/>
        </p:blipFill>
        <p:spPr>
          <a:xfrm>
            <a:off x="6095880" y="2037600"/>
            <a:ext cx="3546720" cy="348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2342160" y="0"/>
            <a:ext cx="7505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Lato Light"/>
                <a:ea typeface="DejaVu Sans"/>
              </a:rPr>
              <a:t>Field testing con questionario</a:t>
            </a:r>
            <a:endParaRPr lang="it-IT" sz="3200" b="0" strike="noStrike" spc="-1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05620" y="783360"/>
            <a:ext cx="11178360" cy="27347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Physiradio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è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stato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sottoposto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a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vari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gruppi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di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utenti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(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totale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60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persone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ca), dove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ogni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individuo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ha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compilato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un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questionario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a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seguito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di 7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ascolti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di streaming di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brani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musicali</a:t>
            </a:r>
            <a:r>
              <a:rPr lang="en-US" spc="-1" dirty="0">
                <a:solidFill>
                  <a:srgbClr val="000000"/>
                </a:solidFill>
                <a:latin typeface="Lato Light"/>
                <a:ea typeface="DejaVu Sans"/>
              </a:rPr>
              <a:t> (</a:t>
            </a:r>
            <a:r>
              <a:rPr lang="en-US" spc="-1" dirty="0" err="1">
                <a:solidFill>
                  <a:srgbClr val="000000"/>
                </a:solidFill>
                <a:latin typeface="Lato Light"/>
                <a:ea typeface="DejaVu Sans"/>
              </a:rPr>
              <a:t>relativi</a:t>
            </a:r>
            <a:r>
              <a:rPr lang="en-US" spc="-1" dirty="0">
                <a:solidFill>
                  <a:srgbClr val="000000"/>
                </a:solidFill>
                <a:latin typeface="Lato Light"/>
                <a:ea typeface="DejaVu Sans"/>
              </a:rPr>
              <a:t> al mapping </a:t>
            </a:r>
            <a:r>
              <a:rPr lang="en-US" spc="-1" dirty="0" err="1">
                <a:solidFill>
                  <a:srgbClr val="000000"/>
                </a:solidFill>
                <a:latin typeface="Lato Light"/>
                <a:ea typeface="DejaVu Sans"/>
              </a:rPr>
              <a:t>descritto</a:t>
            </a:r>
            <a:r>
              <a:rPr lang="en-US" spc="-1" dirty="0">
                <a:solidFill>
                  <a:srgbClr val="000000"/>
                </a:solidFill>
                <a:latin typeface="Lato Light"/>
                <a:ea typeface="DejaVu Sans"/>
              </a:rPr>
              <a:t> in </a:t>
            </a:r>
            <a:r>
              <a:rPr lang="en-US" spc="-1" dirty="0" err="1">
                <a:solidFill>
                  <a:srgbClr val="000000"/>
                </a:solidFill>
                <a:latin typeface="Lato Light"/>
                <a:ea typeface="DejaVu Sans"/>
              </a:rPr>
              <a:t>precedenza</a:t>
            </a:r>
            <a:r>
              <a:rPr lang="en-US" spc="-1" dirty="0">
                <a:solidFill>
                  <a:srgbClr val="000000"/>
                </a:solidFill>
                <a:latin typeface="Lato Light"/>
                <a:ea typeface="DejaVu Sans"/>
              </a:rPr>
              <a:t>).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Oltre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a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vari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dati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personali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(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anonimi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) è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stato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chiesto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di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indicare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quale tempo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atmosferico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corrispondesse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ad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ogni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ascolto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(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genere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musicale+colore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). Le </a:t>
            </a:r>
            <a:r>
              <a:rPr lang="en-US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risposte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Lato Light"/>
                <a:ea typeface="DejaVu Sans"/>
              </a:rPr>
              <a:t>sono</a:t>
            </a:r>
            <a:r>
              <a:rPr lang="en-US" spc="-1" dirty="0">
                <a:solidFill>
                  <a:srgbClr val="000000"/>
                </a:solidFill>
                <a:latin typeface="Lato Light"/>
                <a:ea typeface="DejaVu Sans"/>
              </a:rPr>
              <a:t> state </a:t>
            </a:r>
            <a:r>
              <a:rPr lang="en-US" spc="-1" dirty="0" err="1">
                <a:solidFill>
                  <a:srgbClr val="000000"/>
                </a:solidFill>
                <a:latin typeface="Lato Light"/>
                <a:ea typeface="DejaVu Sans"/>
              </a:rPr>
              <a:t>tradotte</a:t>
            </a:r>
            <a:r>
              <a:rPr lang="en-US" spc="-1" dirty="0">
                <a:solidFill>
                  <a:srgbClr val="000000"/>
                </a:solidFill>
                <a:latin typeface="Lato Light"/>
                <a:ea typeface="DejaVu Sans"/>
              </a:rPr>
              <a:t> in un dataset (</a:t>
            </a:r>
            <a:r>
              <a:rPr lang="en-US" spc="-1" dirty="0" err="1">
                <a:solidFill>
                  <a:srgbClr val="000000"/>
                </a:solidFill>
                <a:latin typeface="Lato Light"/>
                <a:ea typeface="DejaVu Sans"/>
              </a:rPr>
              <a:t>disponibile</a:t>
            </a:r>
            <a:r>
              <a:rPr lang="en-US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Lato Light"/>
                <a:ea typeface="DejaVu Sans"/>
              </a:rPr>
              <a:t>su</a:t>
            </a:r>
            <a:r>
              <a:rPr lang="en-US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Lato Light"/>
                <a:ea typeface="DejaVu Sans"/>
              </a:rPr>
              <a:t>Zenodo</a:t>
            </a:r>
            <a:r>
              <a:rPr lang="en-US" spc="-1" dirty="0">
                <a:solidFill>
                  <a:srgbClr val="000000"/>
                </a:solidFill>
                <a:latin typeface="Lato Light"/>
                <a:ea typeface="DejaVu Sans"/>
              </a:rPr>
              <a:t>).</a:t>
            </a:r>
            <a:r>
              <a:rPr lang="en-US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 </a:t>
            </a:r>
            <a:endParaRPr lang="it-IT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it-I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Indici di correlazione</a:t>
            </a:r>
            <a:r>
              <a:rPr lang="it-IT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: 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Curiosità – Efficacia  </a:t>
            </a:r>
            <a:r>
              <a:rPr lang="it-IT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0.47</a:t>
            </a:r>
            <a:r>
              <a:rPr lang="it-IT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(con covarianza 0.26)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Età – Incuriosito	 </a:t>
            </a:r>
            <a:r>
              <a:rPr lang="it-IT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−0.0039</a:t>
            </a:r>
            <a:r>
              <a:rPr lang="it-IT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(con covarianza −0.46)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Età - Efficacia 	</a:t>
            </a:r>
            <a:r>
              <a:rPr lang="it-IT" spc="-1" dirty="0">
                <a:solidFill>
                  <a:srgbClr val="000000"/>
                </a:solidFill>
                <a:latin typeface="Lato Light"/>
                <a:ea typeface="DejaVu Sans"/>
              </a:rPr>
              <a:t>    </a:t>
            </a:r>
            <a:r>
              <a:rPr lang="it-IT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0.012</a:t>
            </a:r>
            <a:r>
              <a:rPr lang="it-IT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(con covarianza −0.14). </a:t>
            </a:r>
            <a:endParaRPr lang="it-IT" b="0" strike="noStrike" spc="-1" dirty="0">
              <a:latin typeface="Arial"/>
            </a:endParaRPr>
          </a:p>
        </p:txBody>
      </p:sp>
      <p:pic>
        <p:nvPicPr>
          <p:cNvPr id="306" name="Immagine 2" descr="Immagine che contiene dispositivo&#10;&#10;Descrizione generata automaticamente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704"/>
          <a:stretch/>
        </p:blipFill>
        <p:spPr>
          <a:xfrm>
            <a:off x="67060" y="3429000"/>
            <a:ext cx="5495080" cy="2359633"/>
          </a:xfrm>
          <a:prstGeom prst="rect">
            <a:avLst/>
          </a:prstGeom>
          <a:ln>
            <a:noFill/>
          </a:ln>
        </p:spPr>
      </p:pic>
      <p:sp>
        <p:nvSpPr>
          <p:cNvPr id="307" name="CustomShape 3"/>
          <p:cNvSpPr/>
          <p:nvPr/>
        </p:nvSpPr>
        <p:spPr>
          <a:xfrm>
            <a:off x="230819" y="5455633"/>
            <a:ext cx="16678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Efficacia</a:t>
            </a:r>
            <a:endParaRPr lang="it-IT" sz="1600" b="1" strike="noStrike" spc="-1" dirty="0"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3894260" y="5455633"/>
            <a:ext cx="16678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Curiosità</a:t>
            </a:r>
            <a:endParaRPr lang="it-IT" sz="1600" b="1" strike="noStrike" spc="-1" dirty="0">
              <a:latin typeface="Arial"/>
            </a:endParaRPr>
          </a:p>
        </p:txBody>
      </p:sp>
      <p:pic>
        <p:nvPicPr>
          <p:cNvPr id="309" name="Immagine 3" descr="Immagine che contiene screenshot&#10;&#10;Descrizione generata automaticamente"/>
          <p:cNvPicPr/>
          <p:nvPr/>
        </p:nvPicPr>
        <p:blipFill>
          <a:blip r:embed="rId3"/>
          <a:stretch/>
        </p:blipFill>
        <p:spPr>
          <a:xfrm>
            <a:off x="6323920" y="2221215"/>
            <a:ext cx="5193800" cy="31071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8440" y="111960"/>
            <a:ext cx="10513800" cy="64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Lato Light"/>
                <a:ea typeface="DejaVu Sans"/>
              </a:rPr>
              <a:t>Conclusioni e futuri sviluppi</a:t>
            </a:r>
            <a:endParaRPr lang="it-IT" sz="3200" b="0" strike="noStrike" spc="-1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499320" y="792000"/>
            <a:ext cx="11192400" cy="517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Il </a:t>
            </a:r>
            <a:r>
              <a:rPr lang="it-IT" sz="1800" b="0" u="sng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device è stato creato ed è funzionante</a:t>
            </a: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. Il mapping non è molto solido, ma riesce nell’intento di “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fisicalizzare</a:t>
            </a: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” i dati atmosferici tramite musica e colori. Incuriosisce gli utenti che ne hanno usufruito, e buona parte di essi ritengono che sia efficace come concetto e funzionamento.</a:t>
            </a:r>
            <a:br>
              <a:rPr dirty="0"/>
            </a:b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Physiradio</a:t>
            </a: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potrebbe essere uno </a:t>
            </a:r>
            <a:r>
              <a:rPr lang="it-IT" sz="1800" b="0" u="sng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spunto interessante</a:t>
            </a: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per poter continuare a sviluppare device di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questo tipo, cercando vie alternative, non convenzionali, per rappresentare dati di varia natura.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Le </a:t>
            </a:r>
            <a:r>
              <a:rPr lang="it-IT" sz="18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implementazioni future</a:t>
            </a: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possibili riguardanti il software sono molteplici:</a:t>
            </a:r>
            <a:endParaRPr lang="it-IT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È possibile prendere in </a:t>
            </a:r>
            <a:r>
              <a:rPr lang="it-IT" sz="1800" b="0" u="sng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input dataset differenti nello stesso formato (JSON)</a:t>
            </a: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, senza dover modificare </a:t>
            </a:r>
            <a:r>
              <a:rPr lang="it-IT" spc="-1" dirty="0">
                <a:solidFill>
                  <a:srgbClr val="000000"/>
                </a:solidFill>
                <a:latin typeface="Lato Light"/>
                <a:ea typeface="DejaVu Sans"/>
              </a:rPr>
              <a:t>significativamente</a:t>
            </a: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il codice. Magari anche dando la possibilità di scegliere dinamicamente quali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fisicalizzare</a:t>
            </a: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;</a:t>
            </a:r>
            <a:endParaRPr lang="it-IT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Il </a:t>
            </a:r>
            <a:r>
              <a:rPr lang="it-IT" sz="1800" b="0" u="sng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mapping</a:t>
            </a: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scelto è totalmente modificabile e aperto</a:t>
            </a:r>
            <a:endParaRPr lang="it-IT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Il </a:t>
            </a:r>
            <a:r>
              <a:rPr lang="it-IT" sz="1800" b="0" u="sng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protocollo MQTT</a:t>
            </a: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: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	- Implementare ulteriori </a:t>
            </a:r>
            <a:r>
              <a:rPr lang="it-IT" sz="1800" u="sng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funzioni di </a:t>
            </a:r>
            <a:r>
              <a:rPr lang="it-IT" sz="1800" u="sng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publish</a:t>
            </a:r>
            <a:r>
              <a:rPr lang="it-IT" sz="1800" u="sng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/</a:t>
            </a:r>
            <a:r>
              <a:rPr lang="it-IT" sz="1800" u="sng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subscribe</a:t>
            </a: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, sia parte device sia applicazione, al fine di 	 	   migliorare l’interazione tra le due parti.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	- Suddivisione in </a:t>
            </a:r>
            <a:r>
              <a:rPr lang="it-IT" sz="1800" b="0" u="sng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subtopic</a:t>
            </a: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più specifici, </a:t>
            </a:r>
            <a:r>
              <a:rPr lang="it-IT" sz="1800" b="0" u="sng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divisi in classi</a:t>
            </a: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, in modo da evitare una comunicazione “broadcast”  		   poco selettiva.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	- Aumentare il livello di </a:t>
            </a:r>
            <a:r>
              <a:rPr lang="it-IT" sz="1800" b="0" u="sng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affidabilità</a:t>
            </a: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, utilizzando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QoS</a:t>
            </a: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di livelli più alti dello 0 (il più basso) e/o di </a:t>
            </a:r>
            <a:r>
              <a:rPr lang="it-IT" sz="1800" b="0" u="sng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sicurezza</a:t>
            </a:r>
            <a:r>
              <a:rPr lang="it-IT" sz="1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, 		  implementando meccanismi di crittografia del payload.</a:t>
            </a: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838080" y="64260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Lato Light"/>
                <a:ea typeface="DejaVu Sans"/>
              </a:rPr>
              <a:t>Grazie per l’attenzione</a:t>
            </a: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720000" y="1728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Lato Light"/>
                <a:ea typeface="DejaVu Sans"/>
              </a:rPr>
              <a:t>Data Physicalization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Lato Light"/>
                <a:ea typeface="DejaVu Sans"/>
              </a:rPr>
              <a:t>letteralmente “fisicalizzazione dei dati”</a:t>
            </a:r>
            <a:endParaRPr lang="it-IT" sz="32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691560" y="1081440"/>
            <a:ext cx="10971000" cy="24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Lato Light"/>
                <a:ea typeface="DejaVu Sans"/>
              </a:rPr>
              <a:t>È stata definita come:</a:t>
            </a:r>
            <a:r>
              <a:rPr lang="it-IT" sz="2400" b="0" i="1" strike="noStrike" spc="-1">
                <a:solidFill>
                  <a:srgbClr val="000000"/>
                </a:solidFill>
                <a:latin typeface="Lato Light"/>
                <a:ea typeface="DejaVu Sans"/>
              </a:rPr>
              <a:t> “Un’area di ricerca che esamina in quale modo, le rappresentazioni fisiche dei dati, supportate da computer, possano aiutare la cognizione, la comunicazione, l’apprendimento, il problem-solving e il decision making ”</a:t>
            </a:r>
            <a:endParaRPr lang="it-IT" sz="2400" b="0" strike="noStrike" spc="-1">
              <a:latin typeface="Arial"/>
            </a:endParaRPr>
          </a:p>
        </p:txBody>
      </p:sp>
      <p:pic>
        <p:nvPicPr>
          <p:cNvPr id="278" name="Immagine 2" descr="Immagine che contiene circuito&#10;&#10;Descrizione generata automaticamente"/>
          <p:cNvPicPr/>
          <p:nvPr/>
        </p:nvPicPr>
        <p:blipFill>
          <a:blip r:embed="rId2"/>
          <a:stretch/>
        </p:blipFill>
        <p:spPr>
          <a:xfrm>
            <a:off x="1613519" y="3430800"/>
            <a:ext cx="4026841" cy="2299680"/>
          </a:xfrm>
          <a:prstGeom prst="rect">
            <a:avLst/>
          </a:prstGeom>
          <a:ln>
            <a:noFill/>
          </a:ln>
        </p:spPr>
      </p:pic>
      <p:pic>
        <p:nvPicPr>
          <p:cNvPr id="279" name="Immagine 6"/>
          <p:cNvPicPr/>
          <p:nvPr/>
        </p:nvPicPr>
        <p:blipFill>
          <a:blip r:embed="rId3"/>
          <a:stretch/>
        </p:blipFill>
        <p:spPr>
          <a:xfrm>
            <a:off x="6551640" y="3427200"/>
            <a:ext cx="4032720" cy="228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838080" y="-12096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Lato Light"/>
                <a:ea typeface="DejaVu Sans"/>
              </a:rPr>
              <a:t>Analisi degli studi </a:t>
            </a:r>
            <a:endParaRPr lang="it-IT" sz="3200" b="0" strike="noStrike" spc="-1">
              <a:latin typeface="Arial"/>
            </a:endParaRPr>
          </a:p>
        </p:txBody>
      </p:sp>
      <p:pic>
        <p:nvPicPr>
          <p:cNvPr id="281" name="Immagine 134"/>
          <p:cNvPicPr/>
          <p:nvPr/>
        </p:nvPicPr>
        <p:blipFill>
          <a:blip r:embed="rId3"/>
          <a:stretch/>
        </p:blipFill>
        <p:spPr>
          <a:xfrm>
            <a:off x="385440" y="3861720"/>
            <a:ext cx="2950560" cy="1966320"/>
          </a:xfrm>
          <a:prstGeom prst="rect">
            <a:avLst/>
          </a:prstGeom>
          <a:ln>
            <a:noFill/>
          </a:ln>
        </p:spPr>
      </p:pic>
      <p:pic>
        <p:nvPicPr>
          <p:cNvPr id="282" name="Immagine 135"/>
          <p:cNvPicPr/>
          <p:nvPr/>
        </p:nvPicPr>
        <p:blipFill>
          <a:blip r:embed="rId4"/>
          <a:stretch/>
        </p:blipFill>
        <p:spPr>
          <a:xfrm>
            <a:off x="8856000" y="3861720"/>
            <a:ext cx="2950560" cy="1968840"/>
          </a:xfrm>
          <a:prstGeom prst="rect">
            <a:avLst/>
          </a:prstGeom>
          <a:ln>
            <a:noFill/>
          </a:ln>
        </p:spPr>
      </p:pic>
      <p:pic>
        <p:nvPicPr>
          <p:cNvPr id="283" name="Immagine 136"/>
          <p:cNvPicPr/>
          <p:nvPr/>
        </p:nvPicPr>
        <p:blipFill>
          <a:blip r:embed="rId5"/>
          <a:stretch/>
        </p:blipFill>
        <p:spPr>
          <a:xfrm>
            <a:off x="4620720" y="3848580"/>
            <a:ext cx="2950560" cy="1966320"/>
          </a:xfrm>
          <a:prstGeom prst="rect">
            <a:avLst/>
          </a:prstGeom>
          <a:ln>
            <a:noFill/>
          </a:ln>
        </p:spPr>
      </p:pic>
      <p:sp>
        <p:nvSpPr>
          <p:cNvPr id="284" name="CustomShape 2"/>
          <p:cNvSpPr/>
          <p:nvPr/>
        </p:nvSpPr>
        <p:spPr>
          <a:xfrm>
            <a:off x="335700" y="819900"/>
            <a:ext cx="11518560" cy="435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È stata svolta un’ analisi dei paper presenti sul sito ufficiale legato alla data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physicalization</a:t>
            </a:r>
            <a:r>
              <a:rPr lang="it-IT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. Da essi è stato estrapolato un dataset (~50 entry, disponibile su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Zenodo</a:t>
            </a:r>
            <a:r>
              <a:rPr lang="it-IT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), del quale è stata fatta un’analisi dei dati, ponendo particolare attenzione a: </a:t>
            </a:r>
            <a:endParaRPr lang="it-IT" sz="2400" b="0" strike="noStrike" spc="-1" dirty="0"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Sensi umani sfruttati in ogni prototipo presentato</a:t>
            </a:r>
            <a:endParaRPr lang="it-IT" sz="2400" b="0" strike="noStrike" spc="-1" dirty="0"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Livello di interazione con l’oggetto</a:t>
            </a:r>
            <a:endParaRPr lang="it-IT" sz="2400" b="0" strike="noStrike" spc="-1" dirty="0"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Dinamicità dei dati</a:t>
            </a:r>
            <a:endParaRPr lang="it-IT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Risultati: </a:t>
            </a:r>
            <a:endParaRPr lang="it-IT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839100" y="107629"/>
            <a:ext cx="10513800" cy="5346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Come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sfruttare</a:t>
            </a:r>
            <a:r>
              <a:rPr lang="en-US" sz="32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l’udito</a:t>
            </a:r>
            <a:r>
              <a:rPr lang="en-US" sz="32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? </a:t>
            </a:r>
            <a:endParaRPr lang="it-IT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Musica</a:t>
            </a:r>
            <a:r>
              <a:rPr lang="en-US" sz="32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, in </a:t>
            </a:r>
            <a:r>
              <a:rPr lang="it-IT" sz="32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particolare</a:t>
            </a:r>
            <a:r>
              <a:rPr lang="en-US" sz="32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sfruttando</a:t>
            </a:r>
            <a:r>
              <a:rPr lang="en-US" sz="32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32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vari</a:t>
            </a:r>
            <a:r>
              <a:rPr lang="en-US" sz="32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generi</a:t>
            </a:r>
            <a:r>
              <a:rPr lang="en-US" sz="32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musicali</a:t>
            </a:r>
            <a:r>
              <a:rPr lang="en-US" sz="32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come </a:t>
            </a:r>
            <a:r>
              <a:rPr lang="it-IT" sz="32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elemento</a:t>
            </a:r>
            <a:r>
              <a:rPr lang="en-US" sz="32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di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categorizzazione</a:t>
            </a:r>
            <a:endParaRPr lang="it-IT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Come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sfruttare</a:t>
            </a:r>
            <a:r>
              <a:rPr lang="en-US" sz="32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la vista? </a:t>
            </a:r>
            <a:endParaRPr lang="it-IT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Colori</a:t>
            </a:r>
            <a:r>
              <a:rPr lang="en-US" sz="32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, in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particolare</a:t>
            </a:r>
            <a:r>
              <a:rPr lang="en-US" sz="32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tramite</a:t>
            </a:r>
            <a:r>
              <a:rPr lang="en-US" sz="32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una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striscia</a:t>
            </a:r>
            <a:r>
              <a:rPr lang="en-US" sz="32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LED</a:t>
            </a:r>
            <a:endParaRPr lang="it-IT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Quali dati usare?  </a:t>
            </a:r>
            <a:endParaRPr lang="it-IT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Condizioni meteorologiche</a:t>
            </a:r>
            <a:r>
              <a:rPr lang="it-IT" sz="32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, provenienti da fonti open data, tramite la piattaforma </a:t>
            </a:r>
            <a:r>
              <a:rPr lang="it-IT" sz="3200" b="1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OpenWeatherMap</a:t>
            </a:r>
            <a:endParaRPr lang="it-IT" sz="32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38080" y="-21096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Il Mapping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attuato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335880" y="696600"/>
            <a:ext cx="11518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000" b="0" i="1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Map</a:t>
            </a:r>
            <a:r>
              <a:rPr lang="it-IT" sz="2000" b="0" i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(Descrizione Condizioni Metereologiche, Umidità relativa) → (Genere musicale, Colore)</a:t>
            </a:r>
            <a:endParaRPr lang="it-IT" sz="2000" b="0" strike="noStrike" spc="-1" dirty="0">
              <a:latin typeface="Arial"/>
            </a:endParaRPr>
          </a:p>
        </p:txBody>
      </p:sp>
      <p:graphicFrame>
        <p:nvGraphicFramePr>
          <p:cNvPr id="288" name="Table 3"/>
          <p:cNvGraphicFramePr/>
          <p:nvPr>
            <p:extLst>
              <p:ext uri="{D42A27DB-BD31-4B8C-83A1-F6EECF244321}">
                <p14:modId xmlns:p14="http://schemas.microsoft.com/office/powerpoint/2010/main" val="3213302975"/>
              </p:ext>
            </p:extLst>
          </p:nvPr>
        </p:nvGraphicFramePr>
        <p:xfrm>
          <a:off x="516060" y="1297800"/>
          <a:ext cx="11157843" cy="4391520"/>
        </p:xfrm>
        <a:graphic>
          <a:graphicData uri="http://schemas.openxmlformats.org/drawingml/2006/table">
            <a:tbl>
              <a:tblPr/>
              <a:tblGrid>
                <a:gridCol w="2230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500" b="1" strike="noStrike" spc="-1" dirty="0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N# ASCOLTO</a:t>
                      </a:r>
                      <a:endParaRPr lang="it-IT" sz="1500" b="1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500" b="1" strike="noStrike" spc="-1" dirty="0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UMORI</a:t>
                      </a:r>
                      <a:r>
                        <a:rPr lang="en-US" sz="1500" b="1" strike="noStrike" spc="-1" dirty="0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/MOOD</a:t>
                      </a:r>
                      <a:endParaRPr lang="it-IT" sz="1500" b="1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500" b="1" strike="noStrike" spc="-1" dirty="0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GENERE MUSICALE</a:t>
                      </a:r>
                      <a:endParaRPr lang="it-IT" sz="1500" b="1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500" b="1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TEMPO ATMOSFERICO</a:t>
                      </a:r>
                      <a:endParaRPr lang="it-IT" sz="15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500" b="1" strike="noStrike" spc="-1" dirty="0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COLORE</a:t>
                      </a:r>
                      <a:endParaRPr lang="it-IT" sz="1500" b="1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1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Noia, Frustrazione, Irritazione 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Musica Classica 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EC792A"/>
                      </a:solidFill>
                    </a:lnR>
                    <a:lnT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Fumo, Caligine, Sabbia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Magenta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2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Rabbia, Aggressività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Metal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EC792A"/>
                      </a:solidFill>
                    </a:lnR>
                    <a:lnT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Sereno con molta umidità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 dirty="0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Rosso</a:t>
                      </a:r>
                      <a:endParaRPr lang="it-IT" sz="14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3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 dirty="0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Stanchezza, Sonnolenza</a:t>
                      </a:r>
                      <a:endParaRPr lang="it-IT" sz="14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Smooth Jazz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EC792A"/>
                      </a:solidFill>
                    </a:lnR>
                    <a:lnT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Pioggia, Nuvoloso , Nebbia, Foschia, Pioggerella 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Blu Viola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4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Felicità, Positività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Hit Estive (musica commerciale estiva, Pop, Rock, R\&amp;B, HipHop)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EC792A"/>
                      </a:solidFill>
                    </a:lnR>
                    <a:lnT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Sereno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Giallo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5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Paura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Heavy/Extreme Metal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EC792A"/>
                      </a:solidFill>
                    </a:lnR>
                    <a:lnT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Temporale, Tornado, Acquazzone, Cenere, Polvere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Verde Scuro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6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 dirty="0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Tristezza, Depressione</a:t>
                      </a:r>
                      <a:endParaRPr lang="it-IT" sz="14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Lo-Fi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EC792A"/>
                      </a:solidFill>
                    </a:lnR>
                    <a:lnT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Pioggia, Nuvoloso, Nebbia, Foschia e Pioggerella, con molta umidità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Blu Scuro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7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Festività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 dirty="0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 Canzoni Natalizie</a:t>
                      </a:r>
                      <a:endParaRPr lang="it-IT" sz="14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EC792A"/>
                      </a:solidFill>
                    </a:lnR>
                    <a:lnT w="9360" cap="flat" cmpd="sng" algn="ctr">
                      <a:solidFill>
                        <a:srgbClr val="EC7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 dirty="0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Neve</a:t>
                      </a:r>
                      <a:endParaRPr lang="it-IT" sz="14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xx" sz="1400" b="0" strike="noStrike" spc="-1" dirty="0">
                          <a:solidFill>
                            <a:srgbClr val="000000"/>
                          </a:solidFill>
                          <a:latin typeface="Lato Light"/>
                          <a:ea typeface="DejaVu Sans"/>
                        </a:rPr>
                        <a:t>Bianco</a:t>
                      </a:r>
                      <a:endParaRPr lang="it-IT" sz="14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9360">
                      <a:solidFill>
                        <a:srgbClr val="EC792A"/>
                      </a:solidFill>
                    </a:lnL>
                    <a:lnR w="9360">
                      <a:solidFill>
                        <a:srgbClr val="EC792A"/>
                      </a:solidFill>
                    </a:lnR>
                    <a:lnT w="9360">
                      <a:solidFill>
                        <a:srgbClr val="EC792A"/>
                      </a:solidFill>
                    </a:lnT>
                    <a:lnB w="9360">
                      <a:solidFill>
                        <a:srgbClr val="EC792A"/>
                      </a:solidFill>
                    </a:lnB>
                    <a:solidFill>
                      <a:srgbClr val="FFD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6" descr="Immagine che contiene interni, forno, sedendo, monitor&#10;&#10;Descrizione generata automaticamente">
            <a:extLst>
              <a:ext uri="{FF2B5EF4-FFF2-40B4-BE49-F238E27FC236}">
                <a16:creationId xmlns:a16="http://schemas.microsoft.com/office/drawing/2014/main" id="{ADF4F98A-D063-4BF3-83B3-3905D4EB8A91}"/>
              </a:ext>
            </a:extLst>
          </p:cNvPr>
          <p:cNvPicPr/>
          <p:nvPr/>
        </p:nvPicPr>
        <p:blipFill>
          <a:blip r:embed="rId2"/>
          <a:srcRect b="3573"/>
          <a:stretch/>
        </p:blipFill>
        <p:spPr>
          <a:xfrm>
            <a:off x="6321778" y="0"/>
            <a:ext cx="5869622" cy="5949244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33DADCF8-DA1E-41AA-B252-F15B3D7C9D85}"/>
              </a:ext>
            </a:extLst>
          </p:cNvPr>
          <p:cNvSpPr/>
          <p:nvPr/>
        </p:nvSpPr>
        <p:spPr>
          <a:xfrm>
            <a:off x="703503" y="507853"/>
            <a:ext cx="51667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32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Il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prototipo</a:t>
            </a:r>
            <a:r>
              <a:rPr lang="en-US" sz="32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creato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1F1C978-A399-41BE-A729-7FEA1A481494}"/>
              </a:ext>
            </a:extLst>
          </p:cNvPr>
          <p:cNvSpPr/>
          <p:nvPr/>
        </p:nvSpPr>
        <p:spPr>
          <a:xfrm>
            <a:off x="703503" y="1633860"/>
            <a:ext cx="5166720" cy="359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Physiradio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è un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dispositivo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IoT, 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grado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di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connettersi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a una rete locale,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interrogare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la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piattaforma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OpenWeatherMap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 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tramite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API REST),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estrarre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la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descrizione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del tempo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atmosferico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l’umidità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relativa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) in real-time di una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città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scelta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mappare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questi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valori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in una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coppia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specifica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di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genere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musicale 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colore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, e di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conseguenza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streammare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flussi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audio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webradio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) 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settare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led RGB.</a:t>
            </a:r>
            <a:endParaRPr lang="it-IT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83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838080" y="-3096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2"/>
          <p:cNvSpPr/>
          <p:nvPr/>
        </p:nvSpPr>
        <p:spPr>
          <a:xfrm>
            <a:off x="576000" y="1332000"/>
            <a:ext cx="11211840" cy="43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3"/>
          <p:cNvSpPr/>
          <p:nvPr/>
        </p:nvSpPr>
        <p:spPr>
          <a:xfrm>
            <a:off x="609480" y="5796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Lato Light"/>
                <a:ea typeface="DejaVu Sans"/>
              </a:rPr>
              <a:t>Hardware e software utilizzati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404160" y="1290960"/>
            <a:ext cx="5148241" cy="51131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it-IT" sz="26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Hardware</a:t>
            </a:r>
            <a:r>
              <a:rPr lang="it-IT" sz="26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: </a:t>
            </a:r>
            <a:endParaRPr lang="it-IT" sz="2600" b="0" strike="noStrike" spc="-1" dirty="0">
              <a:latin typeface="Arial"/>
            </a:endParaRPr>
          </a:p>
          <a:p>
            <a:pPr marL="515070" indent="-514350" algn="ctr">
              <a:lnSpc>
                <a:spcPct val="110000"/>
              </a:lnSpc>
              <a:buClr>
                <a:srgbClr val="000000"/>
              </a:buClr>
              <a:buFont typeface="+mj-lt"/>
              <a:buAutoNum type="arabicParenR"/>
            </a:pPr>
            <a:r>
              <a:rPr lang="it-IT" sz="26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una Scheda Embedded 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Wemos</a:t>
            </a:r>
            <a:r>
              <a:rPr lang="it-IT" sz="26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D1 Mini (ESP8266);</a:t>
            </a:r>
            <a:endParaRPr lang="it-IT" sz="2600" b="0" strike="noStrike" spc="-1" dirty="0">
              <a:latin typeface="Arial"/>
            </a:endParaRPr>
          </a:p>
          <a:p>
            <a:pPr marL="515070" indent="-514350" algn="ctr">
              <a:lnSpc>
                <a:spcPct val="110000"/>
              </a:lnSpc>
              <a:buClr>
                <a:srgbClr val="000000"/>
              </a:buClr>
              <a:buFont typeface="+mj-lt"/>
              <a:buAutoNum type="arabicParenR"/>
            </a:pPr>
            <a:r>
              <a:rPr lang="it-IT" sz="26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un codec audio VS1053 (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LcTechnology</a:t>
            </a:r>
            <a:r>
              <a:rPr lang="it-IT" sz="26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);</a:t>
            </a:r>
            <a:endParaRPr lang="it-IT" sz="2600" b="0" strike="noStrike" spc="-1" dirty="0">
              <a:latin typeface="Arial"/>
            </a:endParaRPr>
          </a:p>
          <a:p>
            <a:pPr marL="515070" indent="-514350" algn="ctr">
              <a:lnSpc>
                <a:spcPct val="110000"/>
              </a:lnSpc>
              <a:buClr>
                <a:srgbClr val="000000"/>
              </a:buClr>
              <a:buFont typeface="+mj-lt"/>
              <a:buAutoNum type="arabicParenR"/>
            </a:pPr>
            <a:r>
              <a:rPr lang="it-IT" sz="26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un cabinet vintage in legno Magneti Marelli, che alloggia all’interno un piccolo speaker</a:t>
            </a:r>
            <a:endParaRPr lang="it-IT" sz="2600" b="0" strike="noStrike" spc="-1" dirty="0">
              <a:latin typeface="Arial"/>
            </a:endParaRPr>
          </a:p>
          <a:p>
            <a:pPr marL="515070" indent="-514350" algn="ctr">
              <a:lnSpc>
                <a:spcPct val="110000"/>
              </a:lnSpc>
              <a:buClr>
                <a:srgbClr val="000000"/>
              </a:buClr>
              <a:buFont typeface="+mj-lt"/>
              <a:buAutoNum type="arabicParenR"/>
            </a:pPr>
            <a:r>
              <a:rPr lang="it-IT" sz="26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una striscia led RGB digitale WS2801.</a:t>
            </a:r>
            <a:endParaRPr lang="it-IT" sz="2600" b="0" strike="noStrike" spc="-1" dirty="0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6181920" y="1332000"/>
            <a:ext cx="5353560" cy="4578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65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it-IT" sz="28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Software</a:t>
            </a:r>
            <a:r>
              <a:rPr lang="it-IT" sz="2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: </a:t>
            </a:r>
            <a:endParaRPr lang="it-IT" sz="2800" b="0" strike="noStrike" spc="-1" dirty="0">
              <a:latin typeface="Arial"/>
            </a:endParaRPr>
          </a:p>
          <a:p>
            <a:pPr marL="515070" indent="-51435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arenR"/>
            </a:pPr>
            <a:r>
              <a:rPr lang="it-IT" sz="2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Arduino IDE (con utilizzo di librerie esterne per </a:t>
            </a:r>
            <a:r>
              <a:rPr lang="it-IT" sz="28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protocollo MQTT</a:t>
            </a:r>
            <a:r>
              <a:rPr lang="it-IT" sz="2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, interpretazione strutture dati in formato JSON,  comunicazione con il codec audio e politiche di scheduling);</a:t>
            </a:r>
            <a:endParaRPr lang="it-IT" sz="2800" b="0" strike="noStrike" spc="-1" dirty="0">
              <a:latin typeface="Arial"/>
            </a:endParaRPr>
          </a:p>
          <a:p>
            <a:pPr marL="515070" indent="-51435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arenR"/>
            </a:pPr>
            <a:r>
              <a:rPr lang="it-IT" sz="28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Jupyter</a:t>
            </a:r>
            <a:r>
              <a:rPr lang="it-IT" sz="2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Notebook con kernel Python3 (per tutta l’analisi dei dataset);</a:t>
            </a:r>
            <a:endParaRPr lang="it-IT" sz="2800" b="0" strike="noStrike" spc="-1" dirty="0">
              <a:latin typeface="Arial"/>
            </a:endParaRPr>
          </a:p>
          <a:p>
            <a:pPr marL="515070" indent="-51435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arenR"/>
            </a:pPr>
            <a:r>
              <a:rPr lang="it-IT" sz="28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Unity</a:t>
            </a:r>
            <a:r>
              <a:rPr lang="it-IT" sz="2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Engine (per l’applicazione)</a:t>
            </a:r>
            <a:endParaRPr lang="it-IT" sz="2800" b="0" strike="noStrike" spc="-1" dirty="0">
              <a:latin typeface="Arial"/>
            </a:endParaRPr>
          </a:p>
          <a:p>
            <a:pPr marL="515070" indent="-51435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arenR"/>
            </a:pPr>
            <a:r>
              <a:rPr lang="it-IT" sz="2800" b="0" strike="noStrike" spc="-1" dirty="0" err="1">
                <a:solidFill>
                  <a:srgbClr val="000000"/>
                </a:solidFill>
                <a:latin typeface="Lato Light"/>
                <a:ea typeface="DejaVu Sans"/>
              </a:rPr>
              <a:t>Fritzing</a:t>
            </a:r>
            <a:r>
              <a:rPr lang="it-IT" sz="28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(per creare lo schema del cablaggio).</a:t>
            </a:r>
            <a:endParaRPr lang="it-IT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71880" y="324000"/>
            <a:ext cx="11447640" cy="556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600" spc="-1" dirty="0">
                <a:latin typeface="Lato Light"/>
              </a:rPr>
              <a:t>Il codice</a:t>
            </a:r>
            <a:r>
              <a:rPr lang="it-IT" sz="2600" b="0" strike="noStrike" spc="-1" dirty="0">
                <a:latin typeface="Lato Light"/>
              </a:rPr>
              <a:t> di </a:t>
            </a:r>
            <a:r>
              <a:rPr lang="it-IT" sz="2600" b="0" strike="noStrike" spc="-1" dirty="0" err="1">
                <a:latin typeface="Lato Light"/>
              </a:rPr>
              <a:t>Physiradio</a:t>
            </a:r>
            <a:r>
              <a:rPr lang="it-IT" sz="2600" b="0" strike="noStrike" spc="-1" dirty="0">
                <a:latin typeface="Lato Light"/>
              </a:rPr>
              <a:t> sfrutta una libreria chiamata </a:t>
            </a:r>
            <a:r>
              <a:rPr lang="it-IT" sz="2600" b="1" strike="noStrike" spc="-1" dirty="0" err="1">
                <a:latin typeface="Lato Light"/>
              </a:rPr>
              <a:t>TaskScheduler</a:t>
            </a:r>
            <a:r>
              <a:rPr lang="it-IT" sz="2600" b="0" strike="noStrike" spc="-1" dirty="0">
                <a:latin typeface="Lato Light"/>
              </a:rPr>
              <a:t>, un’ implementazione di un cooperative multitasking, che permette di gestire, con delle semplici politiche di scheduling, i 3 task principali per il funzionamento del dispositivo:</a:t>
            </a:r>
            <a:endParaRPr lang="it-IT" sz="26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it-IT" sz="2600" b="0" strike="noStrike" spc="-1" dirty="0">
                <a:latin typeface="Lato Light"/>
              </a:rPr>
              <a:t> Ascolto/Ricezione comandi </a:t>
            </a:r>
            <a:r>
              <a:rPr lang="it-IT" sz="2600" b="1" strike="noStrike" spc="-1" dirty="0">
                <a:latin typeface="Lato Light"/>
              </a:rPr>
              <a:t>MQTT </a:t>
            </a:r>
            <a:r>
              <a:rPr lang="it-IT" sz="2600" b="0" strike="noStrike" spc="-1" dirty="0">
                <a:latin typeface="Lato Light"/>
              </a:rPr>
              <a:t>(interazione da remoto: volume, città, stazione webradio).</a:t>
            </a:r>
            <a:endParaRPr lang="it-IT" sz="26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it-IT" sz="2600" b="0" strike="noStrike" spc="-1" dirty="0">
                <a:latin typeface="Lato Light"/>
              </a:rPr>
              <a:t> </a:t>
            </a:r>
            <a:r>
              <a:rPr lang="it-IT" sz="2600" b="1" strike="noStrike" spc="-1" dirty="0">
                <a:latin typeface="Lato Light"/>
              </a:rPr>
              <a:t>Streaming audio</a:t>
            </a:r>
            <a:r>
              <a:rPr lang="it-IT" sz="2600" b="0" strike="noStrike" spc="-1" dirty="0">
                <a:latin typeface="Lato Light"/>
              </a:rPr>
              <a:t> delle webradio e comunicazione con il codec audio.</a:t>
            </a:r>
            <a:endParaRPr lang="it-IT" sz="26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it-IT" sz="2600" b="0" strike="noStrike" spc="-1" dirty="0">
                <a:latin typeface="Lato Light"/>
              </a:rPr>
              <a:t> Interrogazione della piattaforma </a:t>
            </a:r>
            <a:r>
              <a:rPr lang="it-IT" sz="2600" b="1" strike="noStrike" spc="-1" dirty="0" err="1">
                <a:latin typeface="Lato Light"/>
              </a:rPr>
              <a:t>OpenWeatherMap</a:t>
            </a:r>
            <a:r>
              <a:rPr lang="it-IT" sz="2600" b="1" strike="noStrike" spc="-1" dirty="0">
                <a:latin typeface="Lato Light"/>
              </a:rPr>
              <a:t> </a:t>
            </a:r>
            <a:r>
              <a:rPr lang="it-IT" sz="2600" b="0" strike="noStrike" spc="-1" dirty="0">
                <a:latin typeface="Lato Light"/>
              </a:rPr>
              <a:t>tramite API REST, per ottenere i dati su una determinata città in real-time,  interpretazione dati (</a:t>
            </a:r>
            <a:r>
              <a:rPr lang="it-IT" sz="2600" spc="-1" dirty="0">
                <a:latin typeface="Lato Light"/>
              </a:rPr>
              <a:t>formato </a:t>
            </a:r>
            <a:r>
              <a:rPr lang="it-IT" sz="2600" b="0" strike="noStrike" spc="-1" dirty="0">
                <a:latin typeface="Lato Light"/>
              </a:rPr>
              <a:t>JSON) e attuazione del mapping.</a:t>
            </a:r>
            <a:endParaRPr lang="it-IT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09480" y="36000"/>
            <a:ext cx="10971720" cy="80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xx" sz="3200" b="1" strike="noStrike" spc="-1">
                <a:solidFill>
                  <a:srgbClr val="000000"/>
                </a:solidFill>
                <a:latin typeface="Lato Light"/>
                <a:ea typeface="DejaVu Sans"/>
              </a:rPr>
              <a:t>Interazione con il dispositivo</a:t>
            </a:r>
            <a:endParaRPr lang="it-IT" sz="3200" b="0" strike="noStrike" spc="-1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53991" y="870120"/>
            <a:ext cx="1150920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zxx" sz="26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Tramite client MQTT, ad es. Mosquitto:</a:t>
            </a:r>
            <a:br>
              <a:rPr dirty="0"/>
            </a:br>
            <a:r>
              <a:rPr lang="zxx" sz="26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 </a:t>
            </a:r>
            <a:r>
              <a:rPr lang="zxx" sz="2600" b="0" i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mosquitto_pub -h server_name -t PhysiRadio/topic -m " payload "</a:t>
            </a:r>
            <a:br>
              <a:rPr dirty="0"/>
            </a:br>
            <a:r>
              <a:rPr lang="it-IT" sz="26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endParaRPr lang="it-IT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zxx" sz="2600" b="0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Tramite l’applicazione (multiplatform) creata:</a:t>
            </a:r>
            <a:r>
              <a:rPr lang="zxx" sz="26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br>
              <a:rPr dirty="0"/>
            </a:br>
            <a:r>
              <a:rPr lang="zxx" sz="2600" b="1" strike="noStrike" spc="-1" dirty="0">
                <a:solidFill>
                  <a:srgbClr val="000000"/>
                </a:solidFill>
                <a:latin typeface="Lato Light"/>
                <a:ea typeface="DejaVu Sans"/>
              </a:rPr>
              <a:t>Physiradio MQTT Interface</a:t>
            </a:r>
            <a:endParaRPr lang="it-IT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600" b="0" strike="noStrike" spc="-1" dirty="0">
              <a:latin typeface="Arial"/>
            </a:endParaRPr>
          </a:p>
        </p:txBody>
      </p:sp>
      <p:pic>
        <p:nvPicPr>
          <p:cNvPr id="300" name="Immagine 182"/>
          <p:cNvPicPr/>
          <p:nvPr/>
        </p:nvPicPr>
        <p:blipFill>
          <a:blip r:embed="rId2"/>
          <a:stretch/>
        </p:blipFill>
        <p:spPr>
          <a:xfrm>
            <a:off x="8425440" y="2142720"/>
            <a:ext cx="2235240" cy="3601800"/>
          </a:xfrm>
          <a:prstGeom prst="rect">
            <a:avLst/>
          </a:prstGeom>
          <a:ln>
            <a:noFill/>
          </a:ln>
        </p:spPr>
      </p:pic>
      <p:pic>
        <p:nvPicPr>
          <p:cNvPr id="301" name="Immagine 183"/>
          <p:cNvPicPr/>
          <p:nvPr/>
        </p:nvPicPr>
        <p:blipFill>
          <a:blip r:embed="rId3"/>
          <a:stretch/>
        </p:blipFill>
        <p:spPr>
          <a:xfrm>
            <a:off x="544320" y="3297240"/>
            <a:ext cx="2406960" cy="2447280"/>
          </a:xfrm>
          <a:prstGeom prst="rect">
            <a:avLst/>
          </a:prstGeom>
          <a:ln>
            <a:noFill/>
          </a:ln>
        </p:spPr>
      </p:pic>
      <p:pic>
        <p:nvPicPr>
          <p:cNvPr id="302" name="Immagine 184"/>
          <p:cNvPicPr/>
          <p:nvPr/>
        </p:nvPicPr>
        <p:blipFill>
          <a:blip r:embed="rId4"/>
          <a:stretch/>
        </p:blipFill>
        <p:spPr>
          <a:xfrm>
            <a:off x="3434040" y="3304440"/>
            <a:ext cx="2406960" cy="244728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6192000" y="3996000"/>
            <a:ext cx="188244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xx" sz="1800" b="0" i="1" strike="noStrike" spc="-1">
                <a:solidFill>
                  <a:srgbClr val="000000"/>
                </a:solidFill>
                <a:latin typeface="Lato Light"/>
                <a:ea typeface="DejaVu Sans"/>
              </a:rPr>
              <a:t>Per Android (dx) </a:t>
            </a:r>
            <a:br/>
            <a:r>
              <a:rPr lang="zxx" sz="1800" b="0" i="1" strike="noStrike" spc="-1">
                <a:solidFill>
                  <a:srgbClr val="000000"/>
                </a:solidFill>
                <a:latin typeface="Lato Light"/>
                <a:ea typeface="DejaVu Sans"/>
              </a:rPr>
              <a:t>e Windows 10 (sx)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</TotalTime>
  <Words>666</Words>
  <Application>Microsoft Office PowerPoint</Application>
  <PresentationFormat>Widescreen</PresentationFormat>
  <Paragraphs>109</Paragraphs>
  <Slides>12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7</vt:i4>
      </vt:variant>
      <vt:variant>
        <vt:lpstr>Titoli diapositive</vt:lpstr>
      </vt:variant>
      <vt:variant>
        <vt:i4>12</vt:i4>
      </vt:variant>
    </vt:vector>
  </HeadingPairs>
  <TitlesOfParts>
    <vt:vector size="25" baseType="lpstr">
      <vt:lpstr>Arial</vt:lpstr>
      <vt:lpstr>Lato Light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Simone Scaravati</dc:creator>
  <dc:description/>
  <cp:lastModifiedBy>Simone Scaravati</cp:lastModifiedBy>
  <cp:revision>265</cp:revision>
  <dcterms:created xsi:type="dcterms:W3CDTF">2020-07-04T17:44:49Z</dcterms:created>
  <dcterms:modified xsi:type="dcterms:W3CDTF">2020-07-15T08:14:43Z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