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18"/>
  </p:notesMasterIdLst>
  <p:sldIdLst>
    <p:sldId id="256" r:id="rId5"/>
    <p:sldId id="261" r:id="rId6"/>
    <p:sldId id="258" r:id="rId7"/>
    <p:sldId id="273" r:id="rId8"/>
    <p:sldId id="259" r:id="rId9"/>
    <p:sldId id="283" r:id="rId10"/>
    <p:sldId id="268" r:id="rId11"/>
    <p:sldId id="280" r:id="rId12"/>
    <p:sldId id="277" r:id="rId13"/>
    <p:sldId id="281" r:id="rId14"/>
    <p:sldId id="279" r:id="rId15"/>
    <p:sldId id="282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C31"/>
    <a:srgbClr val="9AE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B620D-41C5-2890-4C7A-33283BF0EA2C}" v="13" dt="2023-08-30T18:03:40.206"/>
    <p1510:client id="{6EB8A6C5-C149-4697-82C0-B88B378B3C2F}" v="5966" dt="2023-08-30T18:00:34.578"/>
    <p1510:client id="{AADA5941-E28F-F89A-2D95-DE5C3E16A1C5}" v="94" dt="2023-08-30T17:19:12.492"/>
    <p1510:client id="{B1AE2CE8-E5F7-39DC-0287-41AEE3B87B52}" v="606" dt="2023-08-30T18:00:53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Foglio2!$E$4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Foglio2!$D$5:$D$15</c:f>
              <c:numCache>
                <c:formatCode>General</c:formatCode>
                <c:ptCount val="1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0.25</c:v>
                </c:pt>
                <c:pt idx="4">
                  <c:v>0.375</c:v>
                </c:pt>
                <c:pt idx="5">
                  <c:v>0.5</c:v>
                </c:pt>
                <c:pt idx="6">
                  <c:v>0.625</c:v>
                </c:pt>
                <c:pt idx="7">
                  <c:v>0.625</c:v>
                </c:pt>
                <c:pt idx="8">
                  <c:v>0.75</c:v>
                </c:pt>
                <c:pt idx="9">
                  <c:v>0.875</c:v>
                </c:pt>
                <c:pt idx="10">
                  <c:v>1</c:v>
                </c:pt>
              </c:numCache>
            </c:numRef>
          </c:xVal>
          <c:yVal>
            <c:numRef>
              <c:f>Foglio2!$E$5:$E$15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  <c:pt idx="7">
                  <c:v>0.8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F5-43AB-B21A-E51872946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765272"/>
        <c:axId val="634763160"/>
      </c:scatterChart>
      <c:valAx>
        <c:axId val="634765272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763160"/>
        <c:crosses val="autoZero"/>
        <c:crossBetween val="midCat"/>
      </c:valAx>
      <c:valAx>
        <c:axId val="6347631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76527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5F6A0-D587-477F-93B1-B58D49A03A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896AA-6822-422C-8E3B-6B6571714836}">
      <dgm:prSet phldr="0"/>
      <dgm:spPr/>
      <dgm:t>
        <a:bodyPr/>
        <a:lstStyle/>
        <a:p>
          <a:r>
            <a:rPr lang="en-US">
              <a:solidFill>
                <a:srgbClr val="444444"/>
              </a:solidFill>
              <a:latin typeface="Calibri"/>
              <a:cs typeface="Calibri"/>
            </a:rPr>
            <a:t>Wilcoxon Rank-sum Statistic</a:t>
          </a:r>
          <a:endParaRPr lang="it-IT">
            <a:solidFill>
              <a:srgbClr val="444444"/>
            </a:solidFill>
            <a:latin typeface="Calibri"/>
            <a:cs typeface="Calibri"/>
          </a:endParaRPr>
        </a:p>
      </dgm:t>
    </dgm:pt>
    <dgm:pt modelId="{519F202F-05DC-4E4C-942A-B65E06E0D809}" type="parTrans" cxnId="{F6A76C7E-2C28-4146-A367-9934666BC438}">
      <dgm:prSet/>
      <dgm:spPr/>
      <dgm:t>
        <a:bodyPr/>
        <a:lstStyle/>
        <a:p>
          <a:endParaRPr lang="en-US"/>
        </a:p>
      </dgm:t>
    </dgm:pt>
    <dgm:pt modelId="{10BCE277-EB31-4FC7-82C1-023366CA9E73}" type="sibTrans" cxnId="{F6A76C7E-2C28-4146-A367-9934666BC438}">
      <dgm:prSet/>
      <dgm:spPr/>
      <dgm:t>
        <a:bodyPr/>
        <a:lstStyle/>
        <a:p>
          <a:endParaRPr lang="en-US"/>
        </a:p>
      </dgm:t>
    </dgm:pt>
    <dgm:pt modelId="{9A45DE87-E773-448C-A2FC-CF1174C82E6C}">
      <dgm:prSet phldr="0"/>
      <dgm:spPr/>
      <dgm:t>
        <a:bodyPr/>
        <a:lstStyle/>
        <a:p>
          <a:r>
            <a:rPr lang="it-IT">
              <a:solidFill>
                <a:srgbClr val="444444"/>
              </a:solidFill>
              <a:latin typeface="Calibri"/>
              <a:cs typeface="Calibri"/>
            </a:rPr>
            <a:t>Geometric</a:t>
          </a:r>
          <a:endParaRPr lang="it-IT"/>
        </a:p>
      </dgm:t>
    </dgm:pt>
    <dgm:pt modelId="{5CCFFD52-A29D-4AB6-BBFE-D59F27E32B01}" type="parTrans" cxnId="{7B6F75B7-E4AA-491F-8CB4-04156871464F}">
      <dgm:prSet/>
      <dgm:spPr/>
      <dgm:t>
        <a:bodyPr/>
        <a:lstStyle/>
        <a:p>
          <a:endParaRPr lang="en-US"/>
        </a:p>
      </dgm:t>
    </dgm:pt>
    <dgm:pt modelId="{B22F9ECA-9879-4F3D-B3D9-23D34C2C1A01}" type="sibTrans" cxnId="{7B6F75B7-E4AA-491F-8CB4-04156871464F}">
      <dgm:prSet/>
      <dgm:spPr/>
      <dgm:t>
        <a:bodyPr/>
        <a:lstStyle/>
        <a:p>
          <a:endParaRPr lang="en-US"/>
        </a:p>
      </dgm:t>
    </dgm:pt>
    <dgm:pt modelId="{C4630890-A42A-4C10-A5ED-73F3FFFEF505}">
      <dgm:prSet phldr="0"/>
      <dgm:spPr/>
      <dgm:t>
        <a:bodyPr/>
        <a:lstStyle/>
        <a:p>
          <a:pPr rtl="0"/>
          <a:r>
            <a:rPr lang="en-US">
              <a:solidFill>
                <a:srgbClr val="444444"/>
              </a:solidFill>
              <a:latin typeface="Calibri"/>
              <a:cs typeface="Calibri"/>
            </a:rPr>
            <a:t>Adjusted percent of concordant pairs</a:t>
          </a:r>
        </a:p>
      </dgm:t>
    </dgm:pt>
    <dgm:pt modelId="{5D642111-4DBF-4790-A646-F4BC616FFC2A}" type="parTrans" cxnId="{4EE98DCE-476A-49C2-BAF9-3507EFF0D6EA}">
      <dgm:prSet/>
      <dgm:spPr/>
      <dgm:t>
        <a:bodyPr/>
        <a:lstStyle/>
        <a:p>
          <a:endParaRPr lang="en-US"/>
        </a:p>
      </dgm:t>
    </dgm:pt>
    <dgm:pt modelId="{89B48EE5-85C3-4DAC-9C3D-C268C4BF08B0}" type="sibTrans" cxnId="{4EE98DCE-476A-49C2-BAF9-3507EFF0D6EA}">
      <dgm:prSet/>
      <dgm:spPr/>
      <dgm:t>
        <a:bodyPr/>
        <a:lstStyle/>
        <a:p>
          <a:endParaRPr lang="en-US"/>
        </a:p>
      </dgm:t>
    </dgm:pt>
    <dgm:pt modelId="{D0A704EB-7194-496B-B5F0-BB6D540214C7}" type="pres">
      <dgm:prSet presAssocID="{6445F6A0-D587-477F-93B1-B58D49A03A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FCBD84-4535-44AB-AA7D-9C203CA5EEEF}" type="pres">
      <dgm:prSet presAssocID="{5F6896AA-6822-422C-8E3B-6B6571714836}" presName="hierRoot1" presStyleCnt="0"/>
      <dgm:spPr/>
    </dgm:pt>
    <dgm:pt modelId="{35FCF4BC-4112-410D-9E3D-8E969B97DF1F}" type="pres">
      <dgm:prSet presAssocID="{5F6896AA-6822-422C-8E3B-6B6571714836}" presName="composite" presStyleCnt="0"/>
      <dgm:spPr/>
    </dgm:pt>
    <dgm:pt modelId="{FAFFA901-3263-46CC-A1E6-1BB1FACF26C7}" type="pres">
      <dgm:prSet presAssocID="{5F6896AA-6822-422C-8E3B-6B6571714836}" presName="background" presStyleLbl="node0" presStyleIdx="0" presStyleCnt="3"/>
      <dgm:spPr/>
    </dgm:pt>
    <dgm:pt modelId="{A6278C03-8E4A-4359-B7ED-A6C802B0307E}" type="pres">
      <dgm:prSet presAssocID="{5F6896AA-6822-422C-8E3B-6B6571714836}" presName="text" presStyleLbl="fgAcc0" presStyleIdx="0" presStyleCnt="3" custLinFactNeighborX="-95648" custLinFactNeighborY="962">
        <dgm:presLayoutVars>
          <dgm:chPref val="3"/>
        </dgm:presLayoutVars>
      </dgm:prSet>
      <dgm:spPr/>
    </dgm:pt>
    <dgm:pt modelId="{E76802F6-3F3E-46AA-BE93-4A770D2D14FA}" type="pres">
      <dgm:prSet presAssocID="{5F6896AA-6822-422C-8E3B-6B6571714836}" presName="hierChild2" presStyleCnt="0"/>
      <dgm:spPr/>
    </dgm:pt>
    <dgm:pt modelId="{A204B764-88EA-44E5-8F84-365562F61A2E}" type="pres">
      <dgm:prSet presAssocID="{C4630890-A42A-4C10-A5ED-73F3FFFEF505}" presName="hierRoot1" presStyleCnt="0"/>
      <dgm:spPr/>
    </dgm:pt>
    <dgm:pt modelId="{D2F52C91-FF81-44E7-B860-1ABFBE48CAF6}" type="pres">
      <dgm:prSet presAssocID="{C4630890-A42A-4C10-A5ED-73F3FFFEF505}" presName="composite" presStyleCnt="0"/>
      <dgm:spPr/>
    </dgm:pt>
    <dgm:pt modelId="{C4C0B940-D093-4706-96DE-C6F11C774BB9}" type="pres">
      <dgm:prSet presAssocID="{C4630890-A42A-4C10-A5ED-73F3FFFEF505}" presName="background" presStyleLbl="node0" presStyleIdx="1" presStyleCnt="3"/>
      <dgm:spPr/>
    </dgm:pt>
    <dgm:pt modelId="{AF156872-8A6C-4ADC-BB04-DF491F02B5B3}" type="pres">
      <dgm:prSet presAssocID="{C4630890-A42A-4C10-A5ED-73F3FFFEF505}" presName="text" presStyleLbl="fgAcc0" presStyleIdx="1" presStyleCnt="3" custLinFactNeighborX="12307" custLinFactNeighborY="966">
        <dgm:presLayoutVars>
          <dgm:chPref val="3"/>
        </dgm:presLayoutVars>
      </dgm:prSet>
      <dgm:spPr/>
    </dgm:pt>
    <dgm:pt modelId="{9C3FCC5E-4A5F-46AC-BDE3-1C73C75FD8EC}" type="pres">
      <dgm:prSet presAssocID="{C4630890-A42A-4C10-A5ED-73F3FFFEF505}" presName="hierChild2" presStyleCnt="0"/>
      <dgm:spPr/>
    </dgm:pt>
    <dgm:pt modelId="{4A96C9CF-9F3F-48AF-AD70-256FD638AAA2}" type="pres">
      <dgm:prSet presAssocID="{9A45DE87-E773-448C-A2FC-CF1174C82E6C}" presName="hierRoot1" presStyleCnt="0"/>
      <dgm:spPr/>
    </dgm:pt>
    <dgm:pt modelId="{54057FD6-0DE0-4ABD-A874-66591A5F42A5}" type="pres">
      <dgm:prSet presAssocID="{9A45DE87-E773-448C-A2FC-CF1174C82E6C}" presName="composite" presStyleCnt="0"/>
      <dgm:spPr/>
    </dgm:pt>
    <dgm:pt modelId="{ACBAABA0-379C-4300-8EB3-3FB5CB1CC210}" type="pres">
      <dgm:prSet presAssocID="{9A45DE87-E773-448C-A2FC-CF1174C82E6C}" presName="background" presStyleLbl="node0" presStyleIdx="2" presStyleCnt="3"/>
      <dgm:spPr/>
    </dgm:pt>
    <dgm:pt modelId="{6DA25152-E642-4784-BDF2-52531302205B}" type="pres">
      <dgm:prSet presAssocID="{9A45DE87-E773-448C-A2FC-CF1174C82E6C}" presName="text" presStyleLbl="fgAcc0" presStyleIdx="2" presStyleCnt="3" custLinFactNeighborX="91497" custLinFactNeighborY="-4964">
        <dgm:presLayoutVars>
          <dgm:chPref val="3"/>
        </dgm:presLayoutVars>
      </dgm:prSet>
      <dgm:spPr/>
    </dgm:pt>
    <dgm:pt modelId="{1A6460F6-939B-412A-8AC0-2F2A60DA0EF2}" type="pres">
      <dgm:prSet presAssocID="{9A45DE87-E773-448C-A2FC-CF1174C82E6C}" presName="hierChild2" presStyleCnt="0"/>
      <dgm:spPr/>
    </dgm:pt>
  </dgm:ptLst>
  <dgm:cxnLst>
    <dgm:cxn modelId="{DF2D7C18-C838-480D-A2F2-E426156A8277}" type="presOf" srcId="{5F6896AA-6822-422C-8E3B-6B6571714836}" destId="{A6278C03-8E4A-4359-B7ED-A6C802B0307E}" srcOrd="0" destOrd="0" presId="urn:microsoft.com/office/officeart/2005/8/layout/hierarchy1"/>
    <dgm:cxn modelId="{F60FA25C-075C-463E-9A97-74F5F20FB1C1}" type="presOf" srcId="{9A45DE87-E773-448C-A2FC-CF1174C82E6C}" destId="{6DA25152-E642-4784-BDF2-52531302205B}" srcOrd="0" destOrd="0" presId="urn:microsoft.com/office/officeart/2005/8/layout/hierarchy1"/>
    <dgm:cxn modelId="{F6A76C7E-2C28-4146-A367-9934666BC438}" srcId="{6445F6A0-D587-477F-93B1-B58D49A03A0F}" destId="{5F6896AA-6822-422C-8E3B-6B6571714836}" srcOrd="0" destOrd="0" parTransId="{519F202F-05DC-4E4C-942A-B65E06E0D809}" sibTransId="{10BCE277-EB31-4FC7-82C1-023366CA9E73}"/>
    <dgm:cxn modelId="{93AB6696-BB17-4B87-B8B4-643CBF75E458}" type="presOf" srcId="{C4630890-A42A-4C10-A5ED-73F3FFFEF505}" destId="{AF156872-8A6C-4ADC-BB04-DF491F02B5B3}" srcOrd="0" destOrd="0" presId="urn:microsoft.com/office/officeart/2005/8/layout/hierarchy1"/>
    <dgm:cxn modelId="{B083F39B-059D-4143-AC02-2F5FC744F0F9}" type="presOf" srcId="{6445F6A0-D587-477F-93B1-B58D49A03A0F}" destId="{D0A704EB-7194-496B-B5F0-BB6D540214C7}" srcOrd="0" destOrd="0" presId="urn:microsoft.com/office/officeart/2005/8/layout/hierarchy1"/>
    <dgm:cxn modelId="{7B6F75B7-E4AA-491F-8CB4-04156871464F}" srcId="{6445F6A0-D587-477F-93B1-B58D49A03A0F}" destId="{9A45DE87-E773-448C-A2FC-CF1174C82E6C}" srcOrd="2" destOrd="0" parTransId="{5CCFFD52-A29D-4AB6-BBFE-D59F27E32B01}" sibTransId="{B22F9ECA-9879-4F3D-B3D9-23D34C2C1A01}"/>
    <dgm:cxn modelId="{4EE98DCE-476A-49C2-BAF9-3507EFF0D6EA}" srcId="{6445F6A0-D587-477F-93B1-B58D49A03A0F}" destId="{C4630890-A42A-4C10-A5ED-73F3FFFEF505}" srcOrd="1" destOrd="0" parTransId="{5D642111-4DBF-4790-A646-F4BC616FFC2A}" sibTransId="{89B48EE5-85C3-4DAC-9C3D-C268C4BF08B0}"/>
    <dgm:cxn modelId="{FB33E0F7-5D6C-4196-844C-F680BAF21472}" type="presParOf" srcId="{D0A704EB-7194-496B-B5F0-BB6D540214C7}" destId="{6EFCBD84-4535-44AB-AA7D-9C203CA5EEEF}" srcOrd="0" destOrd="0" presId="urn:microsoft.com/office/officeart/2005/8/layout/hierarchy1"/>
    <dgm:cxn modelId="{50E7968D-E147-4D6C-A27B-AE30AA11D3FF}" type="presParOf" srcId="{6EFCBD84-4535-44AB-AA7D-9C203CA5EEEF}" destId="{35FCF4BC-4112-410D-9E3D-8E969B97DF1F}" srcOrd="0" destOrd="0" presId="urn:microsoft.com/office/officeart/2005/8/layout/hierarchy1"/>
    <dgm:cxn modelId="{CCB79210-5EC8-4F8D-988C-54C31E01117E}" type="presParOf" srcId="{35FCF4BC-4112-410D-9E3D-8E969B97DF1F}" destId="{FAFFA901-3263-46CC-A1E6-1BB1FACF26C7}" srcOrd="0" destOrd="0" presId="urn:microsoft.com/office/officeart/2005/8/layout/hierarchy1"/>
    <dgm:cxn modelId="{3E79C918-ED3D-45C7-BEB2-A480908F0F31}" type="presParOf" srcId="{35FCF4BC-4112-410D-9E3D-8E969B97DF1F}" destId="{A6278C03-8E4A-4359-B7ED-A6C802B0307E}" srcOrd="1" destOrd="0" presId="urn:microsoft.com/office/officeart/2005/8/layout/hierarchy1"/>
    <dgm:cxn modelId="{8559520F-0A01-4A7D-8FD2-DBCA085D0228}" type="presParOf" srcId="{6EFCBD84-4535-44AB-AA7D-9C203CA5EEEF}" destId="{E76802F6-3F3E-46AA-BE93-4A770D2D14FA}" srcOrd="1" destOrd="0" presId="urn:microsoft.com/office/officeart/2005/8/layout/hierarchy1"/>
    <dgm:cxn modelId="{92287F3D-630B-47EE-849C-A853DAB02131}" type="presParOf" srcId="{D0A704EB-7194-496B-B5F0-BB6D540214C7}" destId="{A204B764-88EA-44E5-8F84-365562F61A2E}" srcOrd="1" destOrd="0" presId="urn:microsoft.com/office/officeart/2005/8/layout/hierarchy1"/>
    <dgm:cxn modelId="{278F83E5-2402-4764-9C35-F8174BA60831}" type="presParOf" srcId="{A204B764-88EA-44E5-8F84-365562F61A2E}" destId="{D2F52C91-FF81-44E7-B860-1ABFBE48CAF6}" srcOrd="0" destOrd="0" presId="urn:microsoft.com/office/officeart/2005/8/layout/hierarchy1"/>
    <dgm:cxn modelId="{7B39395E-4A1B-4D0B-9DFB-9100D3FC6A4C}" type="presParOf" srcId="{D2F52C91-FF81-44E7-B860-1ABFBE48CAF6}" destId="{C4C0B940-D093-4706-96DE-C6F11C774BB9}" srcOrd="0" destOrd="0" presId="urn:microsoft.com/office/officeart/2005/8/layout/hierarchy1"/>
    <dgm:cxn modelId="{6BDE93CB-6768-4224-A243-EA6DC8190CCF}" type="presParOf" srcId="{D2F52C91-FF81-44E7-B860-1ABFBE48CAF6}" destId="{AF156872-8A6C-4ADC-BB04-DF491F02B5B3}" srcOrd="1" destOrd="0" presId="urn:microsoft.com/office/officeart/2005/8/layout/hierarchy1"/>
    <dgm:cxn modelId="{3DFD076D-0B5A-428F-93DB-6AE03784304B}" type="presParOf" srcId="{A204B764-88EA-44E5-8F84-365562F61A2E}" destId="{9C3FCC5E-4A5F-46AC-BDE3-1C73C75FD8EC}" srcOrd="1" destOrd="0" presId="urn:microsoft.com/office/officeart/2005/8/layout/hierarchy1"/>
    <dgm:cxn modelId="{8F3BA9D3-15A9-4120-A189-44CA8A6115C8}" type="presParOf" srcId="{D0A704EB-7194-496B-B5F0-BB6D540214C7}" destId="{4A96C9CF-9F3F-48AF-AD70-256FD638AAA2}" srcOrd="2" destOrd="0" presId="urn:microsoft.com/office/officeart/2005/8/layout/hierarchy1"/>
    <dgm:cxn modelId="{9FA3EF67-EC7C-42C1-BA99-64C2395CDCD4}" type="presParOf" srcId="{4A96C9CF-9F3F-48AF-AD70-256FD638AAA2}" destId="{54057FD6-0DE0-4ABD-A874-66591A5F42A5}" srcOrd="0" destOrd="0" presId="urn:microsoft.com/office/officeart/2005/8/layout/hierarchy1"/>
    <dgm:cxn modelId="{66BEA1E9-7642-4AA2-B24E-9F00897C7A44}" type="presParOf" srcId="{54057FD6-0DE0-4ABD-A874-66591A5F42A5}" destId="{ACBAABA0-379C-4300-8EB3-3FB5CB1CC210}" srcOrd="0" destOrd="0" presId="urn:microsoft.com/office/officeart/2005/8/layout/hierarchy1"/>
    <dgm:cxn modelId="{70105688-E0CC-4248-A8B4-E910043C621E}" type="presParOf" srcId="{54057FD6-0DE0-4ABD-A874-66591A5F42A5}" destId="{6DA25152-E642-4784-BDF2-52531302205B}" srcOrd="1" destOrd="0" presId="urn:microsoft.com/office/officeart/2005/8/layout/hierarchy1"/>
    <dgm:cxn modelId="{355ED37B-D981-40EA-AF8F-80677E34AB88}" type="presParOf" srcId="{4A96C9CF-9F3F-48AF-AD70-256FD638AAA2}" destId="{1A6460F6-939B-412A-8AC0-2F2A60DA0E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FA901-3263-46CC-A1E6-1BB1FACF26C7}">
      <dsp:nvSpPr>
        <dsp:cNvPr id="0" name=""/>
        <dsp:cNvSpPr/>
      </dsp:nvSpPr>
      <dsp:spPr>
        <a:xfrm>
          <a:off x="67009" y="41"/>
          <a:ext cx="1967518" cy="12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78C03-8E4A-4359-B7ED-A6C802B0307E}">
      <dsp:nvSpPr>
        <dsp:cNvPr id="0" name=""/>
        <dsp:cNvSpPr/>
      </dsp:nvSpPr>
      <dsp:spPr>
        <a:xfrm>
          <a:off x="285622" y="207723"/>
          <a:ext cx="1967518" cy="1249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444444"/>
              </a:solidFill>
              <a:latin typeface="Calibri"/>
              <a:cs typeface="Calibri"/>
            </a:rPr>
            <a:t>Wilcoxon Rank-sum Statistic</a:t>
          </a:r>
          <a:endParaRPr lang="it-IT" sz="2000" kern="1200">
            <a:solidFill>
              <a:srgbClr val="444444"/>
            </a:solidFill>
            <a:latin typeface="Calibri"/>
            <a:cs typeface="Calibri"/>
          </a:endParaRPr>
        </a:p>
      </dsp:txBody>
      <dsp:txXfrm>
        <a:off x="322215" y="244316"/>
        <a:ext cx="1894332" cy="1176188"/>
      </dsp:txXfrm>
    </dsp:sp>
    <dsp:sp modelId="{C4C0B940-D093-4706-96DE-C6F11C774BB9}">
      <dsp:nvSpPr>
        <dsp:cNvPr id="0" name=""/>
        <dsp:cNvSpPr/>
      </dsp:nvSpPr>
      <dsp:spPr>
        <a:xfrm>
          <a:off x="4595789" y="41"/>
          <a:ext cx="1967518" cy="12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6872-8A6C-4ADC-BB04-DF491F02B5B3}">
      <dsp:nvSpPr>
        <dsp:cNvPr id="0" name=""/>
        <dsp:cNvSpPr/>
      </dsp:nvSpPr>
      <dsp:spPr>
        <a:xfrm>
          <a:off x="4814402" y="207723"/>
          <a:ext cx="1967518" cy="1249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444444"/>
              </a:solidFill>
              <a:latin typeface="Calibri"/>
              <a:cs typeface="Calibri"/>
            </a:rPr>
            <a:t>Adjusted percent of concordant pairs</a:t>
          </a:r>
        </a:p>
      </dsp:txBody>
      <dsp:txXfrm>
        <a:off x="4850995" y="244316"/>
        <a:ext cx="1894332" cy="1176188"/>
      </dsp:txXfrm>
    </dsp:sp>
    <dsp:sp modelId="{ACBAABA0-379C-4300-8EB3-3FB5CB1CC210}">
      <dsp:nvSpPr>
        <dsp:cNvPr id="0" name=""/>
        <dsp:cNvSpPr/>
      </dsp:nvSpPr>
      <dsp:spPr>
        <a:xfrm>
          <a:off x="8558611" y="-61998"/>
          <a:ext cx="1967518" cy="12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25152-E642-4784-BDF2-52531302205B}">
      <dsp:nvSpPr>
        <dsp:cNvPr id="0" name=""/>
        <dsp:cNvSpPr/>
      </dsp:nvSpPr>
      <dsp:spPr>
        <a:xfrm>
          <a:off x="8777225" y="145684"/>
          <a:ext cx="1967518" cy="1249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444444"/>
              </a:solidFill>
              <a:latin typeface="Calibri"/>
              <a:cs typeface="Calibri"/>
            </a:rPr>
            <a:t>Geometric</a:t>
          </a:r>
          <a:endParaRPr lang="it-IT" sz="2000" kern="1200"/>
        </a:p>
      </dsp:txBody>
      <dsp:txXfrm>
        <a:off x="8813818" y="182277"/>
        <a:ext cx="1894332" cy="1176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F9D9-1DF9-4AC7-B5AD-19B70B0A6E0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5124A-24DF-4A5A-936F-D9FA5BC6F8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U ti da un valore molto vicino all’AUC ma  non tiene conto delle </a:t>
            </a:r>
            <a:r>
              <a:rPr lang="it-IT" err="1"/>
              <a:t>tied</a:t>
            </a:r>
            <a:r>
              <a:rPr lang="it-IT"/>
              <a:t> </a:t>
            </a:r>
            <a:r>
              <a:rPr lang="it-IT" err="1"/>
              <a:t>pairs</a:t>
            </a:r>
            <a:endParaRPr lang="en-US" err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5124A-24DF-4A5A-936F-D9FA5BC6F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Csi</a:t>
            </a:r>
            <a:r>
              <a:rPr lang="it-IT"/>
              <a:t> = </a:t>
            </a:r>
            <a:r>
              <a:rPr lang="it-IT" err="1"/>
              <a:t>yi</a:t>
            </a:r>
            <a:r>
              <a:rPr lang="it-IT"/>
              <a:t>-1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5124A-24DF-4A5A-936F-D9FA5BC6F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Letteratura successiva ha citato molte volte l’opera senza mai colmare le due lacune. 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5124A-24DF-4A5A-936F-D9FA5BC6F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0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3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9B7C26-566B-43C1-9552-90F7FF87709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ABB08-FCD0-4686-A941-BBC9D25C5FA6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9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317BD-45D3-A2D9-3DF3-6B7F72312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78280"/>
            <a:ext cx="10631701" cy="3566160"/>
          </a:xfrm>
        </p:spPr>
        <p:txBody>
          <a:bodyPr>
            <a:normAutofit/>
          </a:bodyPr>
          <a:lstStyle/>
          <a:p>
            <a:r>
              <a:rPr lang="it-IT" dirty="0" err="1"/>
              <a:t>Statistics</a:t>
            </a:r>
            <a:r>
              <a:rPr lang="it-IT" dirty="0"/>
              <a:t> For Data Science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22D2D6-1054-D0D9-806F-C332DF6E8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24101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>
                <a:solidFill>
                  <a:schemeClr val="tx1"/>
                </a:solidFill>
                <a:latin typeface="Calibri" panose="020F0502020204030204" pitchFamily="34" charset="0"/>
              </a:rPr>
              <a:t>Explanation and re-implementation of </a:t>
            </a:r>
            <a:r>
              <a:rPr lang="en-US" sz="1800" b="0" i="0" u="none" strike="noStrike" baseline="0">
                <a:solidFill>
                  <a:schemeClr val="tx1"/>
                </a:solidFill>
                <a:latin typeface="+mn-lt"/>
              </a:rPr>
              <a:t>[</a:t>
            </a:r>
            <a:r>
              <a:rPr lang="en-US" sz="1800" b="0" i="0" u="none" strike="noStrike" baseline="0" err="1">
                <a:solidFill>
                  <a:schemeClr val="tx1"/>
                </a:solidFill>
                <a:latin typeface="+mn-lt"/>
              </a:rPr>
              <a:t>Guoping</a:t>
            </a:r>
            <a:r>
              <a:rPr lang="en-US" sz="1800" b="0" i="0" u="none" strike="noStrike" baseline="0">
                <a:solidFill>
                  <a:schemeClr val="tx1"/>
                </a:solidFill>
                <a:latin typeface="+mn-lt"/>
              </a:rPr>
              <a:t> Zeng &amp; Edward Zeng (2019) On the three-way equivalence of AUC in credit scoring with tied scores]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>
                <a:solidFill>
                  <a:schemeClr val="tx1"/>
                </a:solidFill>
                <a:latin typeface="+mn-lt"/>
              </a:rPr>
              <a:t>Artesi </a:t>
            </a:r>
            <a:r>
              <a:rPr lang="en-US" sz="1800" b="0" i="0" u="none" strike="noStrike" baseline="0" err="1">
                <a:solidFill>
                  <a:schemeClr val="tx1"/>
                </a:solidFill>
                <a:latin typeface="+mn-lt"/>
              </a:rPr>
              <a:t>simone</a:t>
            </a:r>
            <a:r>
              <a:rPr lang="en-US" sz="180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latin typeface="+mn-lt"/>
              </a:rPr>
              <a:t>incerti</a:t>
            </a:r>
            <a:r>
              <a:rPr lang="en-US" sz="18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+mn-lt"/>
              </a:rPr>
              <a:t>alessandro</a:t>
            </a:r>
            <a:r>
              <a:rPr lang="en-US" sz="1800">
                <a:solidFill>
                  <a:schemeClr val="tx1"/>
                </a:solidFill>
                <a:latin typeface="+mn-lt"/>
              </a:rPr>
              <a:t> and la </a:t>
            </a:r>
            <a:r>
              <a:rPr lang="en-US" sz="1800" err="1">
                <a:solidFill>
                  <a:schemeClr val="tx1"/>
                </a:solidFill>
                <a:latin typeface="+mn-lt"/>
              </a:rPr>
              <a:t>piccirella</a:t>
            </a:r>
            <a:r>
              <a:rPr lang="en-US" sz="18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+mn-lt"/>
              </a:rPr>
              <a:t>alberto</a:t>
            </a:r>
            <a:r>
              <a:rPr lang="en-US" sz="1800">
                <a:solidFill>
                  <a:schemeClr val="tx1"/>
                </a:solidFill>
                <a:latin typeface="+mn-lt"/>
              </a:rPr>
              <a:t> </a:t>
            </a:r>
            <a:endParaRPr lang="en-US" sz="1800" b="0" i="0" u="none" strike="noStrike" baseline="0">
              <a:solidFill>
                <a:schemeClr val="tx1"/>
              </a:solidFill>
              <a:latin typeface="+mn-lt"/>
            </a:endParaRPr>
          </a:p>
          <a:p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magine 4" descr="Immagine che contiene cerchio, Carattere, Elementi grafici, logo&#10;&#10;Descrizione generata automaticamente">
            <a:extLst>
              <a:ext uri="{FF2B5EF4-FFF2-40B4-BE49-F238E27FC236}">
                <a16:creationId xmlns:a16="http://schemas.microsoft.com/office/drawing/2014/main" id="{FA30EC31-F86E-58D0-DA19-4DB30710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50" y="778280"/>
            <a:ext cx="1995700" cy="12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1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5D54D4E-9ADF-E612-841F-C70A3C10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5442" y="2644258"/>
            <a:ext cx="8556660" cy="593441"/>
          </a:xfrm>
          <a:prstGeom prst="rect">
            <a:avLst/>
          </a:prstGeom>
        </p:spPr>
      </p:pic>
      <p:pic>
        <p:nvPicPr>
          <p:cNvPr id="7" name="Immagine 6" descr="Immagine che contiene Carattere, testo, linea, numero&#10;&#10;Descrizione generata automaticamente">
            <a:extLst>
              <a:ext uri="{FF2B5EF4-FFF2-40B4-BE49-F238E27FC236}">
                <a16:creationId xmlns:a16="http://schemas.microsoft.com/office/drawing/2014/main" id="{6A01D487-5EC1-112B-0898-2BE20E91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53" y="4562208"/>
            <a:ext cx="2900297" cy="76839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B55DF60-73BD-2672-F19A-6D00064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And so on… </a:t>
            </a:r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268561-CA57-3014-DB72-556F586D9969}"/>
              </a:ext>
            </a:extLst>
          </p:cNvPr>
          <p:cNvSpPr txBox="1"/>
          <p:nvPr/>
        </p:nvSpPr>
        <p:spPr>
          <a:xfrm>
            <a:off x="563500" y="2033730"/>
            <a:ext cx="4498877" cy="1889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/>
              <a:t>Step 2 </a:t>
            </a:r>
            <a:r>
              <a:rPr lang="it-IT" sz="2000">
                <a:sym typeface="Wingdings" panose="05000000000000000000" pitchFamily="2" charset="2"/>
              </a:rPr>
              <a:t> </a:t>
            </a:r>
            <a:r>
              <a:rPr lang="en-GB" sz="2000" noProof="1">
                <a:ea typeface="+mn-lt"/>
                <a:cs typeface="+mn-lt"/>
              </a:rPr>
              <a:t>Case following the next position after </a:t>
            </a:r>
            <a:r>
              <a:rPr lang="en-GB" sz="2000" baseline="-25000" noProof="1">
                <a:ea typeface="+mn-lt"/>
                <a:cs typeface="+mn-lt"/>
              </a:rPr>
              <a:t>                             </a:t>
            </a:r>
            <a:r>
              <a:rPr lang="en-GB" sz="2000" noProof="1">
                <a:ea typeface="+mn-lt"/>
                <a:cs typeface="+mn-lt"/>
              </a:rPr>
              <a:t>∈ {1, j, i}</a:t>
            </a:r>
            <a:endParaRPr lang="it-IT" sz="20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>
                <a:sym typeface="Wingdings" panose="05000000000000000000" pitchFamily="2" charset="2"/>
              </a:rPr>
              <a:t>Step 3</a:t>
            </a:r>
            <a:r>
              <a:rPr lang="it-IT" sz="2000">
                <a:sym typeface="Wingdings" panose="05000000000000000000" pitchFamily="2" charset="2"/>
              </a:rPr>
              <a:t>   </a:t>
            </a:r>
            <a:r>
              <a:rPr lang="en-US" sz="2000"/>
              <a:t>iteration of the second case</a:t>
            </a:r>
            <a:endParaRPr lang="it-IT" sz="20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noProof="1">
                <a:sym typeface="Wingdings" panose="05000000000000000000" pitchFamily="2" charset="2"/>
              </a:rPr>
              <a:t>Step 4 </a:t>
            </a:r>
            <a:r>
              <a:rPr lang="it-IT" sz="2000" noProof="1">
                <a:sym typeface="Wingdings" panose="05000000000000000000" pitchFamily="2" charset="2"/>
              </a:rPr>
              <a:t> final result:  </a:t>
            </a:r>
            <a:endParaRPr lang="it-IT" sz="20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317E2B-FE24-E3B3-2874-6228CFD3B583}"/>
              </a:ext>
            </a:extLst>
          </p:cNvPr>
          <p:cNvSpPr txBox="1"/>
          <p:nvPr/>
        </p:nvSpPr>
        <p:spPr>
          <a:xfrm>
            <a:off x="5608888" y="1981609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Our</a:t>
            </a:r>
            <a:r>
              <a:rPr lang="it-IT"/>
              <a:t> </a:t>
            </a:r>
            <a:r>
              <a:rPr lang="it-IT" err="1"/>
              <a:t>exaple</a:t>
            </a:r>
            <a:r>
              <a:rPr lang="it-IT"/>
              <a:t>:</a:t>
            </a:r>
            <a:endParaRPr lang="en-US"/>
          </a:p>
        </p:txBody>
      </p:sp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8DA77B22-B00E-DF77-CE46-D75D4F51E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06523"/>
              </p:ext>
            </p:extLst>
          </p:nvPr>
        </p:nvGraphicFramePr>
        <p:xfrm>
          <a:off x="0" y="6098724"/>
          <a:ext cx="8780208" cy="7592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31684">
                  <a:extLst>
                    <a:ext uri="{9D8B030D-6E8A-4147-A177-3AD203B41FA5}">
                      <a16:colId xmlns:a16="http://schemas.microsoft.com/office/drawing/2014/main" val="2686724450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160280248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3516650339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2302140159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1860961667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2836426215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366489245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2021667148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1402907072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1099646669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159647225"/>
                    </a:ext>
                  </a:extLst>
                </a:gridCol>
                <a:gridCol w="731684">
                  <a:extLst>
                    <a:ext uri="{9D8B030D-6E8A-4147-A177-3AD203B41FA5}">
                      <a16:colId xmlns:a16="http://schemas.microsoft.com/office/drawing/2014/main" val="2527871843"/>
                    </a:ext>
                  </a:extLst>
                </a:gridCol>
              </a:tblGrid>
              <a:tr h="388436">
                <a:tc>
                  <a:txBody>
                    <a:bodyPr/>
                    <a:lstStyle/>
                    <a:p>
                      <a:r>
                        <a:rPr lang="it-IT" sz="1800"/>
                        <a:t>x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0,125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0,25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0,25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0,375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0,5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0,625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0,625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0,75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0,875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1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/>
                        <a:t>y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0,2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0,2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0,4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0,6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0,6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0,6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0,8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1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95531"/>
                  </a:ext>
                </a:extLst>
              </a:tr>
            </a:tbl>
          </a:graphicData>
        </a:graphic>
      </p:graphicFrame>
      <p:graphicFrame>
        <p:nvGraphicFramePr>
          <p:cNvPr id="25" name="Grafico 24">
            <a:extLst>
              <a:ext uri="{FF2B5EF4-FFF2-40B4-BE49-F238E27FC236}">
                <a16:creationId xmlns:a16="http://schemas.microsoft.com/office/drawing/2014/main" id="{9300D15C-7F70-B04F-7C83-AD87C029B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354029"/>
              </p:ext>
            </p:extLst>
          </p:nvPr>
        </p:nvGraphicFramePr>
        <p:xfrm>
          <a:off x="5608888" y="2350942"/>
          <a:ext cx="6071267" cy="360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Rettangolo 25">
            <a:extLst>
              <a:ext uri="{FF2B5EF4-FFF2-40B4-BE49-F238E27FC236}">
                <a16:creationId xmlns:a16="http://schemas.microsoft.com/office/drawing/2014/main" id="{E8EE96F1-BCBC-D884-FC95-11066D028B5A}"/>
              </a:ext>
            </a:extLst>
          </p:cNvPr>
          <p:cNvSpPr/>
          <p:nvPr/>
        </p:nvSpPr>
        <p:spPr>
          <a:xfrm>
            <a:off x="10834581" y="2497393"/>
            <a:ext cx="649496" cy="31069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78876B-DCA6-7E0D-524C-2EA3D729711B}"/>
              </a:ext>
            </a:extLst>
          </p:cNvPr>
          <p:cNvSpPr/>
          <p:nvPr/>
        </p:nvSpPr>
        <p:spPr>
          <a:xfrm>
            <a:off x="10097729" y="2497394"/>
            <a:ext cx="736851" cy="3106994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67E36A8-5FD7-380C-1827-3097298B05E3}"/>
              </a:ext>
            </a:extLst>
          </p:cNvPr>
          <p:cNvSpPr/>
          <p:nvPr/>
        </p:nvSpPr>
        <p:spPr>
          <a:xfrm>
            <a:off x="9448232" y="3121743"/>
            <a:ext cx="649496" cy="248264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AD8BA28-D93C-8946-6404-DA52F2D1165E}"/>
              </a:ext>
            </a:extLst>
          </p:cNvPr>
          <p:cNvSpPr/>
          <p:nvPr/>
        </p:nvSpPr>
        <p:spPr>
          <a:xfrm>
            <a:off x="8711380" y="3746093"/>
            <a:ext cx="736851" cy="1858294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9943E30-635E-1F3F-D726-F4E007097535}"/>
              </a:ext>
            </a:extLst>
          </p:cNvPr>
          <p:cNvSpPr/>
          <p:nvPr/>
        </p:nvSpPr>
        <p:spPr>
          <a:xfrm>
            <a:off x="8061882" y="3746092"/>
            <a:ext cx="649497" cy="1858294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3F23793-E07E-FBE5-6281-45F3D8A761B0}"/>
              </a:ext>
            </a:extLst>
          </p:cNvPr>
          <p:cNvSpPr/>
          <p:nvPr/>
        </p:nvSpPr>
        <p:spPr>
          <a:xfrm>
            <a:off x="7325029" y="4363064"/>
            <a:ext cx="741199" cy="124132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75AADE8E-FCF6-18C5-AFC9-D95C075E41F4}"/>
              </a:ext>
            </a:extLst>
          </p:cNvPr>
          <p:cNvSpPr/>
          <p:nvPr/>
        </p:nvSpPr>
        <p:spPr>
          <a:xfrm>
            <a:off x="6679878" y="4994786"/>
            <a:ext cx="649498" cy="609599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olo rettangolo 32">
            <a:extLst>
              <a:ext uri="{FF2B5EF4-FFF2-40B4-BE49-F238E27FC236}">
                <a16:creationId xmlns:a16="http://schemas.microsoft.com/office/drawing/2014/main" id="{0473B000-5D01-6F4C-C944-912689A572AC}"/>
              </a:ext>
            </a:extLst>
          </p:cNvPr>
          <p:cNvSpPr/>
          <p:nvPr/>
        </p:nvSpPr>
        <p:spPr>
          <a:xfrm rot="16200000">
            <a:off x="6004478" y="4928982"/>
            <a:ext cx="609601" cy="741200"/>
          </a:xfrm>
          <a:prstGeom prst="rtTriangl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olo rettangolo 33">
            <a:extLst>
              <a:ext uri="{FF2B5EF4-FFF2-40B4-BE49-F238E27FC236}">
                <a16:creationId xmlns:a16="http://schemas.microsoft.com/office/drawing/2014/main" id="{D73A3E0D-E18A-CF90-2EB8-4ED4AB2B2E18}"/>
              </a:ext>
            </a:extLst>
          </p:cNvPr>
          <p:cNvSpPr/>
          <p:nvPr/>
        </p:nvSpPr>
        <p:spPr>
          <a:xfrm rot="16200000">
            <a:off x="7376497" y="3667551"/>
            <a:ext cx="654175" cy="736852"/>
          </a:xfrm>
          <a:prstGeom prst="rtTriangl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0E1F1140-3AFC-B0AF-9986-27243567FC6A}"/>
              </a:ext>
            </a:extLst>
          </p:cNvPr>
          <p:cNvSpPr/>
          <p:nvPr/>
        </p:nvSpPr>
        <p:spPr>
          <a:xfrm rot="16200000">
            <a:off x="9443598" y="2467611"/>
            <a:ext cx="658763" cy="649497"/>
          </a:xfrm>
          <a:prstGeom prst="rtTriangl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191C322-6206-E689-F2C0-A473A64B40A0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938679" y="4994779"/>
            <a:ext cx="741199" cy="6096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6FDB406D-443A-3FC1-D54B-74C98930FA9E}"/>
              </a:ext>
            </a:extLst>
          </p:cNvPr>
          <p:cNvCxnSpPr>
            <a:cxnSpLocks/>
          </p:cNvCxnSpPr>
          <p:nvPr/>
        </p:nvCxnSpPr>
        <p:spPr>
          <a:xfrm flipV="1">
            <a:off x="7319596" y="3741167"/>
            <a:ext cx="746632" cy="66368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2D296B2C-060D-8F4F-B1D4-337536C9B7B9}"/>
              </a:ext>
            </a:extLst>
          </p:cNvPr>
          <p:cNvCxnSpPr>
            <a:cxnSpLocks/>
          </p:cNvCxnSpPr>
          <p:nvPr/>
        </p:nvCxnSpPr>
        <p:spPr>
          <a:xfrm flipV="1">
            <a:off x="9448230" y="2502303"/>
            <a:ext cx="643441" cy="6096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E99E4D6-3877-9B66-219B-E6919A54C7A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79878" y="4983725"/>
            <a:ext cx="645151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27126B06-BCD1-C6D0-B737-68272A09CC1A}"/>
              </a:ext>
            </a:extLst>
          </p:cNvPr>
          <p:cNvCxnSpPr>
            <a:cxnSpLocks/>
          </p:cNvCxnSpPr>
          <p:nvPr/>
        </p:nvCxnSpPr>
        <p:spPr>
          <a:xfrm flipV="1">
            <a:off x="8060795" y="3741167"/>
            <a:ext cx="1387435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D35104D-4704-7046-0108-9CBA8F03EBA5}"/>
              </a:ext>
            </a:extLst>
          </p:cNvPr>
          <p:cNvCxnSpPr>
            <a:cxnSpLocks/>
          </p:cNvCxnSpPr>
          <p:nvPr/>
        </p:nvCxnSpPr>
        <p:spPr>
          <a:xfrm flipV="1">
            <a:off x="10091671" y="2497393"/>
            <a:ext cx="1387435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BBA9E948-3A07-B213-69E9-730333BEC564}"/>
              </a:ext>
            </a:extLst>
          </p:cNvPr>
          <p:cNvCxnSpPr>
            <a:cxnSpLocks/>
          </p:cNvCxnSpPr>
          <p:nvPr/>
        </p:nvCxnSpPr>
        <p:spPr>
          <a:xfrm flipV="1">
            <a:off x="7347461" y="4404856"/>
            <a:ext cx="0" cy="58992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33E4A5D5-9D1A-AD4F-B9EF-D921215BD03C}"/>
              </a:ext>
            </a:extLst>
          </p:cNvPr>
          <p:cNvCxnSpPr>
            <a:cxnSpLocks/>
          </p:cNvCxnSpPr>
          <p:nvPr/>
        </p:nvCxnSpPr>
        <p:spPr>
          <a:xfrm flipV="1">
            <a:off x="9434413" y="3127272"/>
            <a:ext cx="3260" cy="60345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B14688-7638-1F81-2C39-F2976E35054C}"/>
              </a:ext>
            </a:extLst>
          </p:cNvPr>
          <p:cNvSpPr txBox="1"/>
          <p:nvPr/>
        </p:nvSpPr>
        <p:spPr>
          <a:xfrm>
            <a:off x="649118" y="4675239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 i="1" err="1">
                <a:latin typeface="Calibri Light"/>
                <a:cs typeface="Calibri"/>
              </a:rPr>
              <a:t>Geometric</a:t>
            </a:r>
            <a:endParaRPr lang="it-IT" sz="2000" b="1" i="1">
              <a:latin typeface="Calibri Light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486F5-C3BF-51DD-5AC3-728746502955}"/>
              </a:ext>
            </a:extLst>
          </p:cNvPr>
          <p:cNvSpPr txBox="1"/>
          <p:nvPr/>
        </p:nvSpPr>
        <p:spPr>
          <a:xfrm>
            <a:off x="2559976" y="26113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, with</a:t>
            </a:r>
            <a:endParaRPr lang="it-IT"/>
          </a:p>
        </p:txBody>
      </p:sp>
      <p:pic>
        <p:nvPicPr>
          <p:cNvPr id="10" name="Immagine 9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FDF7F0A-B4DC-56B4-01FE-10838CA0E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2207" y="2690108"/>
            <a:ext cx="8351177" cy="5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8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5" grpId="0">
        <p:bldAsOne/>
      </p:bldGraphic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E38195A-9D33-EDA4-CE68-EE9646BB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41" y="404695"/>
            <a:ext cx="11018520" cy="994055"/>
          </a:xfrm>
        </p:spPr>
        <p:txBody>
          <a:bodyPr>
            <a:normAutofit/>
          </a:bodyPr>
          <a:lstStyle/>
          <a:p>
            <a:r>
              <a:rPr lang="it-IT" noProof="1">
                <a:ea typeface="+mj-lt"/>
                <a:cs typeface="+mj-lt"/>
              </a:rPr>
              <a:t>Proof Theorem 2</a:t>
            </a:r>
            <a:endParaRPr lang="en-US" noProof="1">
              <a:ea typeface="Calibri Light"/>
              <a:cs typeface="Calibri Ligh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48E7FD-2E93-74CE-2139-B70302DA632B}"/>
              </a:ext>
            </a:extLst>
          </p:cNvPr>
          <p:cNvSpPr txBox="1"/>
          <p:nvPr/>
        </p:nvSpPr>
        <p:spPr>
          <a:xfrm>
            <a:off x="564456" y="2033080"/>
            <a:ext cx="148489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b="1" err="1"/>
              <a:t>Theorem</a:t>
            </a:r>
            <a:r>
              <a:rPr lang="it-IT" b="1"/>
              <a:t> 2 )</a:t>
            </a:r>
            <a:r>
              <a:rPr lang="it-IT"/>
              <a:t>   </a:t>
            </a:r>
          </a:p>
          <a:p>
            <a:endParaRPr lang="it-IT"/>
          </a:p>
          <a:p>
            <a:r>
              <a:rPr lang="it-IT" b="1" err="1"/>
              <a:t>Proof</a:t>
            </a:r>
            <a:endParaRPr lang="en-US" b="1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10B7E1E-FA85-6EBC-5721-561ECB193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47629"/>
              </p:ext>
            </p:extLst>
          </p:nvPr>
        </p:nvGraphicFramePr>
        <p:xfrm>
          <a:off x="564456" y="3087170"/>
          <a:ext cx="7861524" cy="1463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14684">
                  <a:extLst>
                    <a:ext uri="{9D8B030D-6E8A-4147-A177-3AD203B41FA5}">
                      <a16:colId xmlns:a16="http://schemas.microsoft.com/office/drawing/2014/main" val="35826128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1624648203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2564019936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3249416735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251003388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1316304809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420085877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2088826263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2018827019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908988298"/>
                    </a:ext>
                  </a:extLst>
                </a:gridCol>
                <a:gridCol w="714684">
                  <a:extLst>
                    <a:ext uri="{9D8B030D-6E8A-4147-A177-3AD203B41FA5}">
                      <a16:colId xmlns:a16="http://schemas.microsoft.com/office/drawing/2014/main" val="2666687323"/>
                    </a:ext>
                  </a:extLst>
                </a:gridCol>
              </a:tblGrid>
              <a:tr h="307680">
                <a:tc>
                  <a:txBody>
                    <a:bodyPr/>
                    <a:lstStyle/>
                    <a:p>
                      <a:r>
                        <a:rPr lang="it-IT"/>
                        <a:t>Label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16393"/>
                  </a:ext>
                </a:extLst>
              </a:tr>
              <a:tr h="307680">
                <a:tc>
                  <a:txBody>
                    <a:bodyPr/>
                    <a:lstStyle/>
                    <a:p>
                      <a:r>
                        <a:rPr lang="it-IT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0067"/>
                  </a:ext>
                </a:extLst>
              </a:tr>
              <a:tr h="307680">
                <a:tc>
                  <a:txBody>
                    <a:bodyPr/>
                    <a:lstStyle/>
                    <a:p>
                      <a:r>
                        <a:rPr lang="it-IT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66131"/>
                  </a:ext>
                </a:extLst>
              </a:tr>
              <a:tr h="307680">
                <a:tc>
                  <a:txBody>
                    <a:bodyPr/>
                    <a:lstStyle/>
                    <a:p>
                      <a:r>
                        <a:rPr lang="it-IT"/>
                        <a:t>Rank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6,5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6,5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6,5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6,5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681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606BA3-F42D-982F-C24E-0B85F44CB7FD}"/>
              </a:ext>
            </a:extLst>
          </p:cNvPr>
          <p:cNvSpPr txBox="1"/>
          <p:nvPr/>
        </p:nvSpPr>
        <p:spPr>
          <a:xfrm>
            <a:off x="564456" y="4811730"/>
            <a:ext cx="55514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noProof="1">
                <a:cs typeface="Calibri" panose="020F0502020204030204"/>
              </a:rPr>
              <a:t>If</a:t>
            </a:r>
            <a:r>
              <a:rPr lang="it-IT">
                <a:cs typeface="Calibri" panose="020F0502020204030204"/>
              </a:rPr>
              <a:t> </a:t>
            </a:r>
            <a:r>
              <a:rPr lang="it-IT" err="1">
                <a:cs typeface="Calibri" panose="020F0502020204030204"/>
              </a:rPr>
              <a:t>i</a:t>
            </a:r>
            <a:r>
              <a:rPr lang="it-IT" i="1" err="1">
                <a:cs typeface="Calibri" panose="020F0502020204030204"/>
              </a:rPr>
              <a:t>th</a:t>
            </a:r>
            <a:r>
              <a:rPr lang="it-IT">
                <a:cs typeface="Calibri" panose="020F0502020204030204"/>
              </a:rPr>
              <a:t> Good </a:t>
            </a:r>
            <a:r>
              <a:rPr lang="it-IT" err="1">
                <a:cs typeface="Calibri" panose="020F0502020204030204"/>
              </a:rPr>
              <a:t>has</a:t>
            </a:r>
            <a:r>
              <a:rPr lang="it-IT">
                <a:cs typeface="Calibri" panose="020F0502020204030204"/>
              </a:rPr>
              <a:t> no </a:t>
            </a:r>
            <a:r>
              <a:rPr lang="it-IT" err="1">
                <a:cs typeface="Calibri" panose="020F0502020204030204"/>
              </a:rPr>
              <a:t>tied</a:t>
            </a:r>
            <a:r>
              <a:rPr lang="it-IT">
                <a:cs typeface="Calibri" panose="020F0502020204030204"/>
              </a:rPr>
              <a:t> score                             </a:t>
            </a:r>
            <a:endParaRPr lang="it-IT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cs typeface="Calibri" panose="020F0502020204030204"/>
              </a:rPr>
              <a:t>If</a:t>
            </a:r>
            <a:r>
              <a:rPr lang="it-IT">
                <a:cs typeface="Calibri" panose="020F0502020204030204"/>
              </a:rPr>
              <a:t> </a:t>
            </a:r>
            <a:r>
              <a:rPr lang="it-IT" err="1">
                <a:cs typeface="Calibri" panose="020F0502020204030204"/>
              </a:rPr>
              <a:t>i</a:t>
            </a:r>
            <a:r>
              <a:rPr lang="it-IT" i="1" err="1">
                <a:cs typeface="Calibri" panose="020F0502020204030204"/>
              </a:rPr>
              <a:t>th</a:t>
            </a:r>
            <a:r>
              <a:rPr lang="it-IT">
                <a:cs typeface="Calibri" panose="020F0502020204030204"/>
              </a:rPr>
              <a:t> good </a:t>
            </a:r>
            <a:r>
              <a:rPr lang="it-IT" err="1">
                <a:cs typeface="Calibri" panose="020F0502020204030204"/>
              </a:rPr>
              <a:t>has</a:t>
            </a:r>
            <a:r>
              <a:rPr lang="it-IT">
                <a:cs typeface="Calibri" panose="020F0502020204030204"/>
              </a:rPr>
              <a:t> a </a:t>
            </a:r>
            <a:r>
              <a:rPr lang="it-IT" err="1">
                <a:cs typeface="Calibri" panose="020F0502020204030204"/>
              </a:rPr>
              <a:t>tied</a:t>
            </a:r>
            <a:r>
              <a:rPr lang="it-IT">
                <a:cs typeface="Calibri" panose="020F0502020204030204"/>
              </a:rPr>
              <a:t> score </a:t>
            </a:r>
            <a:endParaRPr lang="it-IT">
              <a:ea typeface="Calibri"/>
              <a:cs typeface="Calibri" panose="020F0502020204030204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1F7F44E-27EF-ABDE-CB0F-AFF6C7EB95C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36876" y="5567297"/>
            <a:ext cx="2813236" cy="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F3F489CC-7C6D-3A41-F868-856FD543D6CA}"/>
              </a:ext>
            </a:extLst>
          </p:cNvPr>
          <p:cNvSpPr/>
          <p:nvPr/>
        </p:nvSpPr>
        <p:spPr>
          <a:xfrm>
            <a:off x="6250112" y="4871664"/>
            <a:ext cx="428089" cy="1446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D9324E-1617-234F-CF6F-1BEE81F2C253}"/>
              </a:ext>
            </a:extLst>
          </p:cNvPr>
          <p:cNvSpPr txBox="1"/>
          <p:nvPr/>
        </p:nvSpPr>
        <p:spPr>
          <a:xfrm>
            <a:off x="6579357" y="4994970"/>
            <a:ext cx="31328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cs typeface="Calibri" panose="020F0502020204030204"/>
              </a:rPr>
              <a:t>j = Good with S</a:t>
            </a:r>
            <a:r>
              <a:rPr lang="it-IT" baseline="-25000">
                <a:cs typeface="Calibri" panose="020F0502020204030204"/>
              </a:rPr>
              <a:t>i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cs typeface="Calibri" panose="020F0502020204030204"/>
              </a:rPr>
              <a:t>k = </a:t>
            </a:r>
            <a:r>
              <a:rPr lang="it-IT" err="1">
                <a:cs typeface="Calibri" panose="020F0502020204030204"/>
              </a:rPr>
              <a:t>Bad</a:t>
            </a:r>
            <a:r>
              <a:rPr lang="it-IT">
                <a:cs typeface="Calibri" panose="020F0502020204030204"/>
              </a:rPr>
              <a:t> with S</a:t>
            </a:r>
            <a:r>
              <a:rPr lang="it-IT" baseline="-25000">
                <a:cs typeface="Calibri" panose="020F0502020204030204"/>
              </a:rPr>
              <a:t>i</a:t>
            </a:r>
            <a:endParaRPr lang="it-IT" baseline="-2500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cs typeface="Calibri" panose="020F0502020204030204"/>
              </a:rPr>
              <a:t>m = </a:t>
            </a:r>
            <a:r>
              <a:rPr lang="it-IT" err="1">
                <a:cs typeface="Calibri" panose="020F0502020204030204"/>
              </a:rPr>
              <a:t>records</a:t>
            </a:r>
            <a:r>
              <a:rPr lang="it-IT">
                <a:cs typeface="Calibri" panose="020F0502020204030204"/>
              </a:rPr>
              <a:t> with core &lt; S</a:t>
            </a:r>
            <a:r>
              <a:rPr lang="it-IT" baseline="-25000">
                <a:cs typeface="Calibri" panose="020F0502020204030204"/>
              </a:rPr>
              <a:t>i</a:t>
            </a:r>
            <a:endParaRPr lang="it-IT" baseline="-25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cs typeface="Calibri" panose="020F0502020204030204"/>
              </a:rPr>
              <a:t>l = Good with score &lt; S</a:t>
            </a:r>
            <a:r>
              <a:rPr lang="it-IT" baseline="-25000">
                <a:cs typeface="Calibri" panose="020F0502020204030204"/>
              </a:rPr>
              <a:t>i</a:t>
            </a:r>
            <a:endParaRPr lang="it-IT" baseline="-25000">
              <a:ea typeface="Calibri"/>
              <a:cs typeface="Calibri" panose="020F0502020204030204"/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05FD6545-369A-4961-99E9-B432CCD82097}"/>
              </a:ext>
            </a:extLst>
          </p:cNvPr>
          <p:cNvSpPr/>
          <p:nvPr/>
        </p:nvSpPr>
        <p:spPr>
          <a:xfrm>
            <a:off x="9515241" y="5551206"/>
            <a:ext cx="410966" cy="23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DBEEAC-E85B-138E-E5C3-8DA63D2BEB14}"/>
              </a:ext>
            </a:extLst>
          </p:cNvPr>
          <p:cNvSpPr txBox="1"/>
          <p:nvPr/>
        </p:nvSpPr>
        <p:spPr>
          <a:xfrm>
            <a:off x="9926207" y="5347905"/>
            <a:ext cx="2030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(m-l)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the n of </a:t>
            </a:r>
            <a:r>
              <a:rPr lang="it-IT" noProof="1">
                <a:cs typeface="Calibri"/>
              </a:rPr>
              <a:t>bads</a:t>
            </a:r>
            <a:r>
              <a:rPr lang="it-IT">
                <a:cs typeface="Calibri"/>
              </a:rPr>
              <a:t> with score &lt; S</a:t>
            </a:r>
            <a:r>
              <a:rPr lang="it-IT" baseline="-25000">
                <a:cs typeface="Calibri"/>
              </a:rPr>
              <a:t>i</a:t>
            </a:r>
            <a:endParaRPr lang="it-IT" baseline="-25000">
              <a:ea typeface="Calibri"/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F908A2-EDDB-7E46-7FD4-675F198E6A70}"/>
              </a:ext>
            </a:extLst>
          </p:cNvPr>
          <p:cNvSpPr txBox="1"/>
          <p:nvPr/>
        </p:nvSpPr>
        <p:spPr>
          <a:xfrm>
            <a:off x="3877327" y="4741770"/>
            <a:ext cx="2164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R(i) - i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the </a:t>
            </a:r>
            <a:r>
              <a:rPr lang="it-IT" sz="1600">
                <a:cs typeface="Calibri"/>
              </a:rPr>
              <a:t>N </a:t>
            </a:r>
            <a:r>
              <a:rPr lang="it-IT">
                <a:cs typeface="Calibri"/>
              </a:rPr>
              <a:t>of </a:t>
            </a:r>
            <a:r>
              <a:rPr lang="it-IT" err="1">
                <a:cs typeface="Calibri"/>
              </a:rPr>
              <a:t>bads</a:t>
            </a:r>
            <a:r>
              <a:rPr lang="it-IT">
                <a:cs typeface="Calibri"/>
              </a:rPr>
              <a:t> with score &lt;  S</a:t>
            </a:r>
            <a:r>
              <a:rPr lang="it-IT" baseline="-25000">
                <a:cs typeface="Calibri"/>
              </a:rPr>
              <a:t>i</a:t>
            </a:r>
            <a:endParaRPr lang="it-IT">
              <a:ea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887C9EE-172B-FDF2-A48B-05B90676F96C}"/>
                  </a:ext>
                </a:extLst>
              </p:cNvPr>
              <p:cNvSpPr txBox="1"/>
              <p:nvPr/>
            </p:nvSpPr>
            <p:spPr>
              <a:xfrm>
                <a:off x="6308381" y="1731674"/>
                <a:ext cx="4432908" cy="994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489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+1)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887C9EE-172B-FDF2-A48B-05B90676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81" y="1731674"/>
                <a:ext cx="4432908" cy="9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358B83D-2D45-7941-CCEB-31C874BD6C7F}"/>
              </a:ext>
            </a:extLst>
          </p:cNvPr>
          <p:cNvCxnSpPr>
            <a:cxnSpLocks/>
          </p:cNvCxnSpPr>
          <p:nvPr/>
        </p:nvCxnSpPr>
        <p:spPr>
          <a:xfrm flipV="1">
            <a:off x="3643167" y="5064936"/>
            <a:ext cx="263702" cy="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4C99F2-7CDE-C451-5034-8E76069D9EB2}"/>
              </a:ext>
            </a:extLst>
          </p:cNvPr>
          <p:cNvSpPr txBox="1"/>
          <p:nvPr/>
        </p:nvSpPr>
        <p:spPr>
          <a:xfrm>
            <a:off x="8723529" y="3218525"/>
            <a:ext cx="313280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u="sng"/>
              <a:t>SOLUTION TO FIRST GAP:</a:t>
            </a:r>
          </a:p>
          <a:p>
            <a:endParaRPr lang="it-IT" b="1" u="sng"/>
          </a:p>
          <a:p>
            <a:r>
              <a:rPr lang="it-IT" b="1" u="sng" err="1"/>
              <a:t>Give</a:t>
            </a:r>
            <a:r>
              <a:rPr lang="it-IT" b="1" u="sng"/>
              <a:t> the </a:t>
            </a:r>
            <a:r>
              <a:rPr lang="it-IT" b="1" u="sng" err="1"/>
              <a:t>mean</a:t>
            </a:r>
            <a:r>
              <a:rPr lang="it-IT" b="1" u="sng"/>
              <a:t> of the </a:t>
            </a:r>
            <a:r>
              <a:rPr lang="it-IT" b="1" u="sng" err="1"/>
              <a:t>ranks</a:t>
            </a:r>
            <a:r>
              <a:rPr lang="it-IT" b="1" u="sng"/>
              <a:t> to the </a:t>
            </a:r>
            <a:r>
              <a:rPr lang="it-IT" b="1" u="sng" err="1"/>
              <a:t>tied</a:t>
            </a:r>
            <a:r>
              <a:rPr lang="it-IT" b="1" u="sng"/>
              <a:t> scores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C28EF000-266B-6029-F28C-91C4D1E898C8}"/>
              </a:ext>
            </a:extLst>
          </p:cNvPr>
          <p:cNvSpPr/>
          <p:nvPr/>
        </p:nvSpPr>
        <p:spPr>
          <a:xfrm>
            <a:off x="4109013" y="4070562"/>
            <a:ext cx="2916820" cy="612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E84A8EF-0EE8-1286-1E84-05710B4ED9D7}"/>
              </a:ext>
            </a:extLst>
          </p:cNvPr>
          <p:cNvSpPr txBox="1"/>
          <p:nvPr/>
        </p:nvSpPr>
        <p:spPr>
          <a:xfrm>
            <a:off x="1883596" y="1909281"/>
            <a:ext cx="20240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latin typeface="Calibri"/>
                <a:ea typeface="+mn-lt"/>
                <a:cs typeface="+mn-lt"/>
              </a:rPr>
              <a:t>Adjusted</a:t>
            </a:r>
            <a:r>
              <a:rPr lang="it-IT">
                <a:latin typeface="Calibri"/>
                <a:ea typeface="+mn-lt"/>
                <a:cs typeface="+mn-lt"/>
              </a:rPr>
              <a:t> </a:t>
            </a:r>
            <a:r>
              <a:rPr lang="it-IT" err="1">
                <a:latin typeface="Calibri"/>
                <a:ea typeface="+mn-lt"/>
                <a:cs typeface="+mn-lt"/>
              </a:rPr>
              <a:t>percent</a:t>
            </a:r>
            <a:r>
              <a:rPr lang="it-IT">
                <a:latin typeface="Calibri"/>
                <a:ea typeface="+mn-lt"/>
                <a:cs typeface="+mn-lt"/>
              </a:rPr>
              <a:t> of </a:t>
            </a:r>
            <a:r>
              <a:rPr lang="it-IT" err="1">
                <a:latin typeface="Calibri"/>
                <a:ea typeface="+mn-lt"/>
                <a:cs typeface="+mn-lt"/>
              </a:rPr>
              <a:t>concordant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pairs</a:t>
            </a:r>
            <a:endParaRPr lang="it-IT">
              <a:latin typeface="Calibri"/>
              <a:cs typeface="Calibri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683C585-5E49-5C44-BFE8-FA0CAFB21442}"/>
              </a:ext>
            </a:extLst>
          </p:cNvPr>
          <p:cNvSpPr txBox="1"/>
          <p:nvPr/>
        </p:nvSpPr>
        <p:spPr>
          <a:xfrm>
            <a:off x="3988086" y="1916131"/>
            <a:ext cx="20325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latin typeface="Calibri"/>
                <a:cs typeface="Calibri"/>
              </a:rPr>
              <a:t>Wilcoxon</a:t>
            </a:r>
            <a:r>
              <a:rPr lang="it-IT">
                <a:latin typeface="Calibri"/>
                <a:cs typeface="Calibri"/>
              </a:rPr>
              <a:t> </a:t>
            </a:r>
          </a:p>
          <a:p>
            <a:r>
              <a:rPr lang="it-IT">
                <a:latin typeface="Calibri"/>
                <a:cs typeface="Calibri"/>
              </a:rPr>
              <a:t>Rank-Sum </a:t>
            </a:r>
            <a:r>
              <a:rPr lang="it-IT" err="1">
                <a:latin typeface="Calibri"/>
                <a:cs typeface="Calibri"/>
              </a:rPr>
              <a:t>Statistics</a:t>
            </a:r>
            <a:endParaRPr lang="it-IT">
              <a:latin typeface="Calibri"/>
              <a:cs typeface="Calibr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D370E54-71C8-896E-1243-67A3BD310C3B}"/>
              </a:ext>
            </a:extLst>
          </p:cNvPr>
          <p:cNvSpPr txBox="1"/>
          <p:nvPr/>
        </p:nvSpPr>
        <p:spPr>
          <a:xfrm>
            <a:off x="3741506" y="2054831"/>
            <a:ext cx="328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=</a:t>
            </a:r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D13A4FD-3112-6388-E63B-401A42EA5998}"/>
              </a:ext>
            </a:extLst>
          </p:cNvPr>
          <p:cNvCxnSpPr/>
          <p:nvPr/>
        </p:nvCxnSpPr>
        <p:spPr>
          <a:xfrm flipV="1">
            <a:off x="5873180" y="2236982"/>
            <a:ext cx="657546" cy="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26">
            <a:extLst>
              <a:ext uri="{FF2B5EF4-FFF2-40B4-BE49-F238E27FC236}">
                <a16:creationId xmlns:a16="http://schemas.microsoft.com/office/drawing/2014/main" id="{48477FF1-04ED-E18B-0C6B-00AA8FDCE2D9}"/>
              </a:ext>
            </a:extLst>
          </p:cNvPr>
          <p:cNvSpPr/>
          <p:nvPr/>
        </p:nvSpPr>
        <p:spPr>
          <a:xfrm>
            <a:off x="5806440" y="5268685"/>
            <a:ext cx="685800" cy="6531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D26A30-5A7E-E1E0-1867-8CADC40A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1019448"/>
            <a:ext cx="7369627" cy="573381"/>
          </a:xfrm>
          <a:prstGeom prst="rect">
            <a:avLst/>
          </a:prstGeom>
        </p:spPr>
      </p:pic>
      <p:pic>
        <p:nvPicPr>
          <p:cNvPr id="4" name="Immagine 3" descr="Immagine che contiene Carattere, linea, testo, bianco&#10;&#10;Descrizione generata automaticamente">
            <a:extLst>
              <a:ext uri="{FF2B5EF4-FFF2-40B4-BE49-F238E27FC236}">
                <a16:creationId xmlns:a16="http://schemas.microsoft.com/office/drawing/2014/main" id="{DC5FB18D-3E8D-6755-0257-CB7C9AD9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" y="2598489"/>
            <a:ext cx="3352800" cy="724852"/>
          </a:xfrm>
          <a:prstGeom prst="rect">
            <a:avLst/>
          </a:prstGeom>
        </p:spPr>
      </p:pic>
      <p:pic>
        <p:nvPicPr>
          <p:cNvPr id="5" name="Immagine 4" descr="Immagine che contiene testo, linea, Carattere&#10;&#10;Descrizione generata automaticamente">
            <a:extLst>
              <a:ext uri="{FF2B5EF4-FFF2-40B4-BE49-F238E27FC236}">
                <a16:creationId xmlns:a16="http://schemas.microsoft.com/office/drawing/2014/main" id="{5AF249E1-E31E-65AE-A9D7-525EAE20C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" y="3520259"/>
            <a:ext cx="7304314" cy="74276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9C3616-511B-7DE3-C359-4ED836834F29}"/>
              </a:ext>
            </a:extLst>
          </p:cNvPr>
          <p:cNvSpPr txBox="1"/>
          <p:nvPr/>
        </p:nvSpPr>
        <p:spPr>
          <a:xfrm>
            <a:off x="5303520" y="2616926"/>
            <a:ext cx="3226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Calibri"/>
                <a:cs typeface="Calibri"/>
              </a:rPr>
              <a:t>Rank of </a:t>
            </a:r>
            <a:r>
              <a:rPr lang="it-IT" noProof="1">
                <a:ea typeface="Calibri"/>
                <a:cs typeface="Calibri"/>
              </a:rPr>
              <a:t>each </a:t>
            </a:r>
            <a:r>
              <a:rPr lang="it-IT">
                <a:ea typeface="Calibri"/>
                <a:cs typeface="Calibri"/>
              </a:rPr>
              <a:t>status with score S</a:t>
            </a:r>
            <a:r>
              <a:rPr lang="it-IT" baseline="-25000">
                <a:ea typeface="Calibri"/>
                <a:cs typeface="Calibri"/>
              </a:rPr>
              <a:t>i</a:t>
            </a:r>
            <a:endParaRPr lang="it-IT" baseline="-2500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B4F23E8-A841-556E-9FE7-FA9310E5A5FC}"/>
              </a:ext>
            </a:extLst>
          </p:cNvPr>
          <p:cNvSpPr/>
          <p:nvPr/>
        </p:nvSpPr>
        <p:spPr>
          <a:xfrm>
            <a:off x="4500155" y="268223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662BDC3-23E6-8187-69E4-3AF043A9C16D}"/>
              </a:ext>
            </a:extLst>
          </p:cNvPr>
          <p:cNvSpPr/>
          <p:nvPr/>
        </p:nvSpPr>
        <p:spPr>
          <a:xfrm>
            <a:off x="2364377" y="3640183"/>
            <a:ext cx="3091542" cy="5225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9CEEC6F-31EA-FE07-2811-4C273028D8C9}"/>
              </a:ext>
            </a:extLst>
          </p:cNvPr>
          <p:cNvSpPr/>
          <p:nvPr/>
        </p:nvSpPr>
        <p:spPr>
          <a:xfrm>
            <a:off x="1201782" y="3718560"/>
            <a:ext cx="544285" cy="39188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6FCE707-9236-218A-F7AE-4FE87D587B5B}"/>
              </a:ext>
            </a:extLst>
          </p:cNvPr>
          <p:cNvSpPr/>
          <p:nvPr/>
        </p:nvSpPr>
        <p:spPr>
          <a:xfrm>
            <a:off x="1752599" y="3718560"/>
            <a:ext cx="413657" cy="391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6396B67-AB00-C155-E9C9-5AAE15607F0E}"/>
              </a:ext>
            </a:extLst>
          </p:cNvPr>
          <p:cNvSpPr/>
          <p:nvPr/>
        </p:nvSpPr>
        <p:spPr>
          <a:xfrm>
            <a:off x="5682342" y="3718560"/>
            <a:ext cx="2318657" cy="391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3130CC9-7353-89E2-58C8-DE7D9E3946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183" r="71335" b="3770"/>
          <a:stretch/>
        </p:blipFill>
        <p:spPr>
          <a:xfrm>
            <a:off x="8343219" y="3663950"/>
            <a:ext cx="253145" cy="449944"/>
          </a:xfrm>
          <a:prstGeom prst="rect">
            <a:avLst/>
          </a:prstGeom>
        </p:spPr>
      </p:pic>
      <p:pic>
        <p:nvPicPr>
          <p:cNvPr id="14" name="Immagine 13" descr="Immagine che contiene Carattere, tipografia, calligrafia, linea&#10;&#10;Descrizione generata automaticamente">
            <a:extLst>
              <a:ext uri="{FF2B5EF4-FFF2-40B4-BE49-F238E27FC236}">
                <a16:creationId xmlns:a16="http://schemas.microsoft.com/office/drawing/2014/main" id="{26237328-A433-A53F-B8DC-F8FA2754A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287" y="4586033"/>
            <a:ext cx="3918856" cy="51622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3D13441-9587-7060-F2BF-BF64D1D71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933" y="4588328"/>
            <a:ext cx="1068160" cy="522514"/>
          </a:xfrm>
          <a:prstGeom prst="rect">
            <a:avLst/>
          </a:prstGeom>
        </p:spPr>
      </p:pic>
      <p:pic>
        <p:nvPicPr>
          <p:cNvPr id="18" name="Immagine 17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7D948EAA-2B01-5400-2263-042F0DDB20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700" y="4518252"/>
            <a:ext cx="2667000" cy="5429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3F26177A-73D8-CA03-F837-A7682579AC34}"/>
              </a:ext>
            </a:extLst>
          </p:cNvPr>
          <p:cNvSpPr/>
          <p:nvPr/>
        </p:nvSpPr>
        <p:spPr>
          <a:xfrm>
            <a:off x="6098177" y="4630783"/>
            <a:ext cx="740228" cy="3265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 descr="Immagine che contiene testo, Carattere, linea, schermata&#10;&#10;Descrizione generata automaticamente">
            <a:extLst>
              <a:ext uri="{FF2B5EF4-FFF2-40B4-BE49-F238E27FC236}">
                <a16:creationId xmlns:a16="http://schemas.microsoft.com/office/drawing/2014/main" id="{050F4A6D-1E66-E204-66E7-1212D1B282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258" y="5317958"/>
            <a:ext cx="5236027" cy="772311"/>
          </a:xfrm>
          <a:prstGeom prst="rect">
            <a:avLst/>
          </a:prstGeom>
        </p:spPr>
      </p:pic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F424144C-AC3B-21C9-4144-ED8F7978B950}"/>
              </a:ext>
            </a:extLst>
          </p:cNvPr>
          <p:cNvSpPr/>
          <p:nvPr/>
        </p:nvSpPr>
        <p:spPr>
          <a:xfrm rot="-5400000">
            <a:off x="7346767" y="-507421"/>
            <a:ext cx="446314" cy="4659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7272428-8B30-5422-A4AE-8424BF49E59A}"/>
              </a:ext>
            </a:extLst>
          </p:cNvPr>
          <p:cNvSpPr txBox="1"/>
          <p:nvPr/>
        </p:nvSpPr>
        <p:spPr>
          <a:xfrm>
            <a:off x="7060472" y="2099707"/>
            <a:ext cx="1049384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Calibri"/>
                <a:cs typeface="Calibri"/>
              </a:rPr>
              <a:t>SCORE S</a:t>
            </a:r>
            <a:r>
              <a:rPr lang="it-IT" b="1" baseline="-25000">
                <a:ea typeface="Calibri"/>
                <a:cs typeface="Calibri"/>
              </a:rPr>
              <a:t>i</a:t>
            </a:r>
          </a:p>
        </p:txBody>
      </p:sp>
      <p:pic>
        <p:nvPicPr>
          <p:cNvPr id="25" name="Immagine 24" descr="Immagine che contiene Carattere, testo, linea, bianco&#10;&#10;Descrizione generata automaticamente">
            <a:extLst>
              <a:ext uri="{FF2B5EF4-FFF2-40B4-BE49-F238E27FC236}">
                <a16:creationId xmlns:a16="http://schemas.microsoft.com/office/drawing/2014/main" id="{CB3760B4-BE60-7CF3-504B-902CBAF32C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9429" y="5329682"/>
            <a:ext cx="3548744" cy="75975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0BC73EB-94A0-D9BC-A2CA-5BC0764ECD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183" r="71335" b="3770"/>
          <a:stretch/>
        </p:blipFill>
        <p:spPr>
          <a:xfrm>
            <a:off x="5676219" y="5470978"/>
            <a:ext cx="253145" cy="449944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B14D0665-2979-0143-6DBE-6EA669CDFF15}"/>
              </a:ext>
            </a:extLst>
          </p:cNvPr>
          <p:cNvSpPr/>
          <p:nvPr/>
        </p:nvSpPr>
        <p:spPr>
          <a:xfrm>
            <a:off x="5941423" y="5325291"/>
            <a:ext cx="2198913" cy="7511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A927181-5D74-A7A8-E1B5-7F33394EC5F8}"/>
              </a:ext>
            </a:extLst>
          </p:cNvPr>
          <p:cNvSpPr/>
          <p:nvPr/>
        </p:nvSpPr>
        <p:spPr>
          <a:xfrm>
            <a:off x="9522822" y="5466804"/>
            <a:ext cx="1752599" cy="6096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658A60F2-465F-1A31-F779-DE26065C8D7B}"/>
              </a:ext>
            </a:extLst>
          </p:cNvPr>
          <p:cNvSpPr/>
          <p:nvPr/>
        </p:nvSpPr>
        <p:spPr>
          <a:xfrm>
            <a:off x="10252166" y="4580708"/>
            <a:ext cx="729342" cy="3701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E0AD6F54-8058-25C3-EA01-1A1B31DB3520}"/>
              </a:ext>
            </a:extLst>
          </p:cNvPr>
          <p:cNvSpPr/>
          <p:nvPr/>
        </p:nvSpPr>
        <p:spPr>
          <a:xfrm>
            <a:off x="1021080" y="5516879"/>
            <a:ext cx="729342" cy="3701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A3C531B-0EDA-1737-C3F5-010D67AFA75A}"/>
              </a:ext>
            </a:extLst>
          </p:cNvPr>
          <p:cNvSpPr txBox="1"/>
          <p:nvPr/>
        </p:nvSpPr>
        <p:spPr>
          <a:xfrm>
            <a:off x="870857" y="160148"/>
            <a:ext cx="6094476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4800" spc="-5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lt"/>
                <a:cs typeface="+mj-lt"/>
              </a:rPr>
              <a:t>Proof Theorem 2</a:t>
            </a:r>
            <a:endParaRPr lang="en-US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648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A46AD-FF99-0CB1-37E3-19900600992D}"/>
              </a:ext>
            </a:extLst>
          </p:cNvPr>
          <p:cNvSpPr txBox="1"/>
          <p:nvPr/>
        </p:nvSpPr>
        <p:spPr>
          <a:xfrm>
            <a:off x="1608909" y="573895"/>
            <a:ext cx="9067800" cy="2923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DE043-C0CD-BCC9-D0A2-B4A9F531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3217"/>
            <a:ext cx="10058400" cy="980529"/>
          </a:xfrm>
        </p:spPr>
        <p:txBody>
          <a:bodyPr/>
          <a:lstStyle/>
          <a:p>
            <a:r>
              <a:rPr lang="it-IT"/>
              <a:t>P</a:t>
            </a:r>
            <a:r>
              <a:rPr lang="en-US"/>
              <a:t>REMISES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F2D46A-0048-DA16-62A4-02DAD178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192666"/>
            <a:ext cx="2329208" cy="736282"/>
          </a:xfrm>
        </p:spPr>
        <p:txBody>
          <a:bodyPr>
            <a:normAutofit/>
          </a:bodyPr>
          <a:lstStyle/>
          <a:p>
            <a:r>
              <a:rPr lang="en-US" sz="2800">
                <a:latin typeface="Calibri Light"/>
                <a:cs typeface="Calibri Light"/>
              </a:rPr>
              <a:t>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89D0A2-1024-F7F7-5B5B-1A81CE4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957" y="2561241"/>
            <a:ext cx="4937760" cy="3378200"/>
          </a:xfrm>
        </p:spPr>
        <p:txBody>
          <a:bodyPr>
            <a:normAutofit/>
          </a:bodyPr>
          <a:lstStyle/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A48369-9423-6F82-5713-2808D9EBF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1373" y="1125691"/>
            <a:ext cx="4937760" cy="736282"/>
          </a:xfrm>
        </p:spPr>
        <p:txBody>
          <a:bodyPr>
            <a:normAutofit/>
          </a:bodyPr>
          <a:lstStyle/>
          <a:p>
            <a:r>
              <a:rPr lang="it-IT" sz="2800" err="1">
                <a:latin typeface="Calibri Light"/>
                <a:cs typeface="Calibri Light"/>
              </a:rPr>
              <a:t>Roc</a:t>
            </a:r>
            <a:r>
              <a:rPr lang="it-IT" sz="2800">
                <a:latin typeface="Calibri Light"/>
                <a:cs typeface="Calibri Light"/>
              </a:rPr>
              <a:t> e </a:t>
            </a:r>
            <a:r>
              <a:rPr lang="it-IT" sz="2800" err="1">
                <a:latin typeface="Calibri Light"/>
                <a:cs typeface="Calibri Light"/>
              </a:rPr>
              <a:t>auc</a:t>
            </a:r>
            <a:endParaRPr lang="en-US" sz="2800">
              <a:latin typeface="Calibri Light"/>
              <a:cs typeface="Calibri Light"/>
            </a:endParaRP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FA308CA-40A3-4B9D-4AA9-5225FC40EDAC}"/>
              </a:ext>
            </a:extLst>
          </p:cNvPr>
          <p:cNvSpPr/>
          <p:nvPr/>
        </p:nvSpPr>
        <p:spPr>
          <a:xfrm>
            <a:off x="2544220" y="2441599"/>
            <a:ext cx="342020" cy="388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2FEE1A-7983-973C-7F78-CB690555B0EE}"/>
              </a:ext>
            </a:extLst>
          </p:cNvPr>
          <p:cNvSpPr/>
          <p:nvPr/>
        </p:nvSpPr>
        <p:spPr>
          <a:xfrm>
            <a:off x="1665177" y="2986520"/>
            <a:ext cx="2100106" cy="73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MODELLO DI CLASSIFICAZIONE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98090F1-D629-0CEE-CD22-05326936FC1D}"/>
              </a:ext>
            </a:extLst>
          </p:cNvPr>
          <p:cNvSpPr/>
          <p:nvPr/>
        </p:nvSpPr>
        <p:spPr>
          <a:xfrm>
            <a:off x="419957" y="5277407"/>
            <a:ext cx="5314481" cy="766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6E4752C1-611B-266E-6CEB-FA70CAE63F3A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419957" y="5660838"/>
            <a:ext cx="5314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865E39-580C-BFB3-2827-28B2E12500DD}"/>
              </a:ext>
            </a:extLst>
          </p:cNvPr>
          <p:cNvSpPr txBox="1"/>
          <p:nvPr/>
        </p:nvSpPr>
        <p:spPr>
          <a:xfrm>
            <a:off x="419957" y="5279414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Status</a:t>
            </a:r>
            <a:endParaRPr lang="en-US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EF85425-BB7B-B658-B18F-2F0390CC2CAC}"/>
              </a:ext>
            </a:extLst>
          </p:cNvPr>
          <p:cNvSpPr txBox="1"/>
          <p:nvPr/>
        </p:nvSpPr>
        <p:spPr>
          <a:xfrm>
            <a:off x="419957" y="5668382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Score</a:t>
            </a:r>
            <a:endParaRPr lang="en-US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50F9B09-25B1-FC36-32A1-F05A4587F7D2}"/>
              </a:ext>
            </a:extLst>
          </p:cNvPr>
          <p:cNvCxnSpPr/>
          <p:nvPr/>
        </p:nvCxnSpPr>
        <p:spPr>
          <a:xfrm>
            <a:off x="1181576" y="5279414"/>
            <a:ext cx="0" cy="747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04D2E55-AF70-574B-5A60-0A8AB16B01FB}"/>
              </a:ext>
            </a:extLst>
          </p:cNvPr>
          <p:cNvSpPr txBox="1"/>
          <p:nvPr/>
        </p:nvSpPr>
        <p:spPr>
          <a:xfrm>
            <a:off x="1177750" y="5295555"/>
            <a:ext cx="45557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cs typeface="Calibri"/>
              </a:rPr>
              <a:t> 0,1    0       1     0,1    0       0      1     0,1     0      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157E892-0C88-61AF-4268-D748DEA480C6}"/>
              </a:ext>
            </a:extLst>
          </p:cNvPr>
          <p:cNvSpPr txBox="1"/>
          <p:nvPr/>
        </p:nvSpPr>
        <p:spPr>
          <a:xfrm>
            <a:off x="1177750" y="5665334"/>
            <a:ext cx="465625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cs typeface="Calibri"/>
              </a:rPr>
              <a:t>150  180  190  200  205  230  250  260  280  300</a:t>
            </a:r>
          </a:p>
        </p:txBody>
      </p:sp>
      <p:pic>
        <p:nvPicPr>
          <p:cNvPr id="7" name="Immagine 6" descr="Immagine che contiene linea, diagramma, Rettangolo, design&#10;&#10;Descrizione generata automaticamente">
            <a:extLst>
              <a:ext uri="{FF2B5EF4-FFF2-40B4-BE49-F238E27FC236}">
                <a16:creationId xmlns:a16="http://schemas.microsoft.com/office/drawing/2014/main" id="{5B4AC266-D862-4BC1-982D-06409E90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518" y="2025253"/>
            <a:ext cx="4515492" cy="27218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BEBA3A-8540-CFE2-24EB-630FDB171C43}"/>
              </a:ext>
            </a:extLst>
          </p:cNvPr>
          <p:cNvSpPr txBox="1"/>
          <p:nvPr/>
        </p:nvSpPr>
        <p:spPr>
          <a:xfrm>
            <a:off x="10476580" y="2443170"/>
            <a:ext cx="21689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latin typeface="Calibri Light"/>
                <a:cs typeface="Calibri"/>
              </a:rPr>
              <a:t>0 &lt; AUC &lt; 1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61F0AF6-F10F-F473-B9AE-282BF9617B0C}"/>
              </a:ext>
            </a:extLst>
          </p:cNvPr>
          <p:cNvCxnSpPr/>
          <p:nvPr/>
        </p:nvCxnSpPr>
        <p:spPr>
          <a:xfrm flipH="1">
            <a:off x="9756532" y="2841372"/>
            <a:ext cx="1508590" cy="79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968F49-AFE3-9F81-E6B6-09FC6F3249D4}"/>
              </a:ext>
            </a:extLst>
          </p:cNvPr>
          <p:cNvSpPr txBox="1"/>
          <p:nvPr/>
        </p:nvSpPr>
        <p:spPr>
          <a:xfrm>
            <a:off x="2089747" y="1888441"/>
            <a:ext cx="12277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3200">
                <a:latin typeface="Calibri Light"/>
                <a:cs typeface="Calibri"/>
              </a:rPr>
              <a:t>INPUT</a:t>
            </a:r>
            <a:endParaRPr lang="it-IT" sz="3200">
              <a:latin typeface="Calibri Light"/>
              <a:cs typeface="Calibri Light"/>
            </a:endParaRPr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37C76561-6793-1282-2A1A-1300B7FBE0E6}"/>
              </a:ext>
            </a:extLst>
          </p:cNvPr>
          <p:cNvSpPr/>
          <p:nvPr/>
        </p:nvSpPr>
        <p:spPr>
          <a:xfrm>
            <a:off x="2544220" y="3862857"/>
            <a:ext cx="342020" cy="388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D3CCAD7-30CF-5950-51E9-4764A02ABD43}"/>
              </a:ext>
            </a:extLst>
          </p:cNvPr>
          <p:cNvSpPr txBox="1"/>
          <p:nvPr/>
        </p:nvSpPr>
        <p:spPr>
          <a:xfrm>
            <a:off x="1925462" y="4251243"/>
            <a:ext cx="15787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3200">
                <a:latin typeface="Calibri Light"/>
                <a:cs typeface="Calibri"/>
              </a:rPr>
              <a:t>OUTPUT</a:t>
            </a:r>
            <a:endParaRPr lang="it-IT">
              <a:latin typeface="Calibri Light"/>
              <a:cs typeface="Calibri Light"/>
            </a:endParaRPr>
          </a:p>
        </p:txBody>
      </p:sp>
      <p:pic>
        <p:nvPicPr>
          <p:cNvPr id="31" name="Segnaposto contenuto 30" descr="Immagine che contiene Carattere, linea, testo, calligrafia&#10;&#10;Descrizione generata automaticamente">
            <a:extLst>
              <a:ext uri="{FF2B5EF4-FFF2-40B4-BE49-F238E27FC236}">
                <a16:creationId xmlns:a16="http://schemas.microsoft.com/office/drawing/2014/main" id="{8AF64F2F-7AF0-EFBC-8BE5-59F17443BB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-291" t="-1927" r="291" b="51947"/>
          <a:stretch/>
        </p:blipFill>
        <p:spPr>
          <a:xfrm>
            <a:off x="6995202" y="5214393"/>
            <a:ext cx="1830794" cy="660096"/>
          </a:xfrm>
          <a:prstGeom prst="rect">
            <a:avLst/>
          </a:prstGeom>
        </p:spPr>
      </p:pic>
      <p:pic>
        <p:nvPicPr>
          <p:cNvPr id="32" name="Immagine 31" descr="Immagine che contiene Carattere, linea, testo, calligrafia&#10;&#10;Descrizione generata automaticamente">
            <a:extLst>
              <a:ext uri="{FF2B5EF4-FFF2-40B4-BE49-F238E27FC236}">
                <a16:creationId xmlns:a16="http://schemas.microsoft.com/office/drawing/2014/main" id="{FE50FF77-0F33-44CD-F2A3-B8C3D715A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014676" y="5175810"/>
            <a:ext cx="2144168" cy="76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4F344-5EB3-E393-BAA8-E805E6685A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537" y="-333008"/>
            <a:ext cx="10058400" cy="1449387"/>
          </a:xfrm>
        </p:spPr>
        <p:txBody>
          <a:bodyPr/>
          <a:lstStyle/>
          <a:p>
            <a:r>
              <a:rPr lang="en-GB">
                <a:cs typeface="Calibri Light"/>
              </a:rPr>
              <a:t>Three ways to calculate AUC</a:t>
            </a:r>
            <a:r>
              <a:rPr lang="it-IT">
                <a:cs typeface="Calibri Light"/>
              </a:rPr>
              <a:t>:</a:t>
            </a:r>
          </a:p>
        </p:txBody>
      </p:sp>
      <p:graphicFrame>
        <p:nvGraphicFramePr>
          <p:cNvPr id="5" name="Segnaposto contenuto 2" descr="wesdcsbfthnjryk7u8lò">
            <a:extLst>
              <a:ext uri="{FF2B5EF4-FFF2-40B4-BE49-F238E27FC236}">
                <a16:creationId xmlns:a16="http://schemas.microsoft.com/office/drawing/2014/main" id="{C8A4EE7B-1077-AE5B-7333-BD86F845C3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33743396"/>
              </p:ext>
            </p:extLst>
          </p:nvPr>
        </p:nvGraphicFramePr>
        <p:xfrm>
          <a:off x="688975" y="1178379"/>
          <a:ext cx="10893425" cy="145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1" name="Immagine 610" descr="Immagine che contiene Carattere, bianco, testo, Elementi grafici&#10;&#10;Descrizione generata automaticamente">
            <a:extLst>
              <a:ext uri="{FF2B5EF4-FFF2-40B4-BE49-F238E27FC236}">
                <a16:creationId xmlns:a16="http://schemas.microsoft.com/office/drawing/2014/main" id="{AF9BD096-5CA3-74E5-5A43-C420F3D306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8006" y="2881817"/>
            <a:ext cx="1904217" cy="846420"/>
          </a:xfrm>
          <a:prstGeom prst="rect">
            <a:avLst/>
          </a:prstGeom>
        </p:spPr>
      </p:pic>
      <p:pic>
        <p:nvPicPr>
          <p:cNvPr id="612" name="Immagine 611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D60076E8-4D8F-C373-5EE3-8539C7716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8006" y="3543133"/>
            <a:ext cx="3177215" cy="744571"/>
          </a:xfrm>
          <a:prstGeom prst="rect">
            <a:avLst/>
          </a:prstGeom>
        </p:spPr>
      </p:pic>
      <p:pic>
        <p:nvPicPr>
          <p:cNvPr id="613" name="Immagine 612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56792D53-F8BA-7927-0297-93584F02A9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6921" y="4271319"/>
            <a:ext cx="3555331" cy="913305"/>
          </a:xfrm>
          <a:prstGeom prst="rect">
            <a:avLst/>
          </a:prstGeom>
        </p:spPr>
      </p:pic>
      <p:pic>
        <p:nvPicPr>
          <p:cNvPr id="650" name="Immagine 649" descr="Immagine che contiene Carattere, tipografia, testo, calligrafia&#10;&#10;Descrizione generata automaticamente">
            <a:extLst>
              <a:ext uri="{FF2B5EF4-FFF2-40B4-BE49-F238E27FC236}">
                <a16:creationId xmlns:a16="http://schemas.microsoft.com/office/drawing/2014/main" id="{40B3E320-7C14-40C4-006B-60498E0853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201" y="2899487"/>
            <a:ext cx="2324100" cy="685800"/>
          </a:xfrm>
          <a:prstGeom prst="rect">
            <a:avLst/>
          </a:prstGeom>
        </p:spPr>
      </p:pic>
      <p:pic>
        <p:nvPicPr>
          <p:cNvPr id="658" name="Immagine 657" descr="Immagine che contiene Carattere, tipografia, bianco, testo&#10;&#10;Descrizione generata automaticamente">
            <a:extLst>
              <a:ext uri="{FF2B5EF4-FFF2-40B4-BE49-F238E27FC236}">
                <a16:creationId xmlns:a16="http://schemas.microsoft.com/office/drawing/2014/main" id="{418333F0-2835-0043-2100-8D59B9338A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5496" y="3747563"/>
            <a:ext cx="2457450" cy="657225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886CBEF9-8CCF-0C6A-26C8-5304D46BA3F2}"/>
              </a:ext>
            </a:extLst>
          </p:cNvPr>
          <p:cNvSpPr/>
          <p:nvPr/>
        </p:nvSpPr>
        <p:spPr>
          <a:xfrm>
            <a:off x="759928" y="4036486"/>
            <a:ext cx="84416" cy="751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9" name="Immagine 588" descr="Immagine che contiene Carattere, calligrafia, testo, numero&#10;&#10;Descrizione generata automaticamente">
            <a:extLst>
              <a:ext uri="{FF2B5EF4-FFF2-40B4-BE49-F238E27FC236}">
                <a16:creationId xmlns:a16="http://schemas.microsoft.com/office/drawing/2014/main" id="{D863946F-6F44-5617-FAE4-17D54B4290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1568" y="5174439"/>
            <a:ext cx="1647290" cy="662124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79063CC1-1460-C055-CE65-98F845C781F1}"/>
              </a:ext>
            </a:extLst>
          </p:cNvPr>
          <p:cNvSpPr/>
          <p:nvPr/>
        </p:nvSpPr>
        <p:spPr>
          <a:xfrm>
            <a:off x="759928" y="3200568"/>
            <a:ext cx="84416" cy="751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11409ED9-B044-57CE-AE03-6D279D226ABD}"/>
              </a:ext>
            </a:extLst>
          </p:cNvPr>
          <p:cNvSpPr/>
          <p:nvPr/>
        </p:nvSpPr>
        <p:spPr>
          <a:xfrm>
            <a:off x="5191304" y="4681174"/>
            <a:ext cx="84416" cy="751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790604C3-FC68-E893-1838-43546DAF3C10}"/>
              </a:ext>
            </a:extLst>
          </p:cNvPr>
          <p:cNvSpPr/>
          <p:nvPr/>
        </p:nvSpPr>
        <p:spPr>
          <a:xfrm>
            <a:off x="5211983" y="3877848"/>
            <a:ext cx="84416" cy="751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0EA03BB6-A2AA-DB23-DFA1-E5135D65791D}"/>
              </a:ext>
            </a:extLst>
          </p:cNvPr>
          <p:cNvSpPr/>
          <p:nvPr/>
        </p:nvSpPr>
        <p:spPr>
          <a:xfrm>
            <a:off x="5198949" y="3216698"/>
            <a:ext cx="84416" cy="751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2" name="Immagine 751" descr="Immagine che contiene Carattere, calligrafia, testo, linea&#10;&#10;Descrizione generata automaticamente">
            <a:extLst>
              <a:ext uri="{FF2B5EF4-FFF2-40B4-BE49-F238E27FC236}">
                <a16:creationId xmlns:a16="http://schemas.microsoft.com/office/drawing/2014/main" id="{81CA32FD-CAEE-77E0-3A82-0120D6E73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2179" y="4727972"/>
            <a:ext cx="2743200" cy="763325"/>
          </a:xfrm>
          <a:prstGeom prst="rect">
            <a:avLst/>
          </a:prstGeom>
        </p:spPr>
      </p:pic>
      <p:sp>
        <p:nvSpPr>
          <p:cNvPr id="825" name="Connettore 824">
            <a:extLst>
              <a:ext uri="{FF2B5EF4-FFF2-40B4-BE49-F238E27FC236}">
                <a16:creationId xmlns:a16="http://schemas.microsoft.com/office/drawing/2014/main" id="{3276CD0E-340E-CA03-063D-335C188BAC25}"/>
              </a:ext>
            </a:extLst>
          </p:cNvPr>
          <p:cNvSpPr/>
          <p:nvPr/>
        </p:nvSpPr>
        <p:spPr>
          <a:xfrm>
            <a:off x="5198948" y="5427420"/>
            <a:ext cx="84416" cy="751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Connettore 825">
            <a:extLst>
              <a:ext uri="{FF2B5EF4-FFF2-40B4-BE49-F238E27FC236}">
                <a16:creationId xmlns:a16="http://schemas.microsoft.com/office/drawing/2014/main" id="{E6AC7535-E0A5-6259-DB59-7C391A700338}"/>
              </a:ext>
            </a:extLst>
          </p:cNvPr>
          <p:cNvSpPr/>
          <p:nvPr/>
        </p:nvSpPr>
        <p:spPr>
          <a:xfrm>
            <a:off x="755976" y="5030819"/>
            <a:ext cx="84416" cy="751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2" name="CasellaDiTesto 2291">
            <a:extLst>
              <a:ext uri="{FF2B5EF4-FFF2-40B4-BE49-F238E27FC236}">
                <a16:creationId xmlns:a16="http://schemas.microsoft.com/office/drawing/2014/main" id="{FA5D6520-741D-5C4D-7D37-5C68E74C83CF}"/>
              </a:ext>
            </a:extLst>
          </p:cNvPr>
          <p:cNvSpPr txBox="1"/>
          <p:nvPr/>
        </p:nvSpPr>
        <p:spPr>
          <a:xfrm>
            <a:off x="881866" y="4871662"/>
            <a:ext cx="876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latin typeface="Calibri Light"/>
                <a:cs typeface="Calibri"/>
              </a:rPr>
              <a:t>AUC =</a:t>
            </a:r>
            <a:r>
              <a:rPr lang="it-IT">
                <a:latin typeface="Calibri Light"/>
                <a:cs typeface="Calibri"/>
              </a:rPr>
              <a:t> </a:t>
            </a:r>
            <a:endParaRPr lang="it-IT">
              <a:latin typeface="Calibri Light"/>
              <a:cs typeface="Calibri Light"/>
            </a:endParaRPr>
          </a:p>
        </p:txBody>
      </p:sp>
      <p:sp>
        <p:nvSpPr>
          <p:cNvPr id="2293" name="CasellaDiTesto 2292">
            <a:extLst>
              <a:ext uri="{FF2B5EF4-FFF2-40B4-BE49-F238E27FC236}">
                <a16:creationId xmlns:a16="http://schemas.microsoft.com/office/drawing/2014/main" id="{4FDBE9EB-9E8D-8984-D071-21D765CE0583}"/>
              </a:ext>
            </a:extLst>
          </p:cNvPr>
          <p:cNvSpPr txBox="1"/>
          <p:nvPr/>
        </p:nvSpPr>
        <p:spPr>
          <a:xfrm>
            <a:off x="5359208" y="5287464"/>
            <a:ext cx="876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latin typeface="Calibri Light"/>
                <a:cs typeface="Calibri"/>
              </a:rPr>
              <a:t>AUC =</a:t>
            </a:r>
            <a:r>
              <a:rPr lang="it-IT">
                <a:latin typeface="Calibri Light"/>
                <a:cs typeface="Calibri"/>
              </a:rPr>
              <a:t> </a:t>
            </a:r>
            <a:endParaRPr lang="it-IT">
              <a:latin typeface="Calibri Light"/>
              <a:cs typeface="Calibri Light"/>
            </a:endParaRPr>
          </a:p>
        </p:txBody>
      </p:sp>
      <p:sp>
        <p:nvSpPr>
          <p:cNvPr id="33" name="Freccia curva 32">
            <a:extLst>
              <a:ext uri="{FF2B5EF4-FFF2-40B4-BE49-F238E27FC236}">
                <a16:creationId xmlns:a16="http://schemas.microsoft.com/office/drawing/2014/main" id="{E74CD6E9-A07C-1EEC-29FD-579B2B589C60}"/>
              </a:ext>
            </a:extLst>
          </p:cNvPr>
          <p:cNvSpPr/>
          <p:nvPr/>
        </p:nvSpPr>
        <p:spPr>
          <a:xfrm flipV="1">
            <a:off x="10109411" y="3165598"/>
            <a:ext cx="1200723" cy="230364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0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4D17E9-E53A-A4ED-FFC4-92E84C3FEDBC}"/>
              </a:ext>
            </a:extLst>
          </p:cNvPr>
          <p:cNvSpPr txBox="1"/>
          <p:nvPr/>
        </p:nvSpPr>
        <p:spPr>
          <a:xfrm>
            <a:off x="4637314" y="478971"/>
            <a:ext cx="3174274" cy="992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58" name="Titolo 57">
            <a:extLst>
              <a:ext uri="{FF2B5EF4-FFF2-40B4-BE49-F238E27FC236}">
                <a16:creationId xmlns:a16="http://schemas.microsoft.com/office/drawing/2014/main" id="{BD77EBC6-B7D5-538B-A0A5-BDF31F76DD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1463" y="1662872"/>
            <a:ext cx="10858500" cy="623888"/>
          </a:xfrm>
        </p:spPr>
        <p:txBody>
          <a:bodyPr>
            <a:noAutofit/>
          </a:bodyPr>
          <a:lstStyle/>
          <a:p>
            <a:r>
              <a:rPr lang="en-US" sz="4000"/>
              <a:t>The geometric formula for a generic portion of AUC</a:t>
            </a:r>
            <a:br>
              <a:rPr lang="en-US" sz="4800"/>
            </a:br>
            <a:br>
              <a:rPr lang="en-US"/>
            </a:br>
            <a:endParaRPr lang="en-US">
              <a:solidFill>
                <a:schemeClr val="tx1"/>
              </a:solidFill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79CF7582-A81B-A57E-3C88-CF18296D9222}"/>
                  </a:ext>
                </a:extLst>
              </p:cNvPr>
              <p:cNvSpPr txBox="1"/>
              <p:nvPr/>
            </p:nvSpPr>
            <p:spPr>
              <a:xfrm>
                <a:off x="806236" y="2239997"/>
                <a:ext cx="2242407" cy="968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79CF7582-A81B-A57E-3C88-CF18296D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36" y="2239997"/>
                <a:ext cx="2242407" cy="968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81D0506-3F13-BE03-55AB-A3B3CD6D8DA6}"/>
                  </a:ext>
                </a:extLst>
              </p:cNvPr>
              <p:cNvSpPr txBox="1"/>
              <p:nvPr/>
            </p:nvSpPr>
            <p:spPr>
              <a:xfrm>
                <a:off x="752098" y="1215210"/>
                <a:ext cx="2242407" cy="968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81D0506-3F13-BE03-55AB-A3B3CD6D8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98" y="1215210"/>
                <a:ext cx="2242407" cy="968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A078F9C7-8C6F-EB74-F779-F0655143D0E9}"/>
                  </a:ext>
                </a:extLst>
              </p:cNvPr>
              <p:cNvSpPr txBox="1"/>
              <p:nvPr/>
            </p:nvSpPr>
            <p:spPr>
              <a:xfrm>
                <a:off x="1123515" y="5696062"/>
                <a:ext cx="92120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𝐺𝐸𝑂𝑀𝐸𝑇𝑅𝐼𝐶</m:t>
                      </m:r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type m:val="li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A078F9C7-8C6F-EB74-F779-F0655143D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15" y="5696062"/>
                <a:ext cx="9212057" cy="461665"/>
              </a:xfrm>
              <a:prstGeom prst="rect">
                <a:avLst/>
              </a:prstGeom>
              <a:blipFill>
                <a:blip r:embed="rId5"/>
                <a:stretch>
                  <a:fillRect t="-125000" r="-6221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ccia a destra 60">
            <a:extLst>
              <a:ext uri="{FF2B5EF4-FFF2-40B4-BE49-F238E27FC236}">
                <a16:creationId xmlns:a16="http://schemas.microsoft.com/office/drawing/2014/main" id="{CF014A86-7329-EB53-A3CD-8092E2DEBF78}"/>
              </a:ext>
            </a:extLst>
          </p:cNvPr>
          <p:cNvSpPr/>
          <p:nvPr/>
        </p:nvSpPr>
        <p:spPr>
          <a:xfrm>
            <a:off x="3762017" y="1802947"/>
            <a:ext cx="2380701" cy="5787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linea, diagramma, Diagramma, Rettangolo&#10;&#10;Descrizione generata automaticamente">
            <a:extLst>
              <a:ext uri="{FF2B5EF4-FFF2-40B4-BE49-F238E27FC236}">
                <a16:creationId xmlns:a16="http://schemas.microsoft.com/office/drawing/2014/main" id="{EB2CADD3-BDD6-248F-5FFF-23FCC2681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872" y="1052503"/>
            <a:ext cx="4130211" cy="3631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6FB4FE-C085-3439-AF25-882A7786E853}"/>
                  </a:ext>
                </a:extLst>
              </p:cNvPr>
              <p:cNvSpPr txBox="1"/>
              <p:nvPr/>
            </p:nvSpPr>
            <p:spPr>
              <a:xfrm>
                <a:off x="8790092" y="2238871"/>
                <a:ext cx="594458" cy="395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6FB4FE-C085-3439-AF25-882A7786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092" y="2238871"/>
                <a:ext cx="594458" cy="395236"/>
              </a:xfrm>
              <a:prstGeom prst="rect">
                <a:avLst/>
              </a:prstGeom>
              <a:blipFill>
                <a:blip r:embed="rId7"/>
                <a:stretch>
                  <a:fillRect l="-13402" r="-16495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BA72C05-397F-464F-51EC-8834A40D1739}"/>
                  </a:ext>
                </a:extLst>
              </p:cNvPr>
              <p:cNvSpPr txBox="1"/>
              <p:nvPr/>
            </p:nvSpPr>
            <p:spPr>
              <a:xfrm>
                <a:off x="10748137" y="1091241"/>
                <a:ext cx="4596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BA72C05-397F-464F-51EC-8834A40D1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137" y="1091241"/>
                <a:ext cx="45963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52596E9-4714-3CB3-8B71-F7D6F86CA12F}"/>
                  </a:ext>
                </a:extLst>
              </p:cNvPr>
              <p:cNvSpPr txBox="1"/>
              <p:nvPr/>
            </p:nvSpPr>
            <p:spPr>
              <a:xfrm>
                <a:off x="8903535" y="4573826"/>
                <a:ext cx="620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52596E9-4714-3CB3-8B71-F7D6F86C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535" y="4573826"/>
                <a:ext cx="620170" cy="369332"/>
              </a:xfrm>
              <a:prstGeom prst="rect">
                <a:avLst/>
              </a:prstGeom>
              <a:blipFill>
                <a:blip r:embed="rId9"/>
                <a:stretch>
                  <a:fillRect l="-6931" r="-4950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2ED6ACB-0C5F-09EA-1FC2-C3B64B79018D}"/>
                  </a:ext>
                </a:extLst>
              </p:cNvPr>
              <p:cNvSpPr txBox="1"/>
              <p:nvPr/>
            </p:nvSpPr>
            <p:spPr>
              <a:xfrm>
                <a:off x="7022717" y="1334891"/>
                <a:ext cx="33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2ED6ACB-0C5F-09EA-1FC2-C3B64B790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17" y="1334891"/>
                <a:ext cx="330155" cy="369332"/>
              </a:xfrm>
              <a:prstGeom prst="rect">
                <a:avLst/>
              </a:prstGeom>
              <a:blipFill>
                <a:blip r:embed="rId10"/>
                <a:stretch>
                  <a:fillRect l="-22222" r="-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A217E88-FD81-D65B-6F28-8E0B97C8212C}"/>
                  </a:ext>
                </a:extLst>
              </p:cNvPr>
              <p:cNvSpPr txBox="1"/>
              <p:nvPr/>
            </p:nvSpPr>
            <p:spPr>
              <a:xfrm>
                <a:off x="6801820" y="2503346"/>
                <a:ext cx="551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A217E88-FD81-D65B-6F28-8E0B97C8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820" y="2503346"/>
                <a:ext cx="551052" cy="369332"/>
              </a:xfrm>
              <a:prstGeom prst="rect">
                <a:avLst/>
              </a:prstGeom>
              <a:blipFill>
                <a:blip r:embed="rId11"/>
                <a:stretch>
                  <a:fillRect l="-20000" r="-1222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E70C92D-0F47-7A5C-35F8-2383D8DE4519}"/>
                  </a:ext>
                </a:extLst>
              </p:cNvPr>
              <p:cNvSpPr txBox="1"/>
              <p:nvPr/>
            </p:nvSpPr>
            <p:spPr>
              <a:xfrm>
                <a:off x="10903709" y="4573826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E70C92D-0F47-7A5C-35F8-2383D8DE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709" y="4573826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0D3BC9C0-01FD-394B-4FC6-A7B817A799FD}"/>
              </a:ext>
            </a:extLst>
          </p:cNvPr>
          <p:cNvSpPr/>
          <p:nvPr/>
        </p:nvSpPr>
        <p:spPr>
          <a:xfrm rot="5400000">
            <a:off x="8266415" y="3934148"/>
            <a:ext cx="291100" cy="34589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6D6188B0-52F0-D68D-9843-FDCA14F2532C}"/>
              </a:ext>
            </a:extLst>
          </p:cNvPr>
          <p:cNvSpPr/>
          <p:nvPr/>
        </p:nvSpPr>
        <p:spPr>
          <a:xfrm rot="5400000">
            <a:off x="5034336" y="4580562"/>
            <a:ext cx="291100" cy="21661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B02BBF-CA7B-F9F5-A008-78F7ADFC4AF9}"/>
              </a:ext>
            </a:extLst>
          </p:cNvPr>
          <p:cNvSpPr txBox="1"/>
          <p:nvPr/>
        </p:nvSpPr>
        <p:spPr>
          <a:xfrm>
            <a:off x="7524107" y="5220985"/>
            <a:ext cx="1895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>
                <a:solidFill>
                  <a:srgbClr val="00B050"/>
                </a:solidFill>
                <a:cs typeface="Calibri"/>
              </a:rPr>
              <a:t>TRIANGLE</a:t>
            </a:r>
            <a:r>
              <a:rPr lang="it-IT" b="1" dirty="0">
                <a:solidFill>
                  <a:srgbClr val="00B050"/>
                </a:solidFill>
                <a:cs typeface="Calibri"/>
              </a:rPr>
              <a:t> AREA</a:t>
            </a:r>
            <a:r>
              <a:rPr lang="it-IT" dirty="0">
                <a:solidFill>
                  <a:srgbClr val="00B050"/>
                </a:solidFill>
                <a:cs typeface="Calibri"/>
              </a:rPr>
              <a:t>​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34172-89B4-A5D7-CE90-BB3B6E351877}"/>
              </a:ext>
            </a:extLst>
          </p:cNvPr>
          <p:cNvSpPr txBox="1"/>
          <p:nvPr/>
        </p:nvSpPr>
        <p:spPr>
          <a:xfrm>
            <a:off x="4373367" y="5220985"/>
            <a:ext cx="1724347" cy="3778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>
                <a:solidFill>
                  <a:srgbClr val="E48312"/>
                </a:solidFill>
                <a:cs typeface="Calibri"/>
              </a:rPr>
              <a:t>RETTAGLE</a:t>
            </a:r>
            <a:r>
              <a:rPr lang="it-IT" b="1" dirty="0">
                <a:solidFill>
                  <a:srgbClr val="E48312"/>
                </a:solidFill>
                <a:cs typeface="Calibri"/>
              </a:rPr>
              <a:t> AREA</a:t>
            </a:r>
            <a:r>
              <a:rPr lang="it-IT" dirty="0">
                <a:solidFill>
                  <a:srgbClr val="E48312"/>
                </a:solidFill>
                <a:cs typeface="Calibri"/>
              </a:rPr>
              <a:t>​</a:t>
            </a:r>
            <a:endParaRPr lang="it-IT" dirty="0"/>
          </a:p>
        </p:txBody>
      </p:sp>
      <p:pic>
        <p:nvPicPr>
          <p:cNvPr id="21" name="Immagine 20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997D92D5-1189-2561-0DB0-6F48856ED6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310812" y="4232604"/>
            <a:ext cx="8993312" cy="109024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12EC208-CD23-8D40-2778-4EF6832F61CE}"/>
              </a:ext>
            </a:extLst>
          </p:cNvPr>
          <p:cNvSpPr txBox="1"/>
          <p:nvPr/>
        </p:nvSpPr>
        <p:spPr>
          <a:xfrm>
            <a:off x="1121595" y="44949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u="sng">
                <a:latin typeface="Calibri Light"/>
                <a:cs typeface="Calibri"/>
              </a:rPr>
              <a:t>Note</a:t>
            </a:r>
            <a:r>
              <a:rPr lang="it-IT" b="1">
                <a:latin typeface="Calibri Light"/>
                <a:cs typeface="Calibri"/>
              </a:rPr>
              <a:t>:</a:t>
            </a:r>
            <a:endParaRPr lang="it-IT" b="1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402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313EA-609C-C9F1-D3AC-9FD361E0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and Objectives</a:t>
            </a:r>
            <a:endParaRPr lang="en-US"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98195-C29A-E144-739F-0D90971F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56648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This equivalence was first presented in (Hanley and McNeil, 1982), but: </a:t>
            </a:r>
            <a:endParaRPr lang="en-US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Without considering tied scores.</a:t>
            </a:r>
            <a:endParaRPr lang="en-US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Without providing an analytical proof.</a:t>
            </a:r>
            <a:endParaRPr lang="en-US">
              <a:cs typeface="Calibri"/>
            </a:endParaRPr>
          </a:p>
          <a:p>
            <a:r>
              <a:rPr lang="en-US"/>
              <a:t>The paper will present aims to fill this two important gaps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Theorem 1)   </a:t>
            </a:r>
            <a:r>
              <a:rPr lang="en-US">
                <a:ea typeface="+mn-lt"/>
                <a:cs typeface="+mn-lt"/>
              </a:rPr>
              <a:t>Geometric AUC equals adjusted percent of the concordant pairs</a:t>
            </a:r>
            <a:r>
              <a:rPr lang="en-US">
                <a:cs typeface="Calibri"/>
              </a:rPr>
              <a:t>                                                                   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Theorem 2) </a:t>
            </a:r>
            <a:r>
              <a:rPr lang="en-US">
                <a:ea typeface="+mn-lt"/>
                <a:cs typeface="+mn-lt"/>
              </a:rPr>
              <a:t> The adjusted percent of the concordant pairs equals the adjusted </a:t>
            </a:r>
          </a:p>
          <a:p>
            <a:r>
              <a:rPr lang="en-US">
                <a:ea typeface="+mn-lt"/>
                <a:cs typeface="+mn-lt"/>
              </a:rPr>
              <a:t>                       Wilcoxon Rank Sum Statistic</a:t>
            </a:r>
            <a:endParaRPr lang="en-US">
              <a:cs typeface="Calibri"/>
            </a:endParaRPr>
          </a:p>
        </p:txBody>
      </p:sp>
      <p:pic>
        <p:nvPicPr>
          <p:cNvPr id="4" name="Immagine 3" descr="Immagine che contiene Carattere, testo, linea, numero&#10;&#10;Descrizione generata automaticamente">
            <a:extLst>
              <a:ext uri="{FF2B5EF4-FFF2-40B4-BE49-F238E27FC236}">
                <a16:creationId xmlns:a16="http://schemas.microsoft.com/office/drawing/2014/main" id="{5E6E8B00-F3D0-AA5D-760B-8E5BFFDD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961" y="3738955"/>
            <a:ext cx="2900297" cy="768393"/>
          </a:xfrm>
          <a:prstGeom prst="rect">
            <a:avLst/>
          </a:prstGeom>
        </p:spPr>
      </p:pic>
      <p:pic>
        <p:nvPicPr>
          <p:cNvPr id="5" name="Immagine 4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0E22DD1D-E57C-6426-1321-85F8E7AA4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04" y="5182593"/>
            <a:ext cx="4569912" cy="7621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315062-7CAC-5014-20AA-83142CD0E7A3}"/>
              </a:ext>
            </a:extLst>
          </p:cNvPr>
          <p:cNvSpPr txBox="1"/>
          <p:nvPr/>
        </p:nvSpPr>
        <p:spPr>
          <a:xfrm>
            <a:off x="7970854" y="385741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 i="1" err="1">
                <a:latin typeface="Calibri Light"/>
                <a:cs typeface="Calibri"/>
              </a:rPr>
              <a:t>Geometric</a:t>
            </a:r>
            <a:endParaRPr lang="it-IT" sz="2000" b="1" i="1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74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6348C6-6038-2199-7497-E683E0662A4A}"/>
              </a:ext>
            </a:extLst>
          </p:cNvPr>
          <p:cNvSpPr txBox="1"/>
          <p:nvPr/>
        </p:nvSpPr>
        <p:spPr>
          <a:xfrm>
            <a:off x="3893766" y="87566"/>
            <a:ext cx="4896561" cy="7257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it-IT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INDEX </a:t>
            </a:r>
            <a:r>
              <a:rPr lang="it-IT" sz="4800" spc="-5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THEOREM</a:t>
            </a:r>
            <a:r>
              <a:rPr lang="it-IT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1</a:t>
            </a:r>
            <a:endParaRPr lang="en-US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7114D0-7E05-9646-D7E1-037959D4BD1B}"/>
              </a:ext>
            </a:extLst>
          </p:cNvPr>
          <p:cNvSpPr txBox="1">
            <a:spLocks/>
          </p:cNvSpPr>
          <p:nvPr/>
        </p:nvSpPr>
        <p:spPr>
          <a:xfrm>
            <a:off x="439607" y="705434"/>
            <a:ext cx="5902440" cy="62611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GB" noProof="1"/>
              <a:t>Division of S</a:t>
            </a:r>
            <a:r>
              <a:rPr lang="en-GB" baseline="-25000" noProof="1"/>
              <a:t>1</a:t>
            </a:r>
            <a:r>
              <a:rPr lang="en-GB" noProof="1"/>
              <a:t> in three cases:</a:t>
            </a:r>
            <a:endParaRPr lang="en-GB" noProof="1">
              <a:cs typeface="Calibri"/>
            </a:endParaRPr>
          </a:p>
          <a:p>
            <a:pPr marL="200660" lvl="1" indent="0">
              <a:buFont typeface="Calibri" pitchFamily="34" charset="0"/>
              <a:buNone/>
            </a:pPr>
            <a:r>
              <a:rPr lang="en-GB" noProof="1">
                <a:solidFill>
                  <a:schemeClr val="accent1"/>
                </a:solidFill>
                <a:cs typeface="Calibri"/>
              </a:rPr>
              <a:t>1.1</a:t>
            </a:r>
            <a:r>
              <a:rPr lang="en-GB" noProof="1">
                <a:cs typeface="Calibri"/>
              </a:rPr>
              <a:t>  S</a:t>
            </a:r>
            <a:r>
              <a:rPr lang="en-GB" baseline="-25000" noProof="1">
                <a:cs typeface="Calibri"/>
              </a:rPr>
              <a:t>1</a:t>
            </a:r>
            <a:r>
              <a:rPr lang="en-GB" noProof="1">
                <a:cs typeface="Calibri"/>
              </a:rPr>
              <a:t> has both bads and goods</a:t>
            </a:r>
          </a:p>
          <a:p>
            <a:pPr marL="200660" lvl="1" indent="0">
              <a:buNone/>
            </a:pPr>
            <a:r>
              <a:rPr lang="en-GB" noProof="1">
                <a:solidFill>
                  <a:schemeClr val="accent1"/>
                </a:solidFill>
                <a:cs typeface="Calibri"/>
              </a:rPr>
              <a:t>1.2</a:t>
            </a:r>
            <a:r>
              <a:rPr lang="en-GB" noProof="1">
                <a:cs typeface="Calibri"/>
              </a:rPr>
              <a:t>  S</a:t>
            </a:r>
            <a:r>
              <a:rPr lang="en-GB" baseline="-25000" noProof="1">
                <a:cs typeface="Calibri"/>
              </a:rPr>
              <a:t>1</a:t>
            </a:r>
            <a:r>
              <a:rPr lang="en-GB" noProof="1">
                <a:cs typeface="Calibri"/>
              </a:rPr>
              <a:t> has only goods</a:t>
            </a:r>
          </a:p>
          <a:p>
            <a:pPr marL="383540" lvl="2" indent="0">
              <a:buFont typeface="Calibri" pitchFamily="34" charset="0"/>
              <a:buNone/>
            </a:pPr>
            <a:r>
              <a:rPr lang="en-GB" sz="1800" noProof="1">
                <a:solidFill>
                  <a:schemeClr val="accent1"/>
                </a:solidFill>
                <a:cs typeface="Calibri"/>
              </a:rPr>
              <a:t>1.2.1</a:t>
            </a:r>
            <a:r>
              <a:rPr lang="en-GB" sz="1800" noProof="1">
                <a:cs typeface="Calibri"/>
              </a:rPr>
              <a:t> S</a:t>
            </a:r>
            <a:r>
              <a:rPr lang="en-GB" sz="1800" baseline="-25000" noProof="1">
                <a:cs typeface="Calibri"/>
              </a:rPr>
              <a:t>i</a:t>
            </a:r>
            <a:r>
              <a:rPr lang="en-GB" sz="1800" baseline="-25000" noProof="1">
                <a:ea typeface="+mn-lt"/>
                <a:cs typeface="+mn-lt"/>
              </a:rPr>
              <a:t> </a:t>
            </a:r>
            <a:r>
              <a:rPr lang="en-GB" sz="1800" noProof="1">
                <a:ea typeface="+mn-lt"/>
                <a:cs typeface="+mn-lt"/>
              </a:rPr>
              <a:t>has at least one good               </a:t>
            </a:r>
          </a:p>
          <a:p>
            <a:pPr marL="383540" lvl="2" indent="0">
              <a:buFont typeface="Calibri" pitchFamily="34" charset="0"/>
              <a:buNone/>
            </a:pPr>
            <a:r>
              <a:rPr lang="en-GB" sz="1800" noProof="1">
                <a:solidFill>
                  <a:schemeClr val="accent1"/>
                </a:solidFill>
                <a:ea typeface="+mn-lt"/>
                <a:cs typeface="+mn-lt"/>
              </a:rPr>
              <a:t>1.2.2 </a:t>
            </a:r>
            <a:r>
              <a:rPr lang="en-GB" sz="1800" noProof="1">
                <a:ea typeface="+mn-lt"/>
                <a:cs typeface="+mn-lt"/>
              </a:rPr>
              <a:t>S</a:t>
            </a:r>
            <a:r>
              <a:rPr lang="en-GB" sz="1800" baseline="-25000" noProof="1">
                <a:ea typeface="+mn-lt"/>
                <a:cs typeface="+mn-lt"/>
              </a:rPr>
              <a:t>i</a:t>
            </a:r>
            <a:r>
              <a:rPr lang="en-GB" sz="1800" noProof="1">
                <a:ea typeface="+mn-lt"/>
                <a:cs typeface="+mn-lt"/>
              </a:rPr>
              <a:t> has only bads    </a:t>
            </a:r>
          </a:p>
          <a:p>
            <a:pPr marL="566420" lvl="3" indent="0">
              <a:buFont typeface="Calibri" pitchFamily="34" charset="0"/>
              <a:buNone/>
            </a:pPr>
            <a:r>
              <a:rPr lang="en-GB" sz="1800" noProof="1">
                <a:solidFill>
                  <a:schemeClr val="accent1"/>
                </a:solidFill>
                <a:ea typeface="+mn-lt"/>
                <a:cs typeface="+mn-lt"/>
              </a:rPr>
              <a:t>1.2.2.1</a:t>
            </a:r>
            <a:r>
              <a:rPr lang="en-GB" sz="1800" noProof="1">
                <a:ea typeface="+mn-lt"/>
                <a:cs typeface="+mn-lt"/>
              </a:rPr>
              <a:t> S</a:t>
            </a:r>
            <a:r>
              <a:rPr lang="en-GB" sz="1800" baseline="-25000" noProof="1">
                <a:ea typeface="+mn-lt"/>
                <a:cs typeface="+mn-lt"/>
              </a:rPr>
              <a:t>j</a:t>
            </a:r>
            <a:r>
              <a:rPr lang="en-GB" sz="1800" noProof="1">
                <a:ea typeface="+mn-lt"/>
                <a:cs typeface="+mn-lt"/>
              </a:rPr>
              <a:t> has at least one bad      </a:t>
            </a:r>
          </a:p>
          <a:p>
            <a:pPr marL="566420" lvl="3" indent="0">
              <a:buFont typeface="Calibri" pitchFamily="34" charset="0"/>
              <a:buNone/>
            </a:pPr>
            <a:r>
              <a:rPr lang="en-GB" sz="1800" noProof="1">
                <a:solidFill>
                  <a:schemeClr val="accent1"/>
                </a:solidFill>
                <a:ea typeface="+mn-lt"/>
                <a:cs typeface="+mn-lt"/>
              </a:rPr>
              <a:t>1.2.2.2</a:t>
            </a:r>
            <a:r>
              <a:rPr lang="en-GB" sz="1800" noProof="1">
                <a:ea typeface="+mn-lt"/>
                <a:cs typeface="+mn-lt"/>
              </a:rPr>
              <a:t>  S</a:t>
            </a:r>
            <a:r>
              <a:rPr lang="en-GB" sz="1800" baseline="-25000" noProof="1">
                <a:ea typeface="+mn-lt"/>
                <a:cs typeface="+mn-lt"/>
              </a:rPr>
              <a:t>j</a:t>
            </a:r>
            <a:r>
              <a:rPr lang="en-GB" sz="1800" noProof="1">
                <a:ea typeface="+mn-lt"/>
                <a:cs typeface="+mn-lt"/>
              </a:rPr>
              <a:t> does not have a bad </a:t>
            </a:r>
            <a:endParaRPr lang="en-GB" sz="1800" noProof="1">
              <a:cs typeface="Calibri"/>
            </a:endParaRPr>
          </a:p>
          <a:p>
            <a:pPr marL="383540" lvl="2">
              <a:buFont typeface="Calibri" pitchFamily="34" charset="0"/>
              <a:buNone/>
            </a:pPr>
            <a:r>
              <a:rPr lang="en-GB" sz="1800" noProof="1">
                <a:solidFill>
                  <a:schemeClr val="accent1"/>
                </a:solidFill>
                <a:cs typeface="Calibri"/>
              </a:rPr>
              <a:t>1.3 </a:t>
            </a:r>
            <a:r>
              <a:rPr lang="en-GB" sz="1800" noProof="1">
                <a:ea typeface="+mn-lt"/>
                <a:cs typeface="+mn-lt"/>
              </a:rPr>
              <a:t>S</a:t>
            </a:r>
            <a:r>
              <a:rPr lang="en-GB" sz="1800" baseline="-25000" noProof="1">
                <a:ea typeface="+mn-lt"/>
                <a:cs typeface="+mn-lt"/>
              </a:rPr>
              <a:t>1</a:t>
            </a:r>
            <a:r>
              <a:rPr lang="en-GB" sz="1800" noProof="1">
                <a:ea typeface="+mn-lt"/>
                <a:cs typeface="+mn-lt"/>
              </a:rPr>
              <a:t> has only bads</a:t>
            </a:r>
            <a:endParaRPr lang="en-GB" sz="1800" noProof="1">
              <a:solidFill>
                <a:schemeClr val="accent1"/>
              </a:solidFill>
              <a:latin typeface="Calibri"/>
              <a:cs typeface="Calibri"/>
            </a:endParaRPr>
          </a:p>
          <a:p>
            <a:pPr marL="566420" lvl="3">
              <a:buFont typeface="Calibri" pitchFamily="34" charset="0"/>
              <a:buNone/>
            </a:pPr>
            <a:r>
              <a:rPr lang="en-GB" sz="1800" noProof="1">
                <a:solidFill>
                  <a:schemeClr val="accent1"/>
                </a:solidFill>
                <a:cs typeface="Calibri"/>
              </a:rPr>
              <a:t>1.3.1 </a:t>
            </a:r>
            <a:r>
              <a:rPr lang="en-GB" sz="1800" noProof="1">
                <a:ea typeface="+mn-lt"/>
                <a:cs typeface="+mn-lt"/>
              </a:rPr>
              <a:t>S</a:t>
            </a:r>
            <a:r>
              <a:rPr lang="en-GB" sz="1800" baseline="-25000" noProof="1">
                <a:ea typeface="+mn-lt"/>
                <a:cs typeface="+mn-lt"/>
              </a:rPr>
              <a:t>i</a:t>
            </a:r>
            <a:r>
              <a:rPr lang="en-GB" sz="1800" noProof="1">
                <a:ea typeface="+mn-lt"/>
                <a:cs typeface="+mn-lt"/>
              </a:rPr>
              <a:t> has at least one bad</a:t>
            </a:r>
            <a:endParaRPr lang="en-GB" sz="1800" noProof="1">
              <a:solidFill>
                <a:schemeClr val="accent1"/>
              </a:solidFill>
              <a:cs typeface="Calibri"/>
            </a:endParaRPr>
          </a:p>
          <a:p>
            <a:pPr marL="566420" lvl="3">
              <a:buFont typeface="Calibri" pitchFamily="34" charset="0"/>
              <a:buNone/>
            </a:pPr>
            <a:r>
              <a:rPr lang="en-GB" sz="1800" noProof="1">
                <a:solidFill>
                  <a:schemeClr val="accent1"/>
                </a:solidFill>
                <a:cs typeface="Calibri"/>
              </a:rPr>
              <a:t>1.3.2 </a:t>
            </a:r>
            <a:r>
              <a:rPr lang="en-GB" sz="1800" noProof="1">
                <a:ea typeface="+mn-lt"/>
                <a:cs typeface="+mn-lt"/>
              </a:rPr>
              <a:t>S</a:t>
            </a:r>
            <a:r>
              <a:rPr lang="en-GB" sz="1800" baseline="-25000" noProof="1">
                <a:ea typeface="+mn-lt"/>
                <a:cs typeface="+mn-lt"/>
              </a:rPr>
              <a:t>i </a:t>
            </a:r>
            <a:r>
              <a:rPr lang="en-GB" sz="1800" noProof="1">
                <a:ea typeface="+mn-lt"/>
                <a:cs typeface="+mn-lt"/>
              </a:rPr>
              <a:t>does not have a bad</a:t>
            </a:r>
          </a:p>
          <a:p>
            <a:pPr marL="200660" lvl="1">
              <a:buFont typeface="Calibri" pitchFamily="34" charset="0"/>
              <a:buNone/>
            </a:pPr>
            <a:r>
              <a:rPr lang="en-GB" sz="2200" noProof="1">
                <a:solidFill>
                  <a:schemeClr val="accent1"/>
                </a:solidFill>
                <a:cs typeface="Calibri"/>
              </a:rPr>
              <a:t>2.</a:t>
            </a:r>
            <a:r>
              <a:rPr lang="en-GB" sz="2200" noProof="1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GB" sz="2000" noProof="1">
                <a:ea typeface="+mn-lt"/>
                <a:cs typeface="+mn-lt"/>
              </a:rPr>
              <a:t>Case following the next position after S</a:t>
            </a:r>
            <a:r>
              <a:rPr lang="en-GB" sz="2000" baseline="-25000" noProof="1">
                <a:ea typeface="+mn-lt"/>
                <a:cs typeface="+mn-lt"/>
              </a:rPr>
              <a:t>i1</a:t>
            </a:r>
            <a:r>
              <a:rPr lang="en-GB" sz="2000" noProof="1">
                <a:ea typeface="+mn-lt"/>
                <a:cs typeface="+mn-lt"/>
              </a:rPr>
              <a:t> ∈ {1, j, i}</a:t>
            </a:r>
          </a:p>
          <a:p>
            <a:pPr marL="383540" lvl="2">
              <a:buFont typeface="Calibri" pitchFamily="34" charset="0"/>
              <a:buNone/>
            </a:pPr>
            <a:r>
              <a:rPr lang="en-GB" sz="1800" noProof="1">
                <a:solidFill>
                  <a:schemeClr val="accent1"/>
                </a:solidFill>
                <a:cs typeface="Calibri"/>
              </a:rPr>
              <a:t>2.1 </a:t>
            </a:r>
            <a:r>
              <a:rPr lang="en-GB" sz="1800" noProof="1">
                <a:ea typeface="+mn-lt"/>
                <a:cs typeface="+mn-lt"/>
              </a:rPr>
              <a:t>S</a:t>
            </a:r>
            <a:r>
              <a:rPr lang="en-GB" sz="1800" baseline="-25000" noProof="1">
                <a:ea typeface="+mn-lt"/>
                <a:cs typeface="+mn-lt"/>
              </a:rPr>
              <a:t>l</a:t>
            </a:r>
            <a:r>
              <a:rPr lang="en-GB" sz="1800" noProof="1">
                <a:ea typeface="+mn-lt"/>
                <a:cs typeface="+mn-lt"/>
              </a:rPr>
              <a:t> has at least one bad </a:t>
            </a:r>
            <a:endParaRPr lang="en-GB" sz="1800" noProof="1">
              <a:solidFill>
                <a:schemeClr val="accent1"/>
              </a:solidFill>
              <a:latin typeface="Calibri"/>
              <a:cs typeface="Calibri"/>
            </a:endParaRPr>
          </a:p>
          <a:p>
            <a:pPr marL="383540" lvl="2">
              <a:buFont typeface="Calibri" pitchFamily="34" charset="0"/>
              <a:buNone/>
            </a:pPr>
            <a:r>
              <a:rPr lang="en-GB" sz="1800" noProof="1">
                <a:solidFill>
                  <a:schemeClr val="accent1"/>
                </a:solidFill>
                <a:cs typeface="Calibri"/>
              </a:rPr>
              <a:t>2.2 </a:t>
            </a:r>
            <a:r>
              <a:rPr lang="en-GB" sz="1800" noProof="1">
                <a:ea typeface="+mn-lt"/>
                <a:cs typeface="+mn-lt"/>
              </a:rPr>
              <a:t>S</a:t>
            </a:r>
            <a:r>
              <a:rPr lang="en-GB" sz="1800" baseline="-25000" noProof="1">
                <a:ea typeface="+mn-lt"/>
                <a:cs typeface="+mn-lt"/>
              </a:rPr>
              <a:t>l</a:t>
            </a:r>
            <a:r>
              <a:rPr lang="en-GB" sz="1800" noProof="1">
                <a:ea typeface="+mn-lt"/>
                <a:cs typeface="+mn-lt"/>
              </a:rPr>
              <a:t> does not have a bad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GB" sz="2200" noProof="1">
                <a:solidFill>
                  <a:schemeClr val="accent1"/>
                </a:solidFill>
                <a:cs typeface="Calibri"/>
              </a:rPr>
              <a:t>3.</a:t>
            </a:r>
            <a:r>
              <a:rPr lang="en-GB" sz="2200" noProof="1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GB" noProof="1">
                <a:ea typeface="+mn-lt"/>
                <a:cs typeface="+mn-lt"/>
              </a:rPr>
              <a:t>Case after 2. I start again from (x</a:t>
            </a:r>
            <a:r>
              <a:rPr lang="en-GB" baseline="-25000" noProof="1">
                <a:ea typeface="+mn-lt"/>
                <a:cs typeface="+mn-lt"/>
              </a:rPr>
              <a:t>k</a:t>
            </a:r>
            <a:r>
              <a:rPr lang="en-GB" noProof="1">
                <a:ea typeface="+mn-lt"/>
                <a:cs typeface="+mn-lt"/>
              </a:rPr>
              <a:t>, y</a:t>
            </a:r>
            <a:r>
              <a:rPr lang="en-GB" baseline="-25000" noProof="1">
                <a:ea typeface="+mn-lt"/>
                <a:cs typeface="+mn-lt"/>
              </a:rPr>
              <a:t>k</a:t>
            </a:r>
            <a:r>
              <a:rPr lang="en-GB" noProof="1">
                <a:ea typeface="+mn-lt"/>
                <a:cs typeface="+mn-lt"/>
              </a:rPr>
              <a:t>) which is the 1st pt with AUC different from 0. Same as step 2</a:t>
            </a:r>
            <a:endParaRPr lang="en-GB" noProof="1">
              <a:cs typeface="Calibri"/>
            </a:endParaRPr>
          </a:p>
          <a:p>
            <a:pPr marL="200660" lvl="1">
              <a:buFont typeface="Calibri" pitchFamily="34" charset="0"/>
              <a:buNone/>
            </a:pPr>
            <a:r>
              <a:rPr lang="en-GB" sz="2000" noProof="1">
                <a:solidFill>
                  <a:schemeClr val="accent1"/>
                </a:solidFill>
                <a:cs typeface="Calibri"/>
              </a:rPr>
              <a:t>4. </a:t>
            </a:r>
            <a:r>
              <a:rPr lang="en-GB" sz="2000" noProof="1">
                <a:ea typeface="+mn-lt"/>
                <a:cs typeface="+mn-lt"/>
              </a:rPr>
              <a:t>Conclusion</a:t>
            </a:r>
          </a:p>
          <a:p>
            <a:pPr marL="566420" lvl="3">
              <a:buFont typeface="Calibri" pitchFamily="34" charset="0"/>
              <a:buNone/>
            </a:pPr>
            <a:endParaRPr lang="en-GB" sz="1800">
              <a:cs typeface="Calibri"/>
            </a:endParaRPr>
          </a:p>
          <a:p>
            <a:pPr marL="749300" lvl="3">
              <a:buFont typeface="Calibri" pitchFamily="34" charset="0"/>
              <a:buAutoNum type="arabicPeriod"/>
            </a:pPr>
            <a:endParaRPr lang="en-GB">
              <a:cs typeface="Calibri"/>
            </a:endParaRPr>
          </a:p>
          <a:p>
            <a:pPr marL="383540" lvl="1">
              <a:buFont typeface="Calibri" pitchFamily="34" charset="0"/>
              <a:buAutoNum type="arabicPeriod"/>
            </a:pPr>
            <a:endParaRPr lang="en-GB">
              <a:cs typeface="Calibri"/>
            </a:endParaRPr>
          </a:p>
          <a:p>
            <a:pPr marL="383540" lvl="1">
              <a:buFont typeface="Calibri" pitchFamily="34" charset="0"/>
              <a:buAutoNum type="arabicPeriod"/>
            </a:pPr>
            <a:endParaRPr lang="en-GB">
              <a:cs typeface="Calibri"/>
            </a:endParaRP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6A864201-1458-A74E-9E09-4FCF4402CBB0}"/>
              </a:ext>
            </a:extLst>
          </p:cNvPr>
          <p:cNvSpPr txBox="1"/>
          <p:nvPr/>
        </p:nvSpPr>
        <p:spPr>
          <a:xfrm>
            <a:off x="7746325" y="1707991"/>
            <a:ext cx="38736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  <a:cs typeface="Calibri"/>
              </a:rPr>
              <a:t>Aim of the project:</a:t>
            </a:r>
          </a:p>
          <a:p>
            <a:r>
              <a:rPr lang="en-US" sz="2400" b="1">
                <a:cs typeface="Calibri"/>
              </a:rPr>
              <a:t>We will prove for each of the following case the AUC formula, beginning always with the definition of the Geometric AUC</a:t>
            </a:r>
          </a:p>
        </p:txBody>
      </p:sp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87E0D5B6-C00A-0EEE-987A-EC059B8634DD}"/>
              </a:ext>
            </a:extLst>
          </p:cNvPr>
          <p:cNvSpPr/>
          <p:nvPr/>
        </p:nvSpPr>
        <p:spPr>
          <a:xfrm flipH="1">
            <a:off x="6734730" y="1035548"/>
            <a:ext cx="478970" cy="337456"/>
          </a:xfrm>
          <a:prstGeom prst="rtTriangle">
            <a:avLst/>
          </a:prstGeom>
          <a:solidFill>
            <a:srgbClr val="00B050">
              <a:alpha val="6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A2C1115-94D5-1B83-F21A-51D5C2E4F21D}"/>
              </a:ext>
            </a:extLst>
          </p:cNvPr>
          <p:cNvSpPr/>
          <p:nvPr/>
        </p:nvSpPr>
        <p:spPr>
          <a:xfrm>
            <a:off x="6938526" y="2738635"/>
            <a:ext cx="250371" cy="4354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Input manuale 23">
            <a:extLst>
              <a:ext uri="{FF2B5EF4-FFF2-40B4-BE49-F238E27FC236}">
                <a16:creationId xmlns:a16="http://schemas.microsoft.com/office/drawing/2014/main" id="{ECD11772-7F81-25F0-22FB-4BDF2D7ACC6A}"/>
              </a:ext>
            </a:extLst>
          </p:cNvPr>
          <p:cNvSpPr/>
          <p:nvPr/>
        </p:nvSpPr>
        <p:spPr>
          <a:xfrm>
            <a:off x="6913558" y="2166446"/>
            <a:ext cx="261256" cy="446314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rettangolo 25">
            <a:extLst>
              <a:ext uri="{FF2B5EF4-FFF2-40B4-BE49-F238E27FC236}">
                <a16:creationId xmlns:a16="http://schemas.microsoft.com/office/drawing/2014/main" id="{8B76CFA2-3313-0ABB-A2B3-E8A312B74F1A}"/>
              </a:ext>
            </a:extLst>
          </p:cNvPr>
          <p:cNvSpPr/>
          <p:nvPr/>
        </p:nvSpPr>
        <p:spPr>
          <a:xfrm flipH="1">
            <a:off x="6734730" y="1546258"/>
            <a:ext cx="478970" cy="337456"/>
          </a:xfrm>
          <a:prstGeom prst="rtTriangle">
            <a:avLst/>
          </a:prstGeom>
          <a:solidFill>
            <a:srgbClr val="00B050">
              <a:alpha val="6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Input manuale 27">
            <a:extLst>
              <a:ext uri="{FF2B5EF4-FFF2-40B4-BE49-F238E27FC236}">
                <a16:creationId xmlns:a16="http://schemas.microsoft.com/office/drawing/2014/main" id="{6B01B312-E122-2CFC-0885-873C657B8AB7}"/>
              </a:ext>
            </a:extLst>
          </p:cNvPr>
          <p:cNvSpPr/>
          <p:nvPr/>
        </p:nvSpPr>
        <p:spPr>
          <a:xfrm>
            <a:off x="6943710" y="3313367"/>
            <a:ext cx="261256" cy="446314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487243B-9FCD-621E-40A7-D81D3A3B6C10}"/>
              </a:ext>
            </a:extLst>
          </p:cNvPr>
          <p:cNvSpPr/>
          <p:nvPr/>
        </p:nvSpPr>
        <p:spPr>
          <a:xfrm>
            <a:off x="6924443" y="4687362"/>
            <a:ext cx="250371" cy="4354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Input manuale 31">
            <a:extLst>
              <a:ext uri="{FF2B5EF4-FFF2-40B4-BE49-F238E27FC236}">
                <a16:creationId xmlns:a16="http://schemas.microsoft.com/office/drawing/2014/main" id="{47940AFF-6B05-C8BE-EB0A-8457478281A3}"/>
              </a:ext>
            </a:extLst>
          </p:cNvPr>
          <p:cNvSpPr/>
          <p:nvPr/>
        </p:nvSpPr>
        <p:spPr>
          <a:xfrm>
            <a:off x="6913558" y="4171281"/>
            <a:ext cx="261256" cy="446314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18EDB6-85DB-3078-AF83-5B08B8C94348}"/>
              </a:ext>
            </a:extLst>
          </p:cNvPr>
          <p:cNvSpPr txBox="1"/>
          <p:nvPr/>
        </p:nvSpPr>
        <p:spPr>
          <a:xfrm>
            <a:off x="7746326" y="4414904"/>
            <a:ext cx="38736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The index shows that the paper covers all the cases</a:t>
            </a:r>
            <a:endParaRPr lang="it-IT" sz="2000">
              <a:cs typeface="Calibri"/>
            </a:endParaRPr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AAAC2C83-2008-F15E-CA85-C98528BE46AA}"/>
              </a:ext>
            </a:extLst>
          </p:cNvPr>
          <p:cNvSpPr/>
          <p:nvPr/>
        </p:nvSpPr>
        <p:spPr>
          <a:xfrm>
            <a:off x="3727048" y="1035548"/>
            <a:ext cx="150471" cy="337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00B4A764-38D4-BB85-7F4E-194C0CE66625}"/>
              </a:ext>
            </a:extLst>
          </p:cNvPr>
          <p:cNvSpPr/>
          <p:nvPr/>
        </p:nvSpPr>
        <p:spPr>
          <a:xfrm>
            <a:off x="3727048" y="1648817"/>
            <a:ext cx="150471" cy="337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D806299D-52A2-C347-A14B-4F4EC0755C70}"/>
              </a:ext>
            </a:extLst>
          </p:cNvPr>
          <p:cNvSpPr/>
          <p:nvPr/>
        </p:nvSpPr>
        <p:spPr>
          <a:xfrm>
            <a:off x="4110252" y="2329733"/>
            <a:ext cx="150471" cy="337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ED7D7E2-A636-F96E-DDCD-4758276E0BFF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3877519" y="1204276"/>
            <a:ext cx="2882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48FF61C-9808-DC94-F455-557BD0182EEC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3877519" y="1817545"/>
            <a:ext cx="2834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26C5BD8-E1AE-E283-9D2F-71159694DF23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4260723" y="2498461"/>
            <a:ext cx="246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ABF2D25-BB93-98E2-81C4-8AAA83AB1606}"/>
              </a:ext>
            </a:extLst>
          </p:cNvPr>
          <p:cNvCxnSpPr>
            <a:cxnSpLocks/>
          </p:cNvCxnSpPr>
          <p:nvPr/>
        </p:nvCxnSpPr>
        <p:spPr>
          <a:xfrm>
            <a:off x="4249837" y="2956349"/>
            <a:ext cx="2510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979827F6-D547-7657-48EC-A00E6F1C5CC9}"/>
              </a:ext>
            </a:extLst>
          </p:cNvPr>
          <p:cNvSpPr/>
          <p:nvPr/>
        </p:nvSpPr>
        <p:spPr>
          <a:xfrm>
            <a:off x="3576577" y="3260272"/>
            <a:ext cx="150471" cy="337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DFC2A29A-DF4A-15EE-8A8A-54BFE6E4A3DD}"/>
              </a:ext>
            </a:extLst>
          </p:cNvPr>
          <p:cNvSpPr/>
          <p:nvPr/>
        </p:nvSpPr>
        <p:spPr>
          <a:xfrm>
            <a:off x="4110251" y="2786933"/>
            <a:ext cx="150471" cy="337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E4A3776-13BD-7E8E-305F-B97512F4E0DB}"/>
              </a:ext>
            </a:extLst>
          </p:cNvPr>
          <p:cNvCxnSpPr>
            <a:cxnSpLocks/>
          </p:cNvCxnSpPr>
          <p:nvPr/>
        </p:nvCxnSpPr>
        <p:spPr>
          <a:xfrm>
            <a:off x="3716437" y="3424434"/>
            <a:ext cx="299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774B9EF2-ECC4-374E-64B3-8068B4A14AF4}"/>
              </a:ext>
            </a:extLst>
          </p:cNvPr>
          <p:cNvSpPr/>
          <p:nvPr/>
        </p:nvSpPr>
        <p:spPr>
          <a:xfrm>
            <a:off x="3056798" y="4696151"/>
            <a:ext cx="150471" cy="337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B473BA5-B542-8248-2DFD-75214C013C6F}"/>
              </a:ext>
            </a:extLst>
          </p:cNvPr>
          <p:cNvCxnSpPr>
            <a:cxnSpLocks/>
          </p:cNvCxnSpPr>
          <p:nvPr/>
        </p:nvCxnSpPr>
        <p:spPr>
          <a:xfrm>
            <a:off x="3196658" y="4860313"/>
            <a:ext cx="3538072" cy="1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entesi graffa chiusa 18">
            <a:extLst>
              <a:ext uri="{FF2B5EF4-FFF2-40B4-BE49-F238E27FC236}">
                <a16:creationId xmlns:a16="http://schemas.microsoft.com/office/drawing/2014/main" id="{D024F5E4-B9F7-7D21-9469-E94913428495}"/>
              </a:ext>
            </a:extLst>
          </p:cNvPr>
          <p:cNvSpPr/>
          <p:nvPr/>
        </p:nvSpPr>
        <p:spPr>
          <a:xfrm>
            <a:off x="3039709" y="4305413"/>
            <a:ext cx="150471" cy="337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2D8F59E-2CCB-762C-F8D9-D2E5627DA1B3}"/>
              </a:ext>
            </a:extLst>
          </p:cNvPr>
          <p:cNvCxnSpPr>
            <a:cxnSpLocks/>
          </p:cNvCxnSpPr>
          <p:nvPr/>
        </p:nvCxnSpPr>
        <p:spPr>
          <a:xfrm flipV="1">
            <a:off x="3196658" y="4470622"/>
            <a:ext cx="3515725" cy="1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5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E8DDF-CC60-0DA4-DCBF-23870757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31" y="624626"/>
            <a:ext cx="10058400" cy="898461"/>
          </a:xfrm>
        </p:spPr>
        <p:txBody>
          <a:bodyPr/>
          <a:lstStyle/>
          <a:p>
            <a:r>
              <a:rPr lang="it-IT"/>
              <a:t>1.1 (</a:t>
            </a:r>
            <a:r>
              <a:rPr lang="it-IT" err="1"/>
              <a:t>Both</a:t>
            </a:r>
            <a:r>
              <a:rPr lang="it-IT"/>
              <a:t> G and B)</a:t>
            </a:r>
            <a:endParaRPr lang="it-IT">
              <a:cs typeface="Calibri Ligh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C6122D9-D6E6-981F-DAB7-347CC0DD60F0}"/>
              </a:ext>
            </a:extLst>
          </p:cNvPr>
          <p:cNvCxnSpPr>
            <a:cxnSpLocks/>
          </p:cNvCxnSpPr>
          <p:nvPr/>
        </p:nvCxnSpPr>
        <p:spPr>
          <a:xfrm flipH="1">
            <a:off x="9331698" y="3374613"/>
            <a:ext cx="1598889" cy="60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riangolo rettangolo 4">
            <a:extLst>
              <a:ext uri="{FF2B5EF4-FFF2-40B4-BE49-F238E27FC236}">
                <a16:creationId xmlns:a16="http://schemas.microsoft.com/office/drawing/2014/main" id="{D77F03FD-FB5E-2CE7-C0E4-D8AAC84D9A1F}"/>
              </a:ext>
            </a:extLst>
          </p:cNvPr>
          <p:cNvSpPr/>
          <p:nvPr/>
        </p:nvSpPr>
        <p:spPr>
          <a:xfrm flipH="1">
            <a:off x="9385718" y="3424225"/>
            <a:ext cx="1624557" cy="1232451"/>
          </a:xfrm>
          <a:prstGeom prst="rtTriangl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B10BA62-09F8-F696-B0F0-8C84845B06CD}"/>
              </a:ext>
            </a:extLst>
          </p:cNvPr>
          <p:cNvCxnSpPr>
            <a:cxnSpLocks/>
          </p:cNvCxnSpPr>
          <p:nvPr/>
        </p:nvCxnSpPr>
        <p:spPr>
          <a:xfrm flipH="1">
            <a:off x="11010275" y="3424225"/>
            <a:ext cx="1" cy="12324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1198D8D-14A2-8696-F3B8-43C4934283C6}"/>
              </a:ext>
            </a:extLst>
          </p:cNvPr>
          <p:cNvCxnSpPr>
            <a:cxnSpLocks/>
          </p:cNvCxnSpPr>
          <p:nvPr/>
        </p:nvCxnSpPr>
        <p:spPr>
          <a:xfrm>
            <a:off x="9385718" y="2977652"/>
            <a:ext cx="3673" cy="1605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A5B529D-D2EB-6EED-8BE4-8FEAE8ED8B8E}"/>
                  </a:ext>
                </a:extLst>
              </p:cNvPr>
              <p:cNvSpPr txBox="1"/>
              <p:nvPr/>
            </p:nvSpPr>
            <p:spPr>
              <a:xfrm>
                <a:off x="10933722" y="2982892"/>
                <a:ext cx="4596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A5B529D-D2EB-6EED-8BE4-8FEAE8ED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722" y="2982892"/>
                <a:ext cx="45963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111B3BC-A095-BFDE-6B5B-B6FBEFE770C8}"/>
              </a:ext>
            </a:extLst>
          </p:cNvPr>
          <p:cNvCxnSpPr>
            <a:cxnSpLocks/>
          </p:cNvCxnSpPr>
          <p:nvPr/>
        </p:nvCxnSpPr>
        <p:spPr>
          <a:xfrm flipH="1" flipV="1">
            <a:off x="9365203" y="4636237"/>
            <a:ext cx="1853469" cy="12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F4381C2-04DC-475E-7729-EF9AEA837A82}"/>
                  </a:ext>
                </a:extLst>
              </p:cNvPr>
              <p:cNvSpPr txBox="1"/>
              <p:nvPr/>
            </p:nvSpPr>
            <p:spPr>
              <a:xfrm>
                <a:off x="790086" y="3275535"/>
                <a:ext cx="4749942" cy="589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𝐺𝐸𝑂𝑀𝐸𝑇𝑅𝐼𝐶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𝐴𝑈𝐶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it-IT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[ 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∗ 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kern="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] </a:t>
                </a:r>
                <a:endParaRPr lang="en-US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F4381C2-04DC-475E-7729-EF9AEA8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86" y="3275535"/>
                <a:ext cx="4749942" cy="589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7F29DF3-63E7-13F4-E3BD-BF50317ED553}"/>
                  </a:ext>
                </a:extLst>
              </p:cNvPr>
              <p:cNvSpPr txBox="1"/>
              <p:nvPr/>
            </p:nvSpPr>
            <p:spPr>
              <a:xfrm>
                <a:off x="10654236" y="4687120"/>
                <a:ext cx="828472" cy="683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7F29DF3-63E7-13F4-E3BD-BF50317E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236" y="4687120"/>
                <a:ext cx="828472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3ACD7D4-5AC3-72B7-67C1-9EC23D71AF4B}"/>
                  </a:ext>
                </a:extLst>
              </p:cNvPr>
              <p:cNvSpPr txBox="1"/>
              <p:nvPr/>
            </p:nvSpPr>
            <p:spPr>
              <a:xfrm>
                <a:off x="8308367" y="3083810"/>
                <a:ext cx="1199117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3ACD7D4-5AC3-72B7-67C1-9EC23D71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367" y="3083810"/>
                <a:ext cx="1199117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DB8D42E0-C00D-D8D2-1FA9-47AA07ABCEE2}"/>
              </a:ext>
            </a:extLst>
          </p:cNvPr>
          <p:cNvCxnSpPr>
            <a:cxnSpLocks/>
          </p:cNvCxnSpPr>
          <p:nvPr/>
        </p:nvCxnSpPr>
        <p:spPr>
          <a:xfrm flipV="1">
            <a:off x="3808200" y="3368234"/>
            <a:ext cx="0" cy="3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F193D9B-AFFC-9D80-0A4C-5C3B9FD21679}"/>
              </a:ext>
            </a:extLst>
          </p:cNvPr>
          <p:cNvCxnSpPr>
            <a:cxnSpLocks/>
          </p:cNvCxnSpPr>
          <p:nvPr/>
        </p:nvCxnSpPr>
        <p:spPr>
          <a:xfrm flipH="1">
            <a:off x="3809856" y="3276334"/>
            <a:ext cx="153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5F997039-AC9A-B24F-371C-BC3C13B2FC7A}"/>
              </a:ext>
            </a:extLst>
          </p:cNvPr>
          <p:cNvCxnSpPr>
            <a:cxnSpLocks/>
          </p:cNvCxnSpPr>
          <p:nvPr/>
        </p:nvCxnSpPr>
        <p:spPr>
          <a:xfrm flipV="1">
            <a:off x="5348611" y="3389017"/>
            <a:ext cx="0" cy="3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67220EC8-E861-E393-ED52-E936B229EF84}"/>
              </a:ext>
            </a:extLst>
          </p:cNvPr>
          <p:cNvCxnSpPr>
            <a:cxnSpLocks/>
          </p:cNvCxnSpPr>
          <p:nvPr/>
        </p:nvCxnSpPr>
        <p:spPr>
          <a:xfrm flipH="1">
            <a:off x="4686963" y="3892808"/>
            <a:ext cx="661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09E6DFB-66BD-2444-B29A-B138D4AF0659}"/>
              </a:ext>
            </a:extLst>
          </p:cNvPr>
          <p:cNvSpPr txBox="1"/>
          <p:nvPr/>
        </p:nvSpPr>
        <p:spPr>
          <a:xfrm>
            <a:off x="3717839" y="2912793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err="1">
                <a:solidFill>
                  <a:schemeClr val="accent1"/>
                </a:solidFill>
              </a:rPr>
              <a:t>RETTAGLE</a:t>
            </a:r>
            <a:r>
              <a:rPr lang="it-IT" b="1">
                <a:solidFill>
                  <a:schemeClr val="accent1"/>
                </a:solidFill>
              </a:rPr>
              <a:t> AREA</a:t>
            </a:r>
            <a:endParaRPr lang="en-US" b="1">
              <a:solidFill>
                <a:schemeClr val="accent1"/>
              </a:solidFill>
            </a:endParaRP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685581DA-18D6-2676-A9D1-1B063F563F35}"/>
              </a:ext>
            </a:extLst>
          </p:cNvPr>
          <p:cNvCxnSpPr>
            <a:cxnSpLocks/>
          </p:cNvCxnSpPr>
          <p:nvPr/>
        </p:nvCxnSpPr>
        <p:spPr>
          <a:xfrm flipH="1">
            <a:off x="3729541" y="3894800"/>
            <a:ext cx="848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9F6F687-6A96-B6B2-7084-FF6BA613853A}"/>
              </a:ext>
            </a:extLst>
          </p:cNvPr>
          <p:cNvSpPr txBox="1"/>
          <p:nvPr/>
        </p:nvSpPr>
        <p:spPr>
          <a:xfrm>
            <a:off x="3875381" y="3946200"/>
            <a:ext cx="769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BASE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C5C74C0-81CD-AED5-55F6-5FC853BA3F8B}"/>
              </a:ext>
            </a:extLst>
          </p:cNvPr>
          <p:cNvSpPr txBox="1"/>
          <p:nvPr/>
        </p:nvSpPr>
        <p:spPr>
          <a:xfrm>
            <a:off x="4605147" y="3902813"/>
            <a:ext cx="1040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err="1">
                <a:solidFill>
                  <a:schemeClr val="accent1"/>
                </a:solidFill>
              </a:rPr>
              <a:t>HEIGHT</a:t>
            </a:r>
            <a:endParaRPr lang="en-US" b="1">
              <a:solidFill>
                <a:schemeClr val="accent1"/>
              </a:solidFill>
            </a:endParaRP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5D67D410-EA02-7B84-A93F-C2F663B15BAC}"/>
              </a:ext>
            </a:extLst>
          </p:cNvPr>
          <p:cNvCxnSpPr>
            <a:cxnSpLocks/>
          </p:cNvCxnSpPr>
          <p:nvPr/>
        </p:nvCxnSpPr>
        <p:spPr>
          <a:xfrm flipV="1">
            <a:off x="5994356" y="3313398"/>
            <a:ext cx="0" cy="409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574C2782-9634-2B44-3560-3AD06687149F}"/>
              </a:ext>
            </a:extLst>
          </p:cNvPr>
          <p:cNvCxnSpPr>
            <a:cxnSpLocks/>
          </p:cNvCxnSpPr>
          <p:nvPr/>
        </p:nvCxnSpPr>
        <p:spPr>
          <a:xfrm flipV="1">
            <a:off x="7619130" y="3327960"/>
            <a:ext cx="0" cy="44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74BEF97D-2647-B90B-6510-3A6974E6BDE6}"/>
              </a:ext>
            </a:extLst>
          </p:cNvPr>
          <p:cNvCxnSpPr>
            <a:cxnSpLocks/>
          </p:cNvCxnSpPr>
          <p:nvPr/>
        </p:nvCxnSpPr>
        <p:spPr>
          <a:xfrm flipH="1">
            <a:off x="6066840" y="3248402"/>
            <a:ext cx="1552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A75F17A-C83E-E870-E214-E86A1A6488D4}"/>
              </a:ext>
            </a:extLst>
          </p:cNvPr>
          <p:cNvSpPr txBox="1"/>
          <p:nvPr/>
        </p:nvSpPr>
        <p:spPr>
          <a:xfrm>
            <a:off x="5981768" y="2899560"/>
            <a:ext cx="1774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err="1">
                <a:solidFill>
                  <a:srgbClr val="00B050"/>
                </a:solidFill>
              </a:rPr>
              <a:t>TRIANGLE</a:t>
            </a:r>
            <a:r>
              <a:rPr lang="it-IT" b="1">
                <a:solidFill>
                  <a:srgbClr val="00B050"/>
                </a:solidFill>
              </a:rPr>
              <a:t> AREA</a:t>
            </a:r>
            <a:endParaRPr lang="en-US" b="1">
              <a:solidFill>
                <a:srgbClr val="00B050"/>
              </a:solidFill>
            </a:endParaRP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F68DBB9-E1D6-4214-1387-F866F7F2A057}"/>
              </a:ext>
            </a:extLst>
          </p:cNvPr>
          <p:cNvCxnSpPr>
            <a:cxnSpLocks/>
          </p:cNvCxnSpPr>
          <p:nvPr/>
        </p:nvCxnSpPr>
        <p:spPr>
          <a:xfrm>
            <a:off x="6006662" y="3872057"/>
            <a:ext cx="695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A2858998-23BB-3B2A-2D8A-357690AF5523}"/>
              </a:ext>
            </a:extLst>
          </p:cNvPr>
          <p:cNvCxnSpPr>
            <a:cxnSpLocks/>
          </p:cNvCxnSpPr>
          <p:nvPr/>
        </p:nvCxnSpPr>
        <p:spPr>
          <a:xfrm>
            <a:off x="6905454" y="3873896"/>
            <a:ext cx="695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8616F47-9F2B-F5BD-6EDD-A6DE129D90E9}"/>
              </a:ext>
            </a:extLst>
          </p:cNvPr>
          <p:cNvSpPr txBox="1"/>
          <p:nvPr/>
        </p:nvSpPr>
        <p:spPr>
          <a:xfrm>
            <a:off x="5998934" y="3950712"/>
            <a:ext cx="754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BASE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22F3DE54-6703-F85D-14BC-3EBFAFEC2E7A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11010275" y="3424225"/>
            <a:ext cx="0" cy="1232451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E286EA87-AC19-A8B6-A6A5-6166C00E275F}"/>
              </a:ext>
            </a:extLst>
          </p:cNvPr>
          <p:cNvSpPr txBox="1"/>
          <p:nvPr/>
        </p:nvSpPr>
        <p:spPr>
          <a:xfrm>
            <a:off x="6840354" y="3935545"/>
            <a:ext cx="91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err="1">
                <a:solidFill>
                  <a:srgbClr val="00B050"/>
                </a:solidFill>
              </a:rPr>
              <a:t>HEIGHT</a:t>
            </a:r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9A7DB2B1-B14C-2B61-22C6-D7D2CCE461F9}"/>
                  </a:ext>
                </a:extLst>
              </p:cNvPr>
              <p:cNvSpPr txBox="1"/>
              <p:nvPr/>
            </p:nvSpPr>
            <p:spPr>
              <a:xfrm>
                <a:off x="8648080" y="4664163"/>
                <a:ext cx="1358881" cy="675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9A7DB2B1-B14C-2B61-22C6-D7D2CCE4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080" y="4664163"/>
                <a:ext cx="1358881" cy="675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5CB90F0F-48D6-087C-8A27-6AEF5B31E485}"/>
                  </a:ext>
                </a:extLst>
              </p:cNvPr>
              <p:cNvSpPr txBox="1"/>
              <p:nvPr/>
            </p:nvSpPr>
            <p:spPr>
              <a:xfrm>
                <a:off x="616450" y="4679241"/>
                <a:ext cx="2797266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5CB90F0F-48D6-087C-8A27-6AEF5B31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50" y="4679241"/>
                <a:ext cx="2797266" cy="39190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reccia curva 81">
            <a:extLst>
              <a:ext uri="{FF2B5EF4-FFF2-40B4-BE49-F238E27FC236}">
                <a16:creationId xmlns:a16="http://schemas.microsoft.com/office/drawing/2014/main" id="{30C4B5E0-CBEF-8C0F-5F1D-7C88E5E94AEF}"/>
              </a:ext>
            </a:extLst>
          </p:cNvPr>
          <p:cNvSpPr/>
          <p:nvPr/>
        </p:nvSpPr>
        <p:spPr>
          <a:xfrm flipV="1">
            <a:off x="913260" y="5228688"/>
            <a:ext cx="2500456" cy="63678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AFC1DBED-CB6D-A297-3E1C-8A70EFCBFB50}"/>
                  </a:ext>
                </a:extLst>
              </p:cNvPr>
              <p:cNvSpPr txBox="1"/>
              <p:nvPr/>
            </p:nvSpPr>
            <p:spPr>
              <a:xfrm>
                <a:off x="3588967" y="5401576"/>
                <a:ext cx="6243484" cy="599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𝐺𝐸𝑂𝑀𝐸𝑇𝑅𝐼𝐶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𝐴𝑈𝐶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=[ 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kern="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] +  0,5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AFC1DBED-CB6D-A297-3E1C-8A70EFCBF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67" y="5401576"/>
                <a:ext cx="6243484" cy="599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B72F45E9-0C5C-22CB-BF2D-DFDAC919AFB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9422586" y="4642665"/>
            <a:ext cx="1587689" cy="14011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3479B183-E513-E9F7-EA6F-FC98BD831F54}"/>
                  </a:ext>
                </a:extLst>
              </p:cNvPr>
              <p:cNvSpPr txBox="1"/>
              <p:nvPr/>
            </p:nvSpPr>
            <p:spPr>
              <a:xfrm>
                <a:off x="5351764" y="3311641"/>
                <a:ext cx="2671856" cy="54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kern="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  0,5 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 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kern="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it-IT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]</m:t>
                    </m:r>
                  </m:oMath>
                </a14:m>
                <a:r>
                  <a:rPr lang="en-US" sz="1800" kern="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3479B183-E513-E9F7-EA6F-FC98BD83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64" y="3311641"/>
                <a:ext cx="2671856" cy="549702"/>
              </a:xfrm>
              <a:prstGeom prst="rect">
                <a:avLst/>
              </a:prstGeom>
              <a:blipFill>
                <a:blip r:embed="rId9"/>
                <a:stretch>
                  <a:fillRect l="-2055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80E3C3D-5BC1-AC15-6D0B-05906F12B22B}"/>
                  </a:ext>
                </a:extLst>
              </p:cNvPr>
              <p:cNvSpPr txBox="1"/>
              <p:nvPr/>
            </p:nvSpPr>
            <p:spPr>
              <a:xfrm>
                <a:off x="799457" y="1984154"/>
                <a:ext cx="4301422" cy="741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it-IT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baseline="-2500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80E3C3D-5BC1-AC15-6D0B-05906F12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57" y="1984154"/>
                <a:ext cx="4301422" cy="7414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e 10">
            <a:extLst>
              <a:ext uri="{FF2B5EF4-FFF2-40B4-BE49-F238E27FC236}">
                <a16:creationId xmlns:a16="http://schemas.microsoft.com/office/drawing/2014/main" id="{9332607F-065C-7E3E-B1A6-BD6E926DBAE9}"/>
              </a:ext>
            </a:extLst>
          </p:cNvPr>
          <p:cNvSpPr/>
          <p:nvPr/>
        </p:nvSpPr>
        <p:spPr>
          <a:xfrm>
            <a:off x="10931270" y="335352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0750894E-C654-FC24-BDA8-E43EBB2B6B7F}"/>
              </a:ext>
            </a:extLst>
          </p:cNvPr>
          <p:cNvCxnSpPr>
            <a:cxnSpLocks/>
          </p:cNvCxnSpPr>
          <p:nvPr/>
        </p:nvCxnSpPr>
        <p:spPr>
          <a:xfrm>
            <a:off x="9447054" y="4665230"/>
            <a:ext cx="1587689" cy="1401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4E39DE4F-4923-CD57-F8D6-485C2BAB2AA7}"/>
              </a:ext>
            </a:extLst>
          </p:cNvPr>
          <p:cNvSpPr/>
          <p:nvPr/>
        </p:nvSpPr>
        <p:spPr>
          <a:xfrm>
            <a:off x="9327521" y="4584677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A0FEA9-4F37-D3F3-0077-9324117E80B8}"/>
              </a:ext>
            </a:extLst>
          </p:cNvPr>
          <p:cNvSpPr txBox="1"/>
          <p:nvPr/>
        </p:nvSpPr>
        <p:spPr>
          <a:xfrm>
            <a:off x="5565168" y="5000089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5C8FA78-47D9-F3D3-AAAC-1D2A99250926}"/>
              </a:ext>
            </a:extLst>
          </p:cNvPr>
          <p:cNvCxnSpPr/>
          <p:nvPr/>
        </p:nvCxnSpPr>
        <p:spPr>
          <a:xfrm>
            <a:off x="5208222" y="3572455"/>
            <a:ext cx="571928" cy="854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C35F9D9-872E-3A77-60B5-6AAB041915F7}"/>
              </a:ext>
            </a:extLst>
          </p:cNvPr>
          <p:cNvSpPr/>
          <p:nvPr/>
        </p:nvSpPr>
        <p:spPr>
          <a:xfrm>
            <a:off x="4710592" y="3350969"/>
            <a:ext cx="547100" cy="2311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07E791C-AEAF-E201-19C5-8E778C1001DC}"/>
              </a:ext>
            </a:extLst>
          </p:cNvPr>
          <p:cNvSpPr txBox="1"/>
          <p:nvPr/>
        </p:nvSpPr>
        <p:spPr>
          <a:xfrm>
            <a:off x="5642224" y="4323707"/>
            <a:ext cx="5685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solidFill>
                  <a:srgbClr val="FF0000"/>
                </a:solidFill>
                <a:cs typeface="Calibri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52896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10B85-7EE8-E1CF-8DA4-C144DAE7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73" y="648930"/>
            <a:ext cx="10058400" cy="872121"/>
          </a:xfrm>
        </p:spPr>
        <p:txBody>
          <a:bodyPr>
            <a:normAutofit/>
          </a:bodyPr>
          <a:lstStyle/>
          <a:p>
            <a:r>
              <a:rPr lang="it-IT">
                <a:cs typeface="Calibri Light"/>
              </a:rPr>
              <a:t>1.2 (</a:t>
            </a:r>
            <a:r>
              <a:rPr lang="it-IT" err="1">
                <a:cs typeface="Calibri Light"/>
              </a:rPr>
              <a:t>Only</a:t>
            </a:r>
            <a:r>
              <a:rPr lang="it-IT">
                <a:cs typeface="Calibri Light"/>
              </a:rPr>
              <a:t> </a:t>
            </a:r>
            <a:r>
              <a:rPr lang="it-IT" err="1">
                <a:cs typeface="Calibri Light"/>
              </a:rPr>
              <a:t>goods</a:t>
            </a:r>
            <a:r>
              <a:rPr lang="it-IT">
                <a:cs typeface="Calibri Light"/>
              </a:rPr>
              <a:t>)</a:t>
            </a:r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92737A-060A-C774-102E-C3F391857F5A}"/>
              </a:ext>
            </a:extLst>
          </p:cNvPr>
          <p:cNvSpPr txBox="1"/>
          <p:nvPr/>
        </p:nvSpPr>
        <p:spPr>
          <a:xfrm>
            <a:off x="1156273" y="2057089"/>
            <a:ext cx="377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err="1">
                <a:ea typeface="+mn-lt"/>
                <a:cs typeface="+mn-lt"/>
              </a:rPr>
              <a:t>Only</a:t>
            </a:r>
            <a:r>
              <a:rPr lang="it-IT" b="1">
                <a:ea typeface="+mn-lt"/>
                <a:cs typeface="+mn-lt"/>
              </a:rPr>
              <a:t> </a:t>
            </a:r>
            <a:r>
              <a:rPr lang="it-IT" b="1" err="1">
                <a:ea typeface="+mn-lt"/>
                <a:cs typeface="+mn-lt"/>
              </a:rPr>
              <a:t>goods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cases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correspond</a:t>
            </a:r>
            <a:r>
              <a:rPr lang="it-IT" b="1">
                <a:ea typeface="+mn-lt"/>
                <a:cs typeface="+mn-lt"/>
              </a:rPr>
              <a:t> to </a:t>
            </a:r>
            <a:r>
              <a:rPr lang="it-IT" b="1" err="1">
                <a:ea typeface="+mn-lt"/>
                <a:cs typeface="+mn-lt"/>
              </a:rPr>
              <a:t>S1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D6586D-E984-ADA5-44AB-2894DE6198AC}"/>
              </a:ext>
            </a:extLst>
          </p:cNvPr>
          <p:cNvSpPr txBox="1"/>
          <p:nvPr/>
        </p:nvSpPr>
        <p:spPr>
          <a:xfrm>
            <a:off x="1156273" y="2777793"/>
            <a:ext cx="1409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cs typeface="Calibri"/>
              </a:rPr>
              <a:t>Def) S</a:t>
            </a:r>
            <a:r>
              <a:rPr lang="it-IT" b="1" baseline="-25000">
                <a:cs typeface="Calibri"/>
              </a:rPr>
              <a:t>i</a:t>
            </a:r>
            <a:endParaRPr lang="it-IT" b="1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8270B05-BF56-3F6E-D287-9D30E9C4EFE0}"/>
                  </a:ext>
                </a:extLst>
              </p:cNvPr>
              <p:cNvSpPr txBox="1"/>
              <p:nvPr/>
            </p:nvSpPr>
            <p:spPr>
              <a:xfrm>
                <a:off x="1156273" y="2378956"/>
                <a:ext cx="24777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8270B05-BF56-3F6E-D287-9D30E9C4E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73" y="2378956"/>
                <a:ext cx="2477729" cy="369332"/>
              </a:xfrm>
              <a:prstGeom prst="rect">
                <a:avLst/>
              </a:prstGeom>
              <a:blipFill>
                <a:blip r:embed="rId2"/>
                <a:stretch>
                  <a:fillRect l="-1724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riangolo rettangolo 14">
            <a:extLst>
              <a:ext uri="{FF2B5EF4-FFF2-40B4-BE49-F238E27FC236}">
                <a16:creationId xmlns:a16="http://schemas.microsoft.com/office/drawing/2014/main" id="{25353D5F-2200-4AEC-1F96-D23411FC89EA}"/>
              </a:ext>
            </a:extLst>
          </p:cNvPr>
          <p:cNvSpPr/>
          <p:nvPr/>
        </p:nvSpPr>
        <p:spPr>
          <a:xfrm flipH="1">
            <a:off x="8399723" y="2249679"/>
            <a:ext cx="1412124" cy="1192717"/>
          </a:xfrm>
          <a:prstGeom prst="rtTriangle">
            <a:avLst/>
          </a:prstGeom>
          <a:solidFill>
            <a:srgbClr val="00B050">
              <a:alpha val="5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1B02D32-72A2-DD00-6C46-84D7FDEB3602}"/>
              </a:ext>
            </a:extLst>
          </p:cNvPr>
          <p:cNvCxnSpPr>
            <a:cxnSpLocks/>
            <a:stCxn id="35" idx="5"/>
          </p:cNvCxnSpPr>
          <p:nvPr/>
        </p:nvCxnSpPr>
        <p:spPr>
          <a:xfrm flipV="1">
            <a:off x="8449580" y="3420662"/>
            <a:ext cx="2528719" cy="27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6059CC3-41DE-2CED-5BD0-1C4D74D3A984}"/>
              </a:ext>
            </a:extLst>
          </p:cNvPr>
          <p:cNvCxnSpPr>
            <a:cxnSpLocks/>
            <a:endCxn id="35" idx="4"/>
          </p:cNvCxnSpPr>
          <p:nvPr/>
        </p:nvCxnSpPr>
        <p:spPr>
          <a:xfrm>
            <a:off x="6885224" y="3451039"/>
            <a:ext cx="1514499" cy="1544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52BB5A0-61AD-6D1F-DFD4-72979B34C073}"/>
              </a:ext>
            </a:extLst>
          </p:cNvPr>
          <p:cNvCxnSpPr>
            <a:cxnSpLocks/>
            <a:endCxn id="35" idx="3"/>
          </p:cNvCxnSpPr>
          <p:nvPr/>
        </p:nvCxnSpPr>
        <p:spPr>
          <a:xfrm>
            <a:off x="6871396" y="3432449"/>
            <a:ext cx="1478470" cy="15858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0683F6B-1E97-414E-2FF5-48CF18DE746C}"/>
              </a:ext>
            </a:extLst>
          </p:cNvPr>
          <p:cNvCxnSpPr>
            <a:cxnSpLocks/>
          </p:cNvCxnSpPr>
          <p:nvPr/>
        </p:nvCxnSpPr>
        <p:spPr>
          <a:xfrm>
            <a:off x="6942835" y="1988283"/>
            <a:ext cx="0" cy="1479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6B6C5B8-D3BD-740E-9642-80CE0D4A041D}"/>
                  </a:ext>
                </a:extLst>
              </p:cNvPr>
              <p:cNvSpPr txBox="1"/>
              <p:nvPr/>
            </p:nvSpPr>
            <p:spPr>
              <a:xfrm>
                <a:off x="6007190" y="3466486"/>
                <a:ext cx="15144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6B6C5B8-D3BD-740E-9642-80CE0D4A0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90" y="3466486"/>
                <a:ext cx="15144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8B55883-32C8-4340-4497-92321977E076}"/>
                  </a:ext>
                </a:extLst>
              </p:cNvPr>
              <p:cNvSpPr txBox="1"/>
              <p:nvPr/>
            </p:nvSpPr>
            <p:spPr>
              <a:xfrm>
                <a:off x="7363756" y="2949863"/>
                <a:ext cx="16360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8B55883-32C8-4340-4497-92321977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56" y="2949863"/>
                <a:ext cx="1636006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DD04716-4BF5-2852-B027-A2C80D048D14}"/>
                  </a:ext>
                </a:extLst>
              </p:cNvPr>
              <p:cNvSpPr txBox="1"/>
              <p:nvPr/>
            </p:nvSpPr>
            <p:spPr>
              <a:xfrm>
                <a:off x="6834949" y="3556586"/>
                <a:ext cx="13782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DD04716-4BF5-2852-B027-A2C80D04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49" y="3556586"/>
                <a:ext cx="1378217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e 31">
            <a:extLst>
              <a:ext uri="{FF2B5EF4-FFF2-40B4-BE49-F238E27FC236}">
                <a16:creationId xmlns:a16="http://schemas.microsoft.com/office/drawing/2014/main" id="{046DB2BC-D490-5A3E-20DB-B8C10EF73E54}"/>
              </a:ext>
            </a:extLst>
          </p:cNvPr>
          <p:cNvSpPr/>
          <p:nvPr/>
        </p:nvSpPr>
        <p:spPr>
          <a:xfrm>
            <a:off x="9741338" y="2177624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786A8384-F694-959D-FFAA-883B14914E4D}"/>
              </a:ext>
            </a:extLst>
          </p:cNvPr>
          <p:cNvSpPr/>
          <p:nvPr/>
        </p:nvSpPr>
        <p:spPr>
          <a:xfrm>
            <a:off x="6893272" y="3356656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7C4B8B6E-B9D8-5D6D-5890-FD7FC8411590}"/>
              </a:ext>
            </a:extLst>
          </p:cNvPr>
          <p:cNvSpPr/>
          <p:nvPr/>
        </p:nvSpPr>
        <p:spPr>
          <a:xfrm>
            <a:off x="7636654" y="3373258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FD114DF-E9D2-2C7F-0002-70154A9952E3}"/>
              </a:ext>
            </a:extLst>
          </p:cNvPr>
          <p:cNvSpPr/>
          <p:nvPr/>
        </p:nvSpPr>
        <p:spPr>
          <a:xfrm>
            <a:off x="8329214" y="3342349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61D87FD-F00B-260B-7910-AFD3845CECAF}"/>
              </a:ext>
            </a:extLst>
          </p:cNvPr>
          <p:cNvSpPr txBox="1"/>
          <p:nvPr/>
        </p:nvSpPr>
        <p:spPr>
          <a:xfrm>
            <a:off x="1161137" y="4734229"/>
            <a:ext cx="46307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cs typeface="Calibri"/>
              </a:rPr>
              <a:t>2 </a:t>
            </a:r>
            <a:r>
              <a:rPr lang="it-IT" sz="2000" b="1" err="1">
                <a:cs typeface="Calibri"/>
              </a:rPr>
              <a:t>Subcases</a:t>
            </a:r>
            <a:r>
              <a:rPr lang="it-IT" sz="2000" b="1">
                <a:cs typeface="Calibri"/>
              </a:rPr>
              <a:t>:</a:t>
            </a:r>
            <a:endParaRPr lang="it-IT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000">
                <a:cs typeface="Calibri"/>
              </a:rPr>
              <a:t>1.2.1 S</a:t>
            </a:r>
            <a:r>
              <a:rPr lang="it-IT" sz="2000" baseline="-25000">
                <a:cs typeface="Calibri"/>
              </a:rPr>
              <a:t>i</a:t>
            </a:r>
            <a:r>
              <a:rPr lang="it-IT" sz="2000">
                <a:cs typeface="Calibri"/>
              </a:rPr>
              <a:t> </a:t>
            </a:r>
            <a:r>
              <a:rPr lang="it-IT" sz="2000" err="1">
                <a:cs typeface="Calibri"/>
              </a:rPr>
              <a:t>has</a:t>
            </a:r>
            <a:r>
              <a:rPr lang="it-IT" sz="2000">
                <a:cs typeface="Calibri"/>
              </a:rPr>
              <a:t> </a:t>
            </a:r>
            <a:r>
              <a:rPr lang="it-IT" sz="2000" err="1">
                <a:cs typeface="Calibri"/>
              </a:rPr>
              <a:t>at</a:t>
            </a:r>
            <a:r>
              <a:rPr lang="it-IT" sz="2000">
                <a:cs typeface="Calibri"/>
              </a:rPr>
              <a:t> </a:t>
            </a:r>
            <a:r>
              <a:rPr lang="it-IT" sz="2000" err="1">
                <a:cs typeface="Calibri"/>
              </a:rPr>
              <a:t>least</a:t>
            </a:r>
            <a:r>
              <a:rPr lang="it-IT" sz="2000">
                <a:cs typeface="Calibri"/>
              </a:rPr>
              <a:t> 1 good </a:t>
            </a:r>
            <a:endParaRPr lang="it-IT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it-IT" sz="2000">
                <a:cs typeface="Calibri"/>
              </a:rPr>
              <a:t>1.2.2 S</a:t>
            </a:r>
            <a:r>
              <a:rPr lang="it-IT" sz="2000" baseline="-25000">
                <a:cs typeface="Calibri"/>
              </a:rPr>
              <a:t>i </a:t>
            </a:r>
            <a:r>
              <a:rPr lang="it-IT" sz="2000" err="1">
                <a:cs typeface="Calibri"/>
              </a:rPr>
              <a:t>has</a:t>
            </a:r>
            <a:r>
              <a:rPr lang="it-IT" sz="2000">
                <a:cs typeface="Calibri"/>
              </a:rPr>
              <a:t> no good</a:t>
            </a:r>
            <a:endParaRPr lang="it-IT">
              <a:cs typeface="Calibri" panose="020F0502020204030204"/>
            </a:endParaRPr>
          </a:p>
        </p:txBody>
      </p:sp>
      <p:sp>
        <p:nvSpPr>
          <p:cNvPr id="42" name="Freccia in giù 41">
            <a:extLst>
              <a:ext uri="{FF2B5EF4-FFF2-40B4-BE49-F238E27FC236}">
                <a16:creationId xmlns:a16="http://schemas.microsoft.com/office/drawing/2014/main" id="{203E3C2B-5DD0-F6A5-5C66-46E06F04E7C1}"/>
              </a:ext>
            </a:extLst>
          </p:cNvPr>
          <p:cNvSpPr/>
          <p:nvPr/>
        </p:nvSpPr>
        <p:spPr>
          <a:xfrm>
            <a:off x="1356069" y="3637115"/>
            <a:ext cx="484632" cy="6971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BFDB67E-CAF2-0E41-5EE4-0A41D1638593}"/>
              </a:ext>
            </a:extLst>
          </p:cNvPr>
          <p:cNvSpPr txBox="1"/>
          <p:nvPr/>
        </p:nvSpPr>
        <p:spPr>
          <a:xfrm>
            <a:off x="5570701" y="1819044"/>
            <a:ext cx="1002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>
                <a:cs typeface="Calibri"/>
              </a:rPr>
              <a:t>1.2.1 </a:t>
            </a:r>
            <a:endParaRPr lang="it-IT" sz="240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9ECCBA94-4F69-4023-BCFD-65E62E85FEAF}"/>
                  </a:ext>
                </a:extLst>
              </p:cNvPr>
              <p:cNvSpPr txBox="1"/>
              <p:nvPr/>
            </p:nvSpPr>
            <p:spPr>
              <a:xfrm>
                <a:off x="9540234" y="1814249"/>
                <a:ext cx="995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9ECCBA94-4F69-4023-BCFD-65E62E85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234" y="1814249"/>
                <a:ext cx="99538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FB07FC5A-C093-A6C1-B73D-E053F16A8C0A}"/>
              </a:ext>
            </a:extLst>
          </p:cNvPr>
          <p:cNvCxnSpPr>
            <a:cxnSpLocks/>
          </p:cNvCxnSpPr>
          <p:nvPr/>
        </p:nvCxnSpPr>
        <p:spPr>
          <a:xfrm>
            <a:off x="5220183" y="1745115"/>
            <a:ext cx="0" cy="457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95435D52-AC48-65C2-DEA9-5426FE1D3A5D}"/>
                  </a:ext>
                </a:extLst>
              </p:cNvPr>
              <p:cNvSpPr txBox="1"/>
              <p:nvPr/>
            </p:nvSpPr>
            <p:spPr>
              <a:xfrm>
                <a:off x="10246984" y="3738116"/>
                <a:ext cx="1608386" cy="608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>
                    <a:solidFill>
                      <a:srgbClr val="836967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95435D52-AC48-65C2-DEA9-5426FE1D3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984" y="3738116"/>
                <a:ext cx="1608386" cy="608949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Parentesi graffa chiusa 54">
            <a:extLst>
              <a:ext uri="{FF2B5EF4-FFF2-40B4-BE49-F238E27FC236}">
                <a16:creationId xmlns:a16="http://schemas.microsoft.com/office/drawing/2014/main" id="{9B76CC42-4BB6-E38E-3D90-91D96C61288E}"/>
              </a:ext>
            </a:extLst>
          </p:cNvPr>
          <p:cNvSpPr/>
          <p:nvPr/>
        </p:nvSpPr>
        <p:spPr>
          <a:xfrm rot="5400000">
            <a:off x="8953607" y="2975891"/>
            <a:ext cx="305444" cy="14099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entesi graffa chiusa 55">
            <a:extLst>
              <a:ext uri="{FF2B5EF4-FFF2-40B4-BE49-F238E27FC236}">
                <a16:creationId xmlns:a16="http://schemas.microsoft.com/office/drawing/2014/main" id="{535B7C23-B8CB-24BD-B48B-8AD1ECC904B1}"/>
              </a:ext>
            </a:extLst>
          </p:cNvPr>
          <p:cNvSpPr/>
          <p:nvPr/>
        </p:nvSpPr>
        <p:spPr>
          <a:xfrm>
            <a:off x="9953917" y="2229349"/>
            <a:ext cx="244168" cy="11927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B96E2B5-D711-9FE1-4262-FA240A2EA043}"/>
                  </a:ext>
                </a:extLst>
              </p:cNvPr>
              <p:cNvSpPr txBox="1"/>
              <p:nvPr/>
            </p:nvSpPr>
            <p:spPr>
              <a:xfrm>
                <a:off x="10268938" y="2497713"/>
                <a:ext cx="1240790" cy="587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>
                    <a:solidFill>
                      <a:srgbClr val="836967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B96E2B5-D711-9FE1-4262-FA240A2EA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938" y="2497713"/>
                <a:ext cx="1240790" cy="587597"/>
              </a:xfrm>
              <a:prstGeom prst="rect">
                <a:avLst/>
              </a:prstGeom>
              <a:blipFill>
                <a:blip r:embed="rId8"/>
                <a:stretch>
                  <a:fillRect l="-5419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6FFE06B7-E547-01BA-90C8-03601D5E3470}"/>
                  </a:ext>
                </a:extLst>
              </p:cNvPr>
              <p:cNvSpPr txBox="1"/>
              <p:nvPr/>
            </p:nvSpPr>
            <p:spPr>
              <a:xfrm>
                <a:off x="5088521" y="4367529"/>
                <a:ext cx="7300731" cy="880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𝐺𝐸𝑂𝑀𝐸𝑇𝑅𝐼𝐶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+0,5 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6FFE06B7-E547-01BA-90C8-03601D5E3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21" y="4367529"/>
                <a:ext cx="7300731" cy="8808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332E710-C223-65F9-74DE-5C320D9E9295}"/>
                  </a:ext>
                </a:extLst>
              </p:cNvPr>
              <p:cNvSpPr txBox="1"/>
              <p:nvPr/>
            </p:nvSpPr>
            <p:spPr>
              <a:xfrm>
                <a:off x="5622404" y="5650158"/>
                <a:ext cx="6232966" cy="589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𝐺𝐸𝑂𝑀𝐸𝑇𝑅𝐼𝐶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𝐴𝑈𝐶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=[ 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kern="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] +  0,5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332E710-C223-65F9-74DE-5C320D9E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404" y="5650158"/>
                <a:ext cx="6232966" cy="589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37507079-8367-786D-5932-721BB626FF39}"/>
                  </a:ext>
                </a:extLst>
              </p:cNvPr>
              <p:cNvSpPr txBox="1"/>
              <p:nvPr/>
            </p:nvSpPr>
            <p:spPr>
              <a:xfrm>
                <a:off x="5622404" y="5193218"/>
                <a:ext cx="6232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as before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37507079-8367-786D-5932-721BB626F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404" y="5193218"/>
                <a:ext cx="6232966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2366809E-9058-075F-52B5-A3F06FF251DF}"/>
              </a:ext>
            </a:extLst>
          </p:cNvPr>
          <p:cNvCxnSpPr>
            <a:cxnSpLocks/>
            <a:stCxn id="55" idx="1"/>
          </p:cNvCxnSpPr>
          <p:nvPr/>
        </p:nvCxnSpPr>
        <p:spPr>
          <a:xfrm rot="16200000" flipH="1">
            <a:off x="9612461" y="3327453"/>
            <a:ext cx="200699" cy="1212964"/>
          </a:xfrm>
          <a:prstGeom prst="bentConnector4">
            <a:avLst>
              <a:gd name="adj1" fmla="val 98715"/>
              <a:gd name="adj2" fmla="val 5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9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  <p:bldP spid="24" grpId="0"/>
      <p:bldP spid="26" grpId="0"/>
      <p:bldP spid="32" grpId="0" animBg="1"/>
      <p:bldP spid="33" grpId="0" animBg="1"/>
      <p:bldP spid="34" grpId="0" animBg="1"/>
      <p:bldP spid="35" grpId="0" animBg="1"/>
      <p:bldP spid="43" grpId="0"/>
      <p:bldP spid="48" grpId="0"/>
      <p:bldP spid="54" grpId="0"/>
      <p:bldP spid="55" grpId="0" animBg="1"/>
      <p:bldP spid="56" grpId="0" animBg="1"/>
      <p:bldP spid="58" grpId="0"/>
      <p:bldP spid="60" grpId="0"/>
      <p:bldP spid="63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9DA973-1373-3CE4-EB7D-AC39609F0992}"/>
              </a:ext>
            </a:extLst>
          </p:cNvPr>
          <p:cNvSpPr txBox="1"/>
          <p:nvPr/>
        </p:nvSpPr>
        <p:spPr>
          <a:xfrm>
            <a:off x="671861" y="1215205"/>
            <a:ext cx="310413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>
                <a:cs typeface="Calibri"/>
              </a:rPr>
              <a:t>Def </a:t>
            </a:r>
            <a:r>
              <a:rPr lang="it-IT" sz="2400" err="1">
                <a:cs typeface="Calibri"/>
              </a:rPr>
              <a:t>S</a:t>
            </a:r>
            <a:r>
              <a:rPr lang="it-IT" sz="2400" baseline="-25000" err="1">
                <a:cs typeface="Calibri"/>
              </a:rPr>
              <a:t>j</a:t>
            </a:r>
            <a:r>
              <a:rPr lang="it-IT" sz="2400">
                <a:cs typeface="Calibri"/>
              </a:rPr>
              <a:t> 2 </a:t>
            </a:r>
            <a:r>
              <a:rPr lang="it-IT" sz="2400" err="1">
                <a:cs typeface="Calibri"/>
              </a:rPr>
              <a:t>Subcases</a:t>
            </a:r>
            <a:r>
              <a:rPr lang="it-IT" sz="2400">
                <a:cs typeface="Calibri"/>
              </a:rPr>
              <a:t>: 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cs typeface="Calibri"/>
            </a:endParaRPr>
          </a:p>
        </p:txBody>
      </p:sp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9E3443E2-2678-D136-C09B-6CAF2401B0EB}"/>
              </a:ext>
            </a:extLst>
          </p:cNvPr>
          <p:cNvSpPr/>
          <p:nvPr/>
        </p:nvSpPr>
        <p:spPr>
          <a:xfrm flipH="1">
            <a:off x="2710734" y="3136675"/>
            <a:ext cx="1256563" cy="1069162"/>
          </a:xfrm>
          <a:prstGeom prst="rtTriangle">
            <a:avLst/>
          </a:prstGeom>
          <a:solidFill>
            <a:srgbClr val="00B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6B57AF-14C7-DC71-263B-9F35CFACAA9A}"/>
              </a:ext>
            </a:extLst>
          </p:cNvPr>
          <p:cNvSpPr/>
          <p:nvPr/>
        </p:nvSpPr>
        <p:spPr>
          <a:xfrm>
            <a:off x="2709499" y="4206725"/>
            <a:ext cx="1257253" cy="135114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B687884-D540-5CD0-7D0E-A8653878613E}"/>
              </a:ext>
            </a:extLst>
          </p:cNvPr>
          <p:cNvCxnSpPr>
            <a:cxnSpLocks/>
          </p:cNvCxnSpPr>
          <p:nvPr/>
        </p:nvCxnSpPr>
        <p:spPr>
          <a:xfrm flipH="1">
            <a:off x="1192339" y="5535163"/>
            <a:ext cx="3491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74AD62E-2FE0-9426-0583-B86875D3E797}"/>
              </a:ext>
            </a:extLst>
          </p:cNvPr>
          <p:cNvCxnSpPr>
            <a:cxnSpLocks/>
          </p:cNvCxnSpPr>
          <p:nvPr/>
        </p:nvCxnSpPr>
        <p:spPr>
          <a:xfrm flipH="1">
            <a:off x="1192339" y="2460333"/>
            <a:ext cx="11110" cy="3074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D35C1D9F-56B6-7BB7-559F-24206A9C5383}"/>
              </a:ext>
            </a:extLst>
          </p:cNvPr>
          <p:cNvSpPr/>
          <p:nvPr/>
        </p:nvSpPr>
        <p:spPr>
          <a:xfrm>
            <a:off x="3896788" y="3096899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D4661D77-5F05-370E-74AB-A0B650EF47C0}"/>
              </a:ext>
            </a:extLst>
          </p:cNvPr>
          <p:cNvSpPr/>
          <p:nvPr/>
        </p:nvSpPr>
        <p:spPr>
          <a:xfrm>
            <a:off x="3886262" y="4127475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BA9AE60F-37E5-1B9A-19B9-672EFAEA7F7D}"/>
              </a:ext>
            </a:extLst>
          </p:cNvPr>
          <p:cNvSpPr/>
          <p:nvPr/>
        </p:nvSpPr>
        <p:spPr>
          <a:xfrm>
            <a:off x="2639535" y="5473573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3FBCF0B4-0978-0771-31D8-9339F5D95762}"/>
                  </a:ext>
                </a:extLst>
              </p:cNvPr>
              <p:cNvSpPr txBox="1"/>
              <p:nvPr/>
            </p:nvSpPr>
            <p:spPr>
              <a:xfrm>
                <a:off x="5830121" y="3695911"/>
                <a:ext cx="4778477" cy="674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𝐺𝐸𝑂𝑀𝐸𝑇𝑅𝐼𝐶</m:t>
                    </m:r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𝐴𝑈𝐶</m:t>
                    </m:r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20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kern="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kern="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000" b="0" i="1" kern="1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000" b="0" i="1" kern="1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20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3FBCF0B4-0978-0771-31D8-9339F5D9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121" y="3695911"/>
                <a:ext cx="4778477" cy="674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6FB8DEE-73A0-4C69-F8A1-EE28657F2BC5}"/>
                  </a:ext>
                </a:extLst>
              </p:cNvPr>
              <p:cNvSpPr txBox="1"/>
              <p:nvPr/>
            </p:nvSpPr>
            <p:spPr>
              <a:xfrm>
                <a:off x="5601929" y="1097080"/>
                <a:ext cx="6484374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𝐺𝐸𝑂𝑀𝐸𝑇𝑅𝐼𝐶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6FB8DEE-73A0-4C69-F8A1-EE28657F2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29" y="1097080"/>
                <a:ext cx="6484374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ccia in giù 64">
            <a:extLst>
              <a:ext uri="{FF2B5EF4-FFF2-40B4-BE49-F238E27FC236}">
                <a16:creationId xmlns:a16="http://schemas.microsoft.com/office/drawing/2014/main" id="{C1ABAB01-060F-86BC-815E-AD036DA1C862}"/>
              </a:ext>
            </a:extLst>
          </p:cNvPr>
          <p:cNvSpPr/>
          <p:nvPr/>
        </p:nvSpPr>
        <p:spPr>
          <a:xfrm>
            <a:off x="6051169" y="1961227"/>
            <a:ext cx="458410" cy="5492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46E7BBEB-CC59-9287-7217-93C9E1FB9D38}"/>
              </a:ext>
            </a:extLst>
          </p:cNvPr>
          <p:cNvSpPr/>
          <p:nvPr/>
        </p:nvSpPr>
        <p:spPr>
          <a:xfrm>
            <a:off x="1141902" y="5462895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B4BDBDD7-7B2C-5D36-FBEA-07DA6AF214DE}"/>
              </a:ext>
            </a:extLst>
          </p:cNvPr>
          <p:cNvSpPr/>
          <p:nvPr/>
        </p:nvSpPr>
        <p:spPr>
          <a:xfrm>
            <a:off x="2648971" y="4735216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960A166C-5AC7-3328-93B0-DF08BADB4BF6}"/>
              </a:ext>
            </a:extLst>
          </p:cNvPr>
          <p:cNvSpPr/>
          <p:nvPr/>
        </p:nvSpPr>
        <p:spPr>
          <a:xfrm>
            <a:off x="4141563" y="3096899"/>
            <a:ext cx="458410" cy="114871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C3EC1ED5-E9C2-4D56-3B6E-C47403F77B23}"/>
              </a:ext>
            </a:extLst>
          </p:cNvPr>
          <p:cNvSpPr/>
          <p:nvPr/>
        </p:nvSpPr>
        <p:spPr>
          <a:xfrm>
            <a:off x="6051169" y="3153923"/>
            <a:ext cx="458410" cy="6019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69879A-98E9-18F9-EFAD-B0EA3DE9F050}"/>
              </a:ext>
            </a:extLst>
          </p:cNvPr>
          <p:cNvSpPr txBox="1"/>
          <p:nvPr/>
        </p:nvSpPr>
        <p:spPr>
          <a:xfrm>
            <a:off x="680794" y="1590294"/>
            <a:ext cx="4475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>
                <a:cs typeface="Calibri"/>
              </a:rPr>
              <a:t>1.2.2.1 </a:t>
            </a:r>
            <a:r>
              <a:rPr lang="it-IT" sz="2400" b="1" err="1">
                <a:cs typeface="Calibri"/>
              </a:rPr>
              <a:t>S</a:t>
            </a:r>
            <a:r>
              <a:rPr lang="it-IT" sz="2400" b="1" baseline="-25000" err="1">
                <a:cs typeface="Calibri"/>
              </a:rPr>
              <a:t>j</a:t>
            </a:r>
            <a:r>
              <a:rPr lang="it-IT" sz="2400" b="1">
                <a:cs typeface="Calibri"/>
              </a:rPr>
              <a:t> </a:t>
            </a:r>
            <a:r>
              <a:rPr lang="it-IT" sz="2400" b="1" err="1">
                <a:cs typeface="Calibri"/>
              </a:rPr>
              <a:t>has</a:t>
            </a:r>
            <a:r>
              <a:rPr lang="it-IT" sz="2400" b="1">
                <a:cs typeface="Calibri"/>
              </a:rPr>
              <a:t> </a:t>
            </a:r>
            <a:r>
              <a:rPr lang="it-IT" sz="2400" b="1" err="1">
                <a:cs typeface="Calibri"/>
              </a:rPr>
              <a:t>at</a:t>
            </a:r>
            <a:r>
              <a:rPr lang="it-IT" sz="2400" b="1">
                <a:cs typeface="Calibri"/>
              </a:rPr>
              <a:t> </a:t>
            </a:r>
            <a:r>
              <a:rPr lang="it-IT" sz="2400" b="1" err="1">
                <a:cs typeface="Calibri"/>
              </a:rPr>
              <a:t>least</a:t>
            </a:r>
            <a:r>
              <a:rPr lang="it-IT" sz="2400" b="1">
                <a:cs typeface="Calibri"/>
              </a:rPr>
              <a:t> one </a:t>
            </a:r>
            <a:r>
              <a:rPr lang="it-IT" sz="2400" b="1" err="1">
                <a:cs typeface="Calibri"/>
              </a:rPr>
              <a:t>bad</a:t>
            </a:r>
            <a:endParaRPr lang="it-IT" sz="2400" b="1">
              <a:cs typeface="Calibri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396CCE0-A796-4C5D-8C2E-F4FE18D1CEC9}"/>
              </a:ext>
            </a:extLst>
          </p:cNvPr>
          <p:cNvSpPr/>
          <p:nvPr/>
        </p:nvSpPr>
        <p:spPr>
          <a:xfrm>
            <a:off x="7875638" y="1111423"/>
            <a:ext cx="2005781" cy="9727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ACD27A5-CA92-58BC-C127-718F8E34AB92}"/>
              </a:ext>
            </a:extLst>
          </p:cNvPr>
          <p:cNvSpPr/>
          <p:nvPr/>
        </p:nvSpPr>
        <p:spPr>
          <a:xfrm>
            <a:off x="10061641" y="1101213"/>
            <a:ext cx="1805894" cy="98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C3F419-D158-C9A7-67F3-1C39D34E0595}"/>
              </a:ext>
            </a:extLst>
          </p:cNvPr>
          <p:cNvSpPr txBox="1"/>
          <p:nvPr/>
        </p:nvSpPr>
        <p:spPr>
          <a:xfrm>
            <a:off x="8322461" y="771753"/>
            <a:ext cx="129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RECTANGLE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CFB0697-507F-3E56-D768-84EDCBC85AEF}"/>
              </a:ext>
            </a:extLst>
          </p:cNvPr>
          <p:cNvSpPr txBox="1"/>
          <p:nvPr/>
        </p:nvSpPr>
        <p:spPr>
          <a:xfrm>
            <a:off x="10395361" y="74209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err="1">
                <a:solidFill>
                  <a:srgbClr val="00B050"/>
                </a:solidFill>
              </a:rPr>
              <a:t>TRIANGLE</a:t>
            </a:r>
            <a:endParaRPr lang="en-US" b="1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C2AD96B-11CB-0039-EDED-92BBB8280057}"/>
                  </a:ext>
                </a:extLst>
              </p:cNvPr>
              <p:cNvSpPr txBox="1"/>
              <p:nvPr/>
            </p:nvSpPr>
            <p:spPr>
              <a:xfrm>
                <a:off x="4396853" y="2896299"/>
                <a:ext cx="1199117" cy="649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C2AD96B-11CB-0039-EDED-92BBB8280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853" y="2896299"/>
                <a:ext cx="1199117" cy="649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316E86F-F4DF-B0DB-8EF6-70D1473D35BA}"/>
                  </a:ext>
                </a:extLst>
              </p:cNvPr>
              <p:cNvSpPr txBox="1"/>
              <p:nvPr/>
            </p:nvSpPr>
            <p:spPr>
              <a:xfrm>
                <a:off x="3186878" y="3805183"/>
                <a:ext cx="995387" cy="376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316E86F-F4DF-B0DB-8EF6-70D1473D3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78" y="3805183"/>
                <a:ext cx="995387" cy="37600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682DDC1-649C-1B4F-C423-E62461DBE686}"/>
                  </a:ext>
                </a:extLst>
              </p:cNvPr>
              <p:cNvSpPr txBox="1"/>
              <p:nvPr/>
            </p:nvSpPr>
            <p:spPr>
              <a:xfrm>
                <a:off x="1651463" y="3755844"/>
                <a:ext cx="1350096" cy="376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682DDC1-649C-1B4F-C423-E62461DBE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463" y="3755844"/>
                <a:ext cx="1350096" cy="376000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CA3568C-2DAE-0A07-59E8-A8D4D071D597}"/>
                  </a:ext>
                </a:extLst>
              </p:cNvPr>
              <p:cNvSpPr txBox="1"/>
              <p:nvPr/>
            </p:nvSpPr>
            <p:spPr>
              <a:xfrm>
                <a:off x="1676009" y="5135019"/>
                <a:ext cx="10593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CA3568C-2DAE-0A07-59E8-A8D4D071D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09" y="5135019"/>
                <a:ext cx="1059339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E99C269-EBAB-910C-28FA-FE0DD41EF53C}"/>
                  </a:ext>
                </a:extLst>
              </p:cNvPr>
              <p:cNvSpPr txBox="1"/>
              <p:nvPr/>
            </p:nvSpPr>
            <p:spPr>
              <a:xfrm>
                <a:off x="491109" y="5509054"/>
                <a:ext cx="10593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E99C269-EBAB-910C-28FA-FE0DD41EF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9" y="5509054"/>
                <a:ext cx="105933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2433972-D6A0-B0C1-2405-0CD8DB83017D}"/>
                  </a:ext>
                </a:extLst>
              </p:cNvPr>
              <p:cNvSpPr txBox="1"/>
              <p:nvPr/>
            </p:nvSpPr>
            <p:spPr>
              <a:xfrm>
                <a:off x="2823703" y="5692393"/>
                <a:ext cx="1199117" cy="649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2433972-D6A0-B0C1-2405-0CD8DB830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3" y="5692393"/>
                <a:ext cx="1199117" cy="649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EEA6BFBA-27F0-6B79-9AEA-32AF130C7DF1}"/>
              </a:ext>
            </a:extLst>
          </p:cNvPr>
          <p:cNvSpPr/>
          <p:nvPr/>
        </p:nvSpPr>
        <p:spPr>
          <a:xfrm rot="5400000">
            <a:off x="3285514" y="5079745"/>
            <a:ext cx="103713" cy="119717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FFBA53F6-3F9C-D98D-D24B-01E949F91DC4}"/>
                  </a:ext>
                </a:extLst>
              </p:cNvPr>
              <p:cNvSpPr txBox="1"/>
              <p:nvPr/>
            </p:nvSpPr>
            <p:spPr>
              <a:xfrm>
                <a:off x="138347" y="3755844"/>
                <a:ext cx="1074064" cy="793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FFBA53F6-3F9C-D98D-D24B-01E949F91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" y="3755844"/>
                <a:ext cx="1074064" cy="793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0EABE84-7DB1-C426-31E3-4698FBB4A67F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1203449" y="4178980"/>
            <a:ext cx="1441026" cy="4565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BA1C4D93-9946-1C0C-CDFD-7D086F050A39}"/>
                  </a:ext>
                </a:extLst>
              </p:cNvPr>
              <p:cNvSpPr txBox="1"/>
              <p:nvPr/>
            </p:nvSpPr>
            <p:spPr>
              <a:xfrm>
                <a:off x="3604586" y="2734199"/>
                <a:ext cx="995387" cy="376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BA1C4D93-9946-1C0C-CDFD-7D086F05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86" y="2734199"/>
                <a:ext cx="995387" cy="376000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347637A-BCE9-88DF-86D4-0CA1909E27AF}"/>
              </a:ext>
            </a:extLst>
          </p:cNvPr>
          <p:cNvSpPr txBox="1"/>
          <p:nvPr/>
        </p:nvSpPr>
        <p:spPr>
          <a:xfrm>
            <a:off x="675378" y="1961227"/>
            <a:ext cx="33624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>
                <a:cs typeface="Calibri"/>
              </a:rPr>
              <a:t>1.2.2.2 </a:t>
            </a:r>
            <a:r>
              <a:rPr lang="it-IT" sz="2400" b="1" err="1">
                <a:cs typeface="Calibri"/>
              </a:rPr>
              <a:t>S</a:t>
            </a:r>
            <a:r>
              <a:rPr lang="it-IT" sz="2400" b="1" baseline="-25000" err="1">
                <a:cs typeface="Calibri"/>
              </a:rPr>
              <a:t>j</a:t>
            </a:r>
            <a:r>
              <a:rPr lang="it-IT" sz="2400" b="1" baseline="-25000">
                <a:cs typeface="Calibri"/>
              </a:rPr>
              <a:t> </a:t>
            </a:r>
            <a:r>
              <a:rPr lang="it-IT" sz="2400" b="1" err="1">
                <a:cs typeface="Calibri"/>
              </a:rPr>
              <a:t>has</a:t>
            </a:r>
            <a:r>
              <a:rPr lang="it-IT" sz="2400" b="1">
                <a:cs typeface="Calibri"/>
              </a:rPr>
              <a:t> no </a:t>
            </a:r>
            <a:r>
              <a:rPr lang="it-IT" sz="2400" b="1" err="1">
                <a:cs typeface="Calibri"/>
              </a:rPr>
              <a:t>bads</a:t>
            </a:r>
            <a:endParaRPr lang="it-IT" sz="2400" b="1">
              <a:cs typeface="Calibri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4661408-BAE7-7EA1-FB31-190B1EF657CD}"/>
              </a:ext>
            </a:extLst>
          </p:cNvPr>
          <p:cNvSpPr txBox="1"/>
          <p:nvPr/>
        </p:nvSpPr>
        <p:spPr>
          <a:xfrm>
            <a:off x="5828639" y="4516587"/>
            <a:ext cx="4947516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/>
              <a:t>Analogously:</a:t>
            </a:r>
            <a:br>
              <a:rPr lang="en-US" sz="2400"/>
            </a:br>
            <a:r>
              <a:rPr lang="en-US" sz="2400" b="1"/>
              <a:t>1.3</a:t>
            </a:r>
            <a:r>
              <a:rPr lang="en-US" sz="2400"/>
              <a:t> S</a:t>
            </a:r>
            <a:r>
              <a:rPr lang="en-US" sz="2400" baseline="-25000"/>
              <a:t>1</a:t>
            </a:r>
            <a:r>
              <a:rPr lang="en-US" sz="2400"/>
              <a:t> has only bads, </a:t>
            </a:r>
            <a:r>
              <a:rPr lang="en-US" sz="2400">
                <a:sym typeface="Wingdings" panose="05000000000000000000" pitchFamily="2" charset="2"/>
              </a:rPr>
              <a:t>so</a:t>
            </a:r>
            <a:endParaRPr lang="en-US" sz="2400"/>
          </a:p>
          <a:p>
            <a:r>
              <a:rPr lang="en-US" sz="2400"/>
              <a:t>S</a:t>
            </a:r>
            <a:r>
              <a:rPr lang="en-US" sz="2400" baseline="-25000"/>
              <a:t>i</a:t>
            </a:r>
            <a:r>
              <a:rPr lang="en-US" sz="2400"/>
              <a:t> has at least one bad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endParaRPr lang="en-US" sz="2400"/>
          </a:p>
          <a:p>
            <a:r>
              <a:rPr lang="en-US" sz="2400"/>
              <a:t>S</a:t>
            </a:r>
            <a:r>
              <a:rPr lang="en-US" sz="2400" baseline="-25000"/>
              <a:t>i</a:t>
            </a:r>
            <a:r>
              <a:rPr lang="en-US" sz="2400"/>
              <a:t> has no bads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endParaRPr lang="en-US" sz="240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A8DA5EA-FFE3-7720-7ABF-AC2A731D7B6B}"/>
              </a:ext>
            </a:extLst>
          </p:cNvPr>
          <p:cNvSpPr txBox="1"/>
          <p:nvPr/>
        </p:nvSpPr>
        <p:spPr>
          <a:xfrm>
            <a:off x="692633" y="1959425"/>
            <a:ext cx="3278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>
                <a:cs typeface="Calibri"/>
              </a:rPr>
              <a:t>1.2.2.2 </a:t>
            </a:r>
            <a:r>
              <a:rPr lang="it-IT" sz="2400" b="1" err="1">
                <a:cs typeface="Calibri"/>
              </a:rPr>
              <a:t>S</a:t>
            </a:r>
            <a:r>
              <a:rPr lang="it-IT" sz="2400" b="1" baseline="-25000" err="1">
                <a:cs typeface="Calibri"/>
              </a:rPr>
              <a:t>j</a:t>
            </a:r>
            <a:r>
              <a:rPr lang="it-IT" sz="2400" b="1" baseline="-25000">
                <a:cs typeface="Calibri"/>
              </a:rPr>
              <a:t> </a:t>
            </a:r>
            <a:r>
              <a:rPr lang="it-IT" sz="2400" b="1" err="1">
                <a:cs typeface="Calibri"/>
              </a:rPr>
              <a:t>has</a:t>
            </a:r>
            <a:r>
              <a:rPr lang="it-IT" sz="2400" b="1">
                <a:cs typeface="Calibri"/>
              </a:rPr>
              <a:t> no </a:t>
            </a:r>
            <a:r>
              <a:rPr lang="it-IT" sz="2400" b="1" err="1">
                <a:cs typeface="Calibri"/>
              </a:rPr>
              <a:t>bads</a:t>
            </a:r>
            <a:endParaRPr lang="it-IT" sz="2400" b="1">
              <a:cs typeface="Calibri"/>
            </a:endParaRP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F74E2E5-5821-BE56-34E2-D84C972E2F4D}"/>
              </a:ext>
            </a:extLst>
          </p:cNvPr>
          <p:cNvCxnSpPr>
            <a:cxnSpLocks/>
          </p:cNvCxnSpPr>
          <p:nvPr/>
        </p:nvCxnSpPr>
        <p:spPr>
          <a:xfrm>
            <a:off x="10061641" y="1124327"/>
            <a:ext cx="1791459" cy="95979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9C0F58CB-4B38-2926-1B55-F699FD968B12}"/>
                  </a:ext>
                </a:extLst>
              </p:cNvPr>
              <p:cNvSpPr txBox="1"/>
              <p:nvPr/>
            </p:nvSpPr>
            <p:spPr>
              <a:xfrm>
                <a:off x="8384458" y="4859353"/>
                <a:ext cx="34830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9C0F58CB-4B38-2926-1B55-F699FD96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458" y="4859353"/>
                <a:ext cx="3483077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63828E0F-1596-D7ED-BD01-418D68A9FE51}"/>
                  </a:ext>
                </a:extLst>
              </p:cNvPr>
              <p:cNvSpPr txBox="1"/>
              <p:nvPr/>
            </p:nvSpPr>
            <p:spPr>
              <a:xfrm>
                <a:off x="7967504" y="5198279"/>
                <a:ext cx="38278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63828E0F-1596-D7ED-BD01-418D68A9F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04" y="5198279"/>
                <a:ext cx="3827830" cy="461665"/>
              </a:xfrm>
              <a:prstGeom prst="rect">
                <a:avLst/>
              </a:prstGeom>
              <a:blipFill>
                <a:blip r:embed="rId1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2B660C76-1CCE-853B-AE67-B30CE5FB4F23}"/>
                  </a:ext>
                </a:extLst>
              </p:cNvPr>
              <p:cNvSpPr txBox="1"/>
              <p:nvPr/>
            </p:nvSpPr>
            <p:spPr>
              <a:xfrm>
                <a:off x="7284221" y="5606901"/>
                <a:ext cx="31468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2B660C76-1CCE-853B-AE67-B30CE5FB4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21" y="5606901"/>
                <a:ext cx="3146890" cy="461665"/>
              </a:xfrm>
              <a:prstGeom prst="rect">
                <a:avLst/>
              </a:prstGeom>
              <a:blipFill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D53CC72-BE2F-9A4C-9E7B-216B822B64DB}"/>
              </a:ext>
            </a:extLst>
          </p:cNvPr>
          <p:cNvSpPr txBox="1"/>
          <p:nvPr/>
        </p:nvSpPr>
        <p:spPr>
          <a:xfrm rot="5400000">
            <a:off x="4856333" y="353859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=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4D7CE1F1-5580-77CA-92B0-C0693D8D8A5D}"/>
                  </a:ext>
                </a:extLst>
              </p:cNvPr>
              <p:cNvSpPr txBox="1"/>
              <p:nvPr/>
            </p:nvSpPr>
            <p:spPr>
              <a:xfrm>
                <a:off x="4004182" y="3698306"/>
                <a:ext cx="2171930" cy="35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4D7CE1F1-5580-77CA-92B0-C0693D8D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182" y="3698306"/>
                <a:ext cx="2171930" cy="358368"/>
              </a:xfrm>
              <a:prstGeom prst="rect">
                <a:avLst/>
              </a:prstGeom>
              <a:blipFill>
                <a:blip r:embed="rId15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9BFE94EB-960E-BE0E-8D29-82B301EC4FEB}"/>
                  </a:ext>
                </a:extLst>
              </p:cNvPr>
              <p:cNvSpPr txBox="1"/>
              <p:nvPr/>
            </p:nvSpPr>
            <p:spPr>
              <a:xfrm>
                <a:off x="1734330" y="4596393"/>
                <a:ext cx="10593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9BFE94EB-960E-BE0E-8D29-82B301EC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330" y="4596393"/>
                <a:ext cx="1059339" cy="338554"/>
              </a:xfrm>
              <a:prstGeom prst="rect">
                <a:avLst/>
              </a:prstGeom>
              <a:blipFill>
                <a:blip r:embed="rId1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472B3572-73C3-92E8-0D89-3728B51545B7}"/>
                  </a:ext>
                </a:extLst>
              </p:cNvPr>
              <p:cNvSpPr txBox="1"/>
              <p:nvPr/>
            </p:nvSpPr>
            <p:spPr>
              <a:xfrm>
                <a:off x="3966752" y="3881017"/>
                <a:ext cx="1199117" cy="580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472B3572-73C3-92E8-0D89-3728B5154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52" y="3881017"/>
                <a:ext cx="1199117" cy="580800"/>
              </a:xfrm>
              <a:prstGeom prst="rect">
                <a:avLst/>
              </a:prstGeom>
              <a:blipFill>
                <a:blip r:embed="rId17"/>
                <a:stretch>
                  <a:fillRect l="-4592" r="-3061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384CEE3-BDFF-67D2-0601-638764BF9A5E}"/>
              </a:ext>
            </a:extLst>
          </p:cNvPr>
          <p:cNvCxnSpPr>
            <a:cxnSpLocks/>
          </p:cNvCxnSpPr>
          <p:nvPr/>
        </p:nvCxnSpPr>
        <p:spPr>
          <a:xfrm flipH="1">
            <a:off x="5595970" y="4516587"/>
            <a:ext cx="65960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43553F2-09F8-4048-8391-6392BC627ACC}"/>
              </a:ext>
            </a:extLst>
          </p:cNvPr>
          <p:cNvCxnSpPr>
            <a:cxnSpLocks/>
          </p:cNvCxnSpPr>
          <p:nvPr/>
        </p:nvCxnSpPr>
        <p:spPr>
          <a:xfrm>
            <a:off x="5595970" y="4516587"/>
            <a:ext cx="0" cy="18252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FDF6F98-F5C8-060B-DE09-96D7EB3CE69D}"/>
              </a:ext>
            </a:extLst>
          </p:cNvPr>
          <p:cNvCxnSpPr>
            <a:cxnSpLocks/>
            <a:stCxn id="26" idx="2"/>
          </p:cNvCxnSpPr>
          <p:nvPr/>
        </p:nvCxnSpPr>
        <p:spPr>
          <a:xfrm flipH="1" flipV="1">
            <a:off x="2725735" y="4178980"/>
            <a:ext cx="1160527" cy="10564"/>
          </a:xfrm>
          <a:prstGeom prst="line">
            <a:avLst/>
          </a:prstGeom>
          <a:ln w="412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7DCA4684-AFF1-D983-A9B5-D85169119A08}"/>
              </a:ext>
            </a:extLst>
          </p:cNvPr>
          <p:cNvSpPr/>
          <p:nvPr/>
        </p:nvSpPr>
        <p:spPr>
          <a:xfrm>
            <a:off x="2644475" y="4121476"/>
            <a:ext cx="141018" cy="12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0578C816-E465-4083-5D30-9433D7C2E20C}"/>
              </a:ext>
            </a:extLst>
          </p:cNvPr>
          <p:cNvSpPr txBox="1"/>
          <p:nvPr/>
        </p:nvSpPr>
        <p:spPr>
          <a:xfrm>
            <a:off x="3650166" y="150768"/>
            <a:ext cx="6456066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1.2.2</a:t>
            </a:r>
            <a:r>
              <a:rPr lang="it-IT" sz="3200" b="1">
                <a:cs typeface="Calibri"/>
              </a:rPr>
              <a:t> </a:t>
            </a:r>
            <a:r>
              <a:rPr lang="it-IT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(</a:t>
            </a:r>
            <a:r>
              <a:rPr lang="it-IT" sz="4800" spc="-5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Only</a:t>
            </a:r>
            <a:r>
              <a:rPr lang="it-IT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it-IT" sz="4800" spc="-5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bads</a:t>
            </a:r>
            <a:r>
              <a:rPr lang="it-IT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)</a:t>
            </a:r>
            <a:endParaRPr lang="it-IT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041B373-F50C-05B3-9E16-23DDF0F605DA}"/>
                  </a:ext>
                </a:extLst>
              </p:cNvPr>
              <p:cNvSpPr txBox="1"/>
              <p:nvPr/>
            </p:nvSpPr>
            <p:spPr>
              <a:xfrm>
                <a:off x="677735" y="813823"/>
                <a:ext cx="19909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400">
                  <a:cs typeface="Calibri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041B373-F50C-05B3-9E16-23DDF0F60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5" y="813823"/>
                <a:ext cx="1990917" cy="461665"/>
              </a:xfrm>
              <a:prstGeom prst="rect">
                <a:avLst/>
              </a:prstGeom>
              <a:blipFill>
                <a:blip r:embed="rId18"/>
                <a:stretch>
                  <a:fillRect l="-3976" t="-6667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C3204BC-0E61-7A85-FB4C-E1CC31EC19FC}"/>
                  </a:ext>
                </a:extLst>
              </p:cNvPr>
              <p:cNvSpPr txBox="1"/>
              <p:nvPr/>
            </p:nvSpPr>
            <p:spPr>
              <a:xfrm>
                <a:off x="5776516" y="2633240"/>
                <a:ext cx="6232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as before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C3204BC-0E61-7A85-FB4C-E1CC31EC1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16" y="2633240"/>
                <a:ext cx="6232966" cy="369332"/>
              </a:xfrm>
              <a:prstGeom prst="rect">
                <a:avLst/>
              </a:prstGeom>
              <a:blipFill>
                <a:blip r:embed="rId1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8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6" grpId="0" animBg="1"/>
      <p:bldP spid="7" grpId="0" animBg="1"/>
      <p:bldP spid="22" grpId="0"/>
      <p:bldP spid="4" grpId="0"/>
      <p:bldP spid="8" grpId="0"/>
      <p:bldP spid="38" grpId="0"/>
      <p:bldP spid="41" grpId="0"/>
      <p:bldP spid="45" grpId="0"/>
      <p:bldP spid="43" grpId="0"/>
      <p:bldP spid="60" grpId="0"/>
      <p:bldP spid="62" grpId="0"/>
      <p:bldP spid="66" grpId="0"/>
      <p:bldP spid="68" grpId="0"/>
      <p:bldP spid="70" grpId="0"/>
      <p:bldP spid="72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53B503A9A2FB46A3566F900BAF081E" ma:contentTypeVersion="3" ma:contentTypeDescription="Create a new document." ma:contentTypeScope="" ma:versionID="e03821cde0196ac4af4434e9af62b754">
  <xsd:schema xmlns:xsd="http://www.w3.org/2001/XMLSchema" xmlns:xs="http://www.w3.org/2001/XMLSchema" xmlns:p="http://schemas.microsoft.com/office/2006/metadata/properties" xmlns:ns3="6c1bd503-2bbc-4407-bb09-ee62b998aca3" targetNamespace="http://schemas.microsoft.com/office/2006/metadata/properties" ma:root="true" ma:fieldsID="14eba98a0e89d49da0e5b7921ad61acf" ns3:_="">
    <xsd:import namespace="6c1bd503-2bbc-4407-bb09-ee62b998ac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bd503-2bbc-4407-bb09-ee62b998ac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5CADA0-9B5B-400A-8F61-F33BBC7BBD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AA69BD-6416-4823-A8C7-6C5B3A0E1A8D}">
  <ds:schemaRefs>
    <ds:schemaRef ds:uri="http://schemas.microsoft.com/office/infopath/2007/PartnerControls"/>
    <ds:schemaRef ds:uri="6c1bd503-2bbc-4407-bb09-ee62b998aca3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E4C813-CA0F-4D46-9F27-40383CFF1673}">
  <ds:schemaRefs>
    <ds:schemaRef ds:uri="6c1bd503-2bbc-4407-bb09-ee62b998ac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884</Words>
  <Application>Microsoft Office PowerPoint</Application>
  <PresentationFormat>Widescreen</PresentationFormat>
  <Paragraphs>237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Retrospettivo</vt:lpstr>
      <vt:lpstr>Statistics For Data Science</vt:lpstr>
      <vt:lpstr>PREMISES</vt:lpstr>
      <vt:lpstr>Three ways to calculate AUC:</vt:lpstr>
      <vt:lpstr>The geometric formula for a generic portion of AUC  </vt:lpstr>
      <vt:lpstr>Problems and Objectives</vt:lpstr>
      <vt:lpstr>Presentazione standard di PowerPoint</vt:lpstr>
      <vt:lpstr>1.1 (Both G and B)</vt:lpstr>
      <vt:lpstr>1.2 (Only goods)</vt:lpstr>
      <vt:lpstr>Presentazione standard di PowerPoint</vt:lpstr>
      <vt:lpstr>And so on… </vt:lpstr>
      <vt:lpstr>Proof Theorem 2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DataScience</dc:title>
  <dc:creator>Simone Artesi</dc:creator>
  <cp:lastModifiedBy>Simone Artesi</cp:lastModifiedBy>
  <cp:revision>2</cp:revision>
  <dcterms:created xsi:type="dcterms:W3CDTF">2023-08-17T15:18:20Z</dcterms:created>
  <dcterms:modified xsi:type="dcterms:W3CDTF">2023-09-01T07:40:35Z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0x0101003153B503A9A2FB46A3566F900BAF081E</vt:lpwstr>
  </property>
</Properties>
</file>