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Fira Sans Extra Condensed"/>
      <p:regular r:id="rId38"/>
      <p:bold r:id="rId39"/>
      <p:italic r:id="rId40"/>
      <p:boldItalic r:id="rId41"/>
    </p:embeddedFont>
    <p:embeddedFont>
      <p:font typeface="Fira Sans Extra Condensed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TiBzMf9WI8RgYPUSNcaZfeFK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1335D9-1B5F-40D8-9DE5-28819B9A265A}">
  <a:tblStyle styleId="{791335D9-1B5F-40D8-9DE5-28819B9A26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italic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SemiBold-regular.fntdata"/><Relationship Id="rId41" Type="http://schemas.openxmlformats.org/officeDocument/2006/relationships/font" Target="fonts/FiraSansExtraCondensed-boldItalic.fntdata"/><Relationship Id="rId22" Type="http://schemas.openxmlformats.org/officeDocument/2006/relationships/font" Target="fonts/Raleway-regular.fntdata"/><Relationship Id="rId44" Type="http://schemas.openxmlformats.org/officeDocument/2006/relationships/font" Target="fonts/FiraSansExtraCondensedSemiBold-italic.fntdata"/><Relationship Id="rId21" Type="http://schemas.openxmlformats.org/officeDocument/2006/relationships/slide" Target="slides/slide15.xml"/><Relationship Id="rId43" Type="http://schemas.openxmlformats.org/officeDocument/2006/relationships/font" Target="fonts/FiraSansExtraCondensedSemiBold-bold.fntdata"/><Relationship Id="rId24" Type="http://schemas.openxmlformats.org/officeDocument/2006/relationships/font" Target="fonts/Raleway-italic.fntdata"/><Relationship Id="rId46" Type="http://customschemas.google.com/relationships/presentationmetadata" Target="metadata"/><Relationship Id="rId23" Type="http://schemas.openxmlformats.org/officeDocument/2006/relationships/font" Target="fonts/Raleway-bold.fntdata"/><Relationship Id="rId45" Type="http://schemas.openxmlformats.org/officeDocument/2006/relationships/font" Target="fonts/FiraSansExtraCondensed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bold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Tokeniser non ha cambiato molto (solo una frazione su RR)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KL molto meglio, su entrambi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KL: misura di differenza tra distribuzione di probabilità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Perché in KNRM è stato usato Bert e non Word2Vec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Perché Weighting solo su BM25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Riassunto generale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/>
              <a:t>Il nostro progetto si divide in 5 fasi:</a:t>
            </a:r>
            <a:r>
              <a:rPr lang="it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1600"/>
              <a:t>Preprocessing </a:t>
            </a:r>
            <a:r>
              <a:rPr lang="it" sz="1600"/>
              <a:t>dove documenti e query vengono trasformati in modo da renderli più fruibili e adatti alle nostre necessità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1600"/>
              <a:t>Indexing</a:t>
            </a:r>
            <a:r>
              <a:rPr lang="it" sz="1600"/>
              <a:t> </a:t>
            </a:r>
            <a:r>
              <a:rPr lang="it" sz="1600"/>
              <a:t>dove sia la collezione non preprocessata che quella non preprocessata vengono indicizzate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1600"/>
              <a:t>Base model </a:t>
            </a:r>
            <a:r>
              <a:rPr lang="it" sz="1600"/>
              <a:t>applicato 4 modelli e provato a migliorare i risultati con tecniche di query rewriting, KL divergence  e query tokeniser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t" sz="1600"/>
              <a:t>Neural models</a:t>
            </a:r>
            <a:r>
              <a:rPr lang="it" sz="1600"/>
              <a:t> reranking con KNRM+Bert, Vanilla+Bert</a:t>
            </a:r>
            <a:endParaRPr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000"/>
              <a:t>non creata per la document collection perché è di dimensioni troppo elevata</a:t>
            </a:r>
            <a:endParaRPr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600"/>
              <a:t>minimo 150 occorrenze </a:t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600">
                <a:solidFill>
                  <a:schemeClr val="dk1"/>
                </a:solidFill>
              </a:rPr>
              <a:t>regex and NLTK library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NO adjacency and proximity operators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700">
                <a:solidFill>
                  <a:schemeClr val="dk1"/>
                </a:solidFill>
              </a:rPr>
              <a:t>			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successivamente abbiamo applicato l’indexing (tramite la libreria pyterrier) ai documenti appena pre-processati, le operazioni effettuate sono riportate nella slide precedente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i risultati più evidenti che si possono riscontrare in tabella sono: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si ha un unico field name “contents” dato dall’unione dei due campi ai quali è stato applicato l’indexing (title e text)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rispetto ai valori ottenuti durante la fase di “collection analysis” si ha un aumento dei termini, un aumento dei token e del numero di token per documento </a:t>
            </a:r>
            <a:r>
              <a:rPr lang="it">
                <a:solidFill>
                  <a:schemeClr val="dk1"/>
                </a:solidFill>
              </a:rPr>
              <a:t>(questo è dovuto all’aggiunta dei title)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successivamente abbiamo suddiviso il flusso lavorativo in diversi step: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la prima fase di analisi dei risultati consiste nell’utilizzare 4 modelli base e confrontare i loro risultati per capire quali siano i migliori da tenere in considerazione per le fasi successive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vengono poi applicate delle tecniche di query rewriting per vedere se i risultati migliorano, nello specifico sono state utilizzate le tecniche di “KL Divergence” e “Query tokeniser”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infine, sono stati adottati degli approcci neurali, da KNRM a BERT, per effettuare un re-rank e cercare di migliorare ulteriormente i risultati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per poi concludere con un re-rank pesato sul modello migliore ottenuto fino a quel momento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in questa tabella vengono riportati i risultati relativi ai 4 modelli base da noi scelti: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sulle colonne sono presenti le misure prese in analisi: precision, recall, Normalized Discounted Cumulative Gain, average precision e mean reciprocal rank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le prime tre misure prendono in considerazioni i top-10 risultati (ricordando che in media vi sono 16 documenti rilevanti per query), mentre le ultime due i top-100 (poiché vanno a fare una media su più elementi senza intaccare sulle performance perchè tanto si basano </a:t>
            </a:r>
            <a:r>
              <a:rPr lang="it">
                <a:solidFill>
                  <a:schemeClr val="dk1"/>
                </a:solidFill>
              </a:rPr>
              <a:t>sul rank dei risultati rilevanti</a:t>
            </a:r>
            <a:r>
              <a:rPr lang="it"/>
              <a:t>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come si può notare, i primi due modelli presentano risultati migliori rispetto agli altri perciò le analisi successive verranno eseguite solamente su tf-idf e bm25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09800" y="1374250"/>
            <a:ext cx="84342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Retrieval of Computer</a:t>
            </a:r>
            <a:r>
              <a:rPr lang="it"/>
              <a:t> Science academic documents applying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5679"/>
              <a:buNone/>
            </a:pPr>
            <a:r>
              <a:rPr lang="it"/>
              <a:t>Neural approaches</a:t>
            </a:r>
            <a:endParaRPr b="0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18200" y="3334450"/>
            <a:ext cx="39783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Simone Benitozzi - 889407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Mattia Beolchi - 844911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Vincenzo Vommaro Marincola - 878533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738950" y="836250"/>
            <a:ext cx="2752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Information Retrieval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Query Expansion and Rewriting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49100"/>
            <a:ext cx="8839200" cy="11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75" y="1538261"/>
            <a:ext cx="8839200" cy="117645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/>
        </p:nvSpPr>
        <p:spPr>
          <a:xfrm>
            <a:off x="59575" y="443257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it" sz="22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👍🏼</a:t>
            </a:r>
            <a:r>
              <a:rPr b="1" i="0" lang="it" sz="21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KL Divergence enhances the performances of both the base models</a:t>
            </a:r>
            <a:endParaRPr b="1" i="0" sz="21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Neural Re-Ranking: KNRM and BERT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28650"/>
            <a:ext cx="8839202" cy="118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68043"/>
            <a:ext cx="8839200" cy="118452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 txBox="1"/>
          <p:nvPr/>
        </p:nvSpPr>
        <p:spPr>
          <a:xfrm>
            <a:off x="1637250" y="4432575"/>
            <a:ext cx="586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👍🏼</a:t>
            </a:r>
            <a:r>
              <a:rPr b="1" i="0" lang="it" sz="22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Vanilla BERT performs better than KNRM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Neural Re-Ranking: Weighted BERT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15850"/>
            <a:ext cx="8839199" cy="211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 txBox="1"/>
          <p:nvPr/>
        </p:nvSpPr>
        <p:spPr>
          <a:xfrm>
            <a:off x="16650" y="3839200"/>
            <a:ext cx="911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it" sz="22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👍🏼0.9-0.1 weighting improves BM25’s results, but not TF-IDF’s ones</a:t>
            </a:r>
            <a:endParaRPr b="1" i="0" sz="22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235200" y="2147375"/>
            <a:ext cx="1349700" cy="31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Neural Re-Ranking: Additional Attempts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0" y="1284800"/>
            <a:ext cx="4284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Pre-Tuned Bert Model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Pretuned model related to our dataset not available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Fine-tuning from scratch not a viable option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4839225" y="1284800"/>
            <a:ext cx="428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Automatic Ranking Learning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Attempt: Random Forest Regressor with 50.000 train queries 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it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Outcome: Exceeding RAM after 6 hours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75" y="3193400"/>
            <a:ext cx="2905651" cy="16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3025" y="3208698"/>
            <a:ext cx="2725512" cy="1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b="11856" l="12213" r="9892" t="11788"/>
          <a:stretch/>
        </p:blipFill>
        <p:spPr>
          <a:xfrm>
            <a:off x="126075" y="1444375"/>
            <a:ext cx="8891848" cy="27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 txBox="1"/>
          <p:nvPr/>
        </p:nvSpPr>
        <p:spPr>
          <a:xfrm>
            <a:off x="761400" y="4404000"/>
            <a:ext cx="762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👍🏼</a:t>
            </a:r>
            <a:r>
              <a:rPr b="1" i="0" lang="it" sz="22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TD-IDF with application of KL technique is best model</a:t>
            </a:r>
            <a:endParaRPr b="1" i="0" sz="22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828275" y="1646325"/>
            <a:ext cx="807900" cy="31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ctrTitle"/>
          </p:nvPr>
        </p:nvSpPr>
        <p:spPr>
          <a:xfrm>
            <a:off x="709800" y="1374250"/>
            <a:ext cx="84342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Retrieval of Computer Science academic documents applying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5679"/>
              <a:buNone/>
            </a:pPr>
            <a:r>
              <a:rPr lang="it"/>
              <a:t>Neural approaches</a:t>
            </a:r>
            <a:endParaRPr b="0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 txBox="1"/>
          <p:nvPr>
            <p:ph idx="1" type="subTitle"/>
          </p:nvPr>
        </p:nvSpPr>
        <p:spPr>
          <a:xfrm>
            <a:off x="718200" y="3334450"/>
            <a:ext cx="39783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Simone Benitozzi - 889407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Mattia Beolchi - 844911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Vincenzo Vommaro Marincola - 878533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 txBox="1"/>
          <p:nvPr>
            <p:ph idx="1" type="subTitle"/>
          </p:nvPr>
        </p:nvSpPr>
        <p:spPr>
          <a:xfrm>
            <a:off x="738950" y="836250"/>
            <a:ext cx="2752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Information Retrieval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Project Pipeline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1227634" y="1505348"/>
            <a:ext cx="1761266" cy="1829550"/>
            <a:chOff x="606849" y="1203350"/>
            <a:chExt cx="1719651" cy="1829550"/>
          </a:xfrm>
        </p:grpSpPr>
        <p:sp>
          <p:nvSpPr>
            <p:cNvPr id="95" name="Google Shape;95;p2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Collection and Test queries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Analysis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3658880" y="1505348"/>
            <a:ext cx="1761574" cy="1829550"/>
            <a:chOff x="2980649" y="1203350"/>
            <a:chExt cx="1719951" cy="1829550"/>
          </a:xfrm>
        </p:grpSpPr>
        <p:sp>
          <p:nvSpPr>
            <p:cNvPr id="100" name="Google Shape;100;p2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Preprocessed Collection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Indexing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279834" y="2745823"/>
            <a:ext cx="1926686" cy="1781012"/>
            <a:chOff x="1634188" y="2443825"/>
            <a:chExt cx="1881162" cy="1781012"/>
          </a:xfrm>
        </p:grpSpPr>
        <p:sp>
          <p:nvSpPr>
            <p:cNvPr id="105" name="Google Shape;105;p2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Documents and Queries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Preprocessing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5030900" y="1545525"/>
            <a:ext cx="38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it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🗂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4711080" y="2745823"/>
            <a:ext cx="1923639" cy="1781012"/>
            <a:chOff x="4007988" y="2443825"/>
            <a:chExt cx="1878187" cy="1781012"/>
          </a:xfrm>
        </p:grpSpPr>
        <p:sp>
          <p:nvSpPr>
            <p:cNvPr id="111" name="Google Shape;111;p2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4.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Basic Pipelines and Query Rewriting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Base Models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6090427" y="1621723"/>
            <a:ext cx="1758251" cy="1713175"/>
            <a:chOff x="5354744" y="1319725"/>
            <a:chExt cx="1716706" cy="1713175"/>
          </a:xfrm>
        </p:grpSpPr>
        <p:sp>
          <p:nvSpPr>
            <p:cNvPr id="116" name="Google Shape;116;p2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5.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5354744" y="1666565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Re-Ranking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5354744" y="1319725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it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Neural models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3755475" y="4040850"/>
            <a:ext cx="27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it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⚙️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595375" y="1545525"/>
            <a:ext cx="31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it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453825" y="1545525"/>
            <a:ext cx="38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it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🧠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237150" y="4040850"/>
            <a:ext cx="31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it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🔎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Collection Analysis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734550" y="1486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{791335D9-1B5F-40D8-9DE5-28819B9A265A}</a:tableStyleId>
              </a:tblPr>
              <a:tblGrid>
                <a:gridCol w="1984400"/>
                <a:gridCol w="1984400"/>
              </a:tblGrid>
              <a:tr h="358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Documents Collection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documents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4,809,684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terms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1,049,065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postings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262,488,426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fields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tokens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435,641,295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Field names 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[title, text]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Positions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Tokens per Document: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90.58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3"/>
          <p:cNvGraphicFramePr/>
          <p:nvPr/>
        </p:nvGraphicFramePr>
        <p:xfrm>
          <a:off x="4869125" y="1486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{791335D9-1B5F-40D8-9DE5-28819B9A265A}</a:tableStyleId>
              </a:tblPr>
              <a:tblGrid>
                <a:gridCol w="1984400"/>
                <a:gridCol w="1984400"/>
              </a:tblGrid>
              <a:tr h="358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chemeClr val="lt1"/>
                          </a:highlight>
                        </a:rPr>
                        <a:t>Test Queries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5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queries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6497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Relevant documents for the test queries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108,636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words in all queries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58,881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Average number of words for each query 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9.06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Average relevant documents per query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16.72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Query Analysis: Word Cloud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5332" r="5340" t="0"/>
          <a:stretch/>
        </p:blipFill>
        <p:spPr>
          <a:xfrm>
            <a:off x="1723863" y="1386488"/>
            <a:ext cx="5696275" cy="323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Query Analysis: Word Frequency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713" y="1243675"/>
            <a:ext cx="6684575" cy="36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Preprocessing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818925" y="1310650"/>
            <a:ext cx="5673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Lower case folding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Strip acronyms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Remove punctuation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Normalization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Remove links and html tags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Remove extra whitespace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Remove stop words of English vocabulary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Stemming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• Tokenization into unigrams</a:t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• Concatenation of </a:t>
            </a:r>
            <a:r>
              <a:rPr b="0" i="1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fields into </a:t>
            </a:r>
            <a:r>
              <a:rPr b="0" i="1" lang="it" sz="1800" u="none" cap="none" strike="noStrike">
                <a:solidFill>
                  <a:srgbClr val="5D687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rgbClr val="5D687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300" y="1445325"/>
            <a:ext cx="5851699" cy="1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Indexing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50" y="2233813"/>
            <a:ext cx="19050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691175" y="150377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it" sz="215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PyTerrier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4001800" y="1021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{791335D9-1B5F-40D8-9DE5-28819B9A265A}</a:tableStyleId>
              </a:tblPr>
              <a:tblGrid>
                <a:gridCol w="1984400"/>
                <a:gridCol w="1984400"/>
              </a:tblGrid>
              <a:tr h="40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Preprocessed Documents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documents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4,809,684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terms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2,225,016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postings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253,719,768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fields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Number of tokens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415,050,364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Field names 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[contents]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Positions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Tokens per documents</a:t>
                      </a:r>
                      <a:endParaRPr b="1"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it" sz="1150" u="none" cap="none" strike="noStrike">
                          <a:solidFill>
                            <a:srgbClr val="5D6879"/>
                          </a:solidFill>
                          <a:highlight>
                            <a:srgbClr val="FFFFFF"/>
                          </a:highlight>
                        </a:rPr>
                        <a:t>86.29</a:t>
                      </a:r>
                      <a:endParaRPr sz="1150" u="none" cap="none" strike="noStrike">
                        <a:solidFill>
                          <a:srgbClr val="5D687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Retrieval Pipeline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8"/>
          <p:cNvGrpSpPr/>
          <p:nvPr/>
        </p:nvGrpSpPr>
        <p:grpSpPr>
          <a:xfrm>
            <a:off x="821800" y="1065175"/>
            <a:ext cx="1412709" cy="2121836"/>
            <a:chOff x="1036275" y="922625"/>
            <a:chExt cx="1412709" cy="2121836"/>
          </a:xfrm>
        </p:grpSpPr>
        <p:sp>
          <p:nvSpPr>
            <p:cNvPr id="164" name="Google Shape;164;p8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036275" y="922625"/>
              <a:ext cx="1412709" cy="534890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4.1 Base Models</a:t>
              </a:r>
              <a:endParaRPr b="0"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1094150" y="1457526"/>
              <a:ext cx="1308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TF-IDF, BM25, DirichletLM, TF</a:t>
              </a:r>
              <a:endParaRPr b="1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3076573" y="1065150"/>
            <a:ext cx="1412336" cy="2121861"/>
            <a:chOff x="3291048" y="922600"/>
            <a:chExt cx="1412336" cy="2121861"/>
          </a:xfrm>
        </p:grpSpPr>
        <p:sp>
          <p:nvSpPr>
            <p:cNvPr id="172" name="Google Shape;172;p8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Query Tokeniser</a:t>
              </a:r>
              <a:endParaRPr b="1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291050" y="922600"/>
              <a:ext cx="1412334" cy="534890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4.3 Query Rewriting</a:t>
              </a:r>
              <a:endParaRPr b="0"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1948999" y="2601074"/>
            <a:ext cx="1412710" cy="2127415"/>
            <a:chOff x="2163474" y="2458524"/>
            <a:chExt cx="1412710" cy="2127415"/>
          </a:xfrm>
        </p:grpSpPr>
        <p:sp>
          <p:nvSpPr>
            <p:cNvPr id="181" name="Google Shape;181;p8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163475" y="4051026"/>
              <a:ext cx="1412709" cy="534913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4.2 Query Rewriting</a:t>
              </a:r>
              <a:endParaRPr b="0"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652053" y="2533331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KL Divergence</a:t>
              </a:r>
              <a:endParaRPr b="1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03771" y="2601074"/>
            <a:ext cx="1412713" cy="2127417"/>
            <a:chOff x="4418246" y="2458524"/>
            <a:chExt cx="1412713" cy="2127417"/>
          </a:xfrm>
        </p:grpSpPr>
        <p:sp>
          <p:nvSpPr>
            <p:cNvPr id="190" name="Google Shape;190;p8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4418250" y="4051028"/>
              <a:ext cx="1412709" cy="534913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5.1 Neural</a:t>
              </a:r>
              <a:endParaRPr b="0"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Re-rankers</a:t>
              </a:r>
              <a:endParaRPr b="0"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KNRM</a:t>
              </a:r>
              <a:endParaRPr b="1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6456324" y="2601074"/>
            <a:ext cx="1436934" cy="2127417"/>
            <a:chOff x="6670799" y="2458524"/>
            <a:chExt cx="1436934" cy="2127417"/>
          </a:xfrm>
        </p:grpSpPr>
        <p:sp>
          <p:nvSpPr>
            <p:cNvPr id="199" name="Google Shape;199;p8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670800" y="4051028"/>
              <a:ext cx="1412709" cy="534913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5.3 Re-rankers</a:t>
              </a:r>
              <a:endParaRPr b="0" i="0" sz="16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Weighting</a:t>
              </a:r>
              <a:endParaRPr b="0" i="0" sz="16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BM25 &gt;&gt; BERT</a:t>
              </a:r>
              <a:endParaRPr b="1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5330970" y="1065169"/>
            <a:ext cx="1412714" cy="2121841"/>
            <a:chOff x="5545445" y="922620"/>
            <a:chExt cx="1412714" cy="2121841"/>
          </a:xfrm>
        </p:grpSpPr>
        <p:sp>
          <p:nvSpPr>
            <p:cNvPr id="208" name="Google Shape;208;p8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545450" y="922620"/>
              <a:ext cx="1412709" cy="534890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5.2 </a:t>
              </a:r>
              <a:r>
                <a:rPr b="0" i="0" lang="it" sz="16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Neural</a:t>
              </a:r>
              <a:endParaRPr b="0" i="0" sz="16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it" sz="16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Re-rankers</a:t>
              </a:r>
              <a:endParaRPr b="0"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it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Vanilla BERT</a:t>
              </a:r>
              <a:endParaRPr b="1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7" name="Google Shape;217;p8"/>
          <p:cNvSpPr txBox="1"/>
          <p:nvPr/>
        </p:nvSpPr>
        <p:spPr>
          <a:xfrm>
            <a:off x="1356550" y="2673850"/>
            <a:ext cx="3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🔎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2483938" y="2673850"/>
            <a:ext cx="34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t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✍🏼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3611125" y="2673850"/>
            <a:ext cx="34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it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✍🏼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4707342" y="2650900"/>
            <a:ext cx="47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it" sz="1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🧠</a:t>
            </a:r>
            <a:endParaRPr b="0" i="0" sz="1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5786200" y="2658550"/>
            <a:ext cx="64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it" sz="1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🧠</a:t>
            </a:r>
            <a:endParaRPr b="0" i="0" sz="1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6936430" y="2658550"/>
            <a:ext cx="47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⚖️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163900" y="0"/>
            <a:ext cx="7910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Base Search - Results</a:t>
            </a:r>
            <a:endParaRPr b="0" i="0" sz="2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11238" l="0" r="0" t="11247"/>
          <a:stretch/>
        </p:blipFill>
        <p:spPr>
          <a:xfrm>
            <a:off x="152763" y="2302100"/>
            <a:ext cx="8838477" cy="9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1222500" y="3667600"/>
            <a:ext cx="66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it" sz="22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👍🏼T</a:t>
            </a:r>
            <a:r>
              <a:rPr b="1" lang="it" sz="2200">
                <a:solidFill>
                  <a:srgbClr val="5D6879"/>
                </a:solidFill>
                <a:highlight>
                  <a:srgbClr val="FFFFFF"/>
                </a:highlight>
              </a:rPr>
              <a:t>F</a:t>
            </a:r>
            <a:r>
              <a:rPr b="1" i="0" lang="it" sz="2200" u="none" cap="none" strike="noStrike">
                <a:solidFill>
                  <a:srgbClr val="5D68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-IDF and BM25 show the best performances</a:t>
            </a:r>
            <a:endParaRPr b="1" i="0" sz="2200" u="none" cap="none" strike="noStrike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