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  <p:embeddedFont>
      <p:font typeface="Maven Pro Medium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949863-2796-4D72-8357-B5AF5BFA5EA8}">
  <a:tblStyle styleId="{B6949863-2796-4D72-8357-B5AF5BFA5E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4.xml"/><Relationship Id="rId42" Type="http://schemas.openxmlformats.org/officeDocument/2006/relationships/font" Target="fonts/MavenProMedium-bold.fntdata"/><Relationship Id="rId41" Type="http://schemas.openxmlformats.org/officeDocument/2006/relationships/font" Target="fonts/MavenProMedium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fee8d9c1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fee8d9c1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2b0200f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12b0200f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ee8d9c1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ee8d9c1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12b0200f6_3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12b0200f6_3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fee8d9c1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fee8d9c1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12b0200f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12b0200f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12b0200f6_3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12b0200f6_3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12b0200f6_3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12b0200f6_3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0bec03cd7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0bec03cd7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fee8d9c1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fee8d9c1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fee8d9c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fee8d9c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fee8d9c1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fee8d9c1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0bec03cd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0bec03cd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fee8d9c1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fee8d9c1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0cc63ac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0cc63ac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fee8d9c1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fee8d9c1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fee8d9c1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fee8d9c1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12b0200f6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12b0200f6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12b0200f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12b0200f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8575" y="1425525"/>
            <a:ext cx="5899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Flowers102 Pre-Training: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different paradigms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8575" y="3298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60"/>
              <a:t>Mario Avolio - 880995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60"/>
              <a:t>Kevin Pretell - 816725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60"/>
              <a:t>Simone Benitozzi - 889407</a:t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ResNext101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25517" l="0" r="0" t="0"/>
          <a:stretch/>
        </p:blipFill>
        <p:spPr>
          <a:xfrm>
            <a:off x="4956400" y="1764625"/>
            <a:ext cx="3584149" cy="161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512150" y="1428975"/>
            <a:ext cx="43512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Caratteristiche: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Basata su ResNet a 101 layer 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più path paralleli all’interno di un blocco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Implementazione.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Caricamento dei pesi addestrati su </a:t>
            </a:r>
            <a:r>
              <a:rPr i="1" lang="it">
                <a:latin typeface="Maven Pro Medium"/>
                <a:ea typeface="Maven Pro Medium"/>
                <a:cs typeface="Maven Pro Medium"/>
                <a:sym typeface="Maven Pro Medium"/>
              </a:rPr>
              <a:t>ImageNet</a:t>
            </a:r>
            <a:endParaRPr i="1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Layer Fully connected di output con 102 neuroni con funzione di attivazione Softmax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ResNext101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09250" y="1210525"/>
            <a:ext cx="38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Maven Pro"/>
                <a:ea typeface="Maven Pro"/>
                <a:cs typeface="Maven Pro"/>
                <a:sym typeface="Maven Pro"/>
              </a:rPr>
              <a:t>Transfer Learning &amp; Fine Tuning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532375" y="1908000"/>
            <a:ext cx="381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4 tipi di Training: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Transfer Learning col training set originale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Transfer Learning col training set Augmented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Fine Tuning col training set Augmented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Fine Tuning from scratch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297075" y="1908000"/>
            <a:ext cx="3777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Hyperparameters: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Loss: Categorical Crossentropy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Optimizer: Adam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Metrics: Accuracy e Accuracy-top3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Batch size: 32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Epoche: 20 (30 per il fine tuning from scratch)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EfficientNet B3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88" y="1093175"/>
            <a:ext cx="3749176" cy="29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5506175" y="1879350"/>
            <a:ext cx="373800" cy="3078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856575" y="1945300"/>
            <a:ext cx="692400" cy="3078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76925" y="1752150"/>
            <a:ext cx="4956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Scaling uniforme di depth/width/resolution con coefficienti fissati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Versione B3: miglior trade-off peso/performance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Tuning dal 5° dei 7 blocchi convoluzionali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Big Transfer (BiT)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527850" y="1351875"/>
            <a:ext cx="6247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it" sz="1900">
                <a:latin typeface="Nunito"/>
                <a:ea typeface="Nunito"/>
                <a:cs typeface="Nunito"/>
                <a:sym typeface="Nunito"/>
              </a:rPr>
              <a:t>Upstream Pre-Training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it" sz="1900">
                <a:latin typeface="Nunito"/>
                <a:ea typeface="Nunito"/>
                <a:cs typeface="Nunito"/>
                <a:sym typeface="Nunito"/>
              </a:rPr>
              <a:t>Transfer to Downstream Tasks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Big Transfer Pre-Training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527850" y="1351875"/>
            <a:ext cx="6247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it" sz="1900">
                <a:latin typeface="Nunito"/>
                <a:ea typeface="Nunito"/>
                <a:cs typeface="Nunito"/>
                <a:sym typeface="Nunito"/>
              </a:rPr>
              <a:t>Big Datasets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it" sz="1900">
                <a:latin typeface="Nunito"/>
                <a:ea typeface="Nunito"/>
                <a:cs typeface="Nunito"/>
                <a:sym typeface="Nunito"/>
              </a:rPr>
              <a:t>Big Architecture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it" sz="1900">
                <a:latin typeface="Nunito"/>
                <a:ea typeface="Nunito"/>
                <a:cs typeface="Nunito"/>
                <a:sym typeface="Nunito"/>
              </a:rPr>
              <a:t>Long pre-training time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it" sz="1900">
                <a:latin typeface="Nunito"/>
                <a:ea typeface="Nunito"/>
                <a:cs typeface="Nunito"/>
                <a:sym typeface="Nunito"/>
              </a:rPr>
              <a:t>GroupNorm and Weight Standardisation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Big Transfer Pre-Training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75" y="1352425"/>
            <a:ext cx="7566849" cy="3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Big Transfer Pre-Training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487" y="1024050"/>
            <a:ext cx="3855521" cy="38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471350" y="354450"/>
            <a:ext cx="6951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Big Transfer - Transfer Learning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780200" y="1163550"/>
            <a:ext cx="55836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950">
                <a:highlight>
                  <a:srgbClr val="FFFFFF"/>
                </a:highlight>
              </a:rPr>
              <a:t>BiT-HyperRule: hyperparameter heuristic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it" sz="1950">
                <a:highlight>
                  <a:srgbClr val="FFFFFF"/>
                </a:highlight>
              </a:rPr>
              <a:t>Learning Rate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it" sz="1950">
                <a:highlight>
                  <a:srgbClr val="FFFFFF"/>
                </a:highlight>
              </a:rPr>
              <a:t>Momentum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it" sz="1950">
                <a:highlight>
                  <a:srgbClr val="FFFFFF"/>
                </a:highlight>
              </a:rPr>
              <a:t>Batch Size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it" sz="1950">
                <a:highlight>
                  <a:srgbClr val="FFFFFF"/>
                </a:highlight>
              </a:rPr>
              <a:t>Schedule Length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it" sz="1950">
                <a:highlight>
                  <a:srgbClr val="FFFFFF"/>
                </a:highlight>
              </a:rPr>
              <a:t>Resize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it" sz="1950">
                <a:highlight>
                  <a:srgbClr val="FFFFFF"/>
                </a:highlight>
              </a:rPr>
              <a:t>Crop</a:t>
            </a:r>
            <a:endParaRPr sz="19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Results and Evaluation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572" y="1069025"/>
            <a:ext cx="4332877" cy="28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952513" y="3956900"/>
            <a:ext cx="7239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aven Pro"/>
                <a:ea typeface="Maven Pro"/>
                <a:cs typeface="Maven Pro"/>
                <a:sym typeface="Maven Pro"/>
              </a:rPr>
              <a:t>Osservazioni Training: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 Medium"/>
              <a:buChar char="●"/>
            </a:pPr>
            <a:r>
              <a:rPr lang="it" sz="1200">
                <a:latin typeface="Maven Pro Medium"/>
                <a:ea typeface="Maven Pro Medium"/>
                <a:cs typeface="Maven Pro Medium"/>
                <a:sym typeface="Maven Pro Medium"/>
              </a:rPr>
              <a:t>Non si sono riscontrati problemi di overfitting nelle fasi di training delle reti</a:t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 Medium"/>
              <a:buChar char="●"/>
            </a:pPr>
            <a:r>
              <a:rPr lang="it" sz="1200">
                <a:latin typeface="Maven Pro Medium"/>
                <a:ea typeface="Maven Pro Medium"/>
                <a:cs typeface="Maven Pro Medium"/>
                <a:sym typeface="Maven Pro Medium"/>
              </a:rPr>
              <a:t>Tempi computazionali alti per la fase di Fine Tuning from the scratch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Results and Evaluation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593900" y="15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{B6949863-2796-4D72-8357-B5AF5BFA5EA8}</a:tableStyleId>
              </a:tblPr>
              <a:tblGrid>
                <a:gridCol w="2119650"/>
                <a:gridCol w="1858450"/>
                <a:gridCol w="1989050"/>
                <a:gridCol w="198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Loss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 top 3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ResNet50 (Baseline)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0.7039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0.8343 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0.9228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ResNext101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0.7127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0.8787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0.9450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EfficientNet B3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0.3831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0.9083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0.9611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Big Transfer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0.1601</a:t>
                      </a:r>
                      <a:endParaRPr b="1" sz="1100">
                        <a:highlight>
                          <a:srgbClr val="FFFF00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0.9773</a:t>
                      </a:r>
                      <a:endParaRPr b="1" sz="1100">
                        <a:highlight>
                          <a:srgbClr val="FFFF00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Introduzione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8675" y="1297900"/>
            <a:ext cx="425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ven Pro Medium"/>
              <a:buChar char="●"/>
            </a:pP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Dataset: Flowers102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ven Pro Medium"/>
              <a:buChar char="●"/>
            </a:pP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Goal: test di diversi paradigmi di classificazione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ven Pro Medium"/>
              <a:buChar char="●"/>
            </a:pP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Difficoltà attese: classificazione di un dataset sbilanciato e implementazione di BiT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50" y="925675"/>
            <a:ext cx="3292125" cy="3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780750" y="1446025"/>
            <a:ext cx="75966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 Medium"/>
              <a:buChar char="●"/>
            </a:pP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Risultati Feature Extraction non al livello di Transfer Learning </a:t>
            </a: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&amp; Fine Tuning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 Medium"/>
              <a:buChar char="●"/>
            </a:pP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Data Augmentation e Fine Tuning hanno portato a miglioramenti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 Medium"/>
              <a:buChar char="●"/>
            </a:pP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Il Fine tuning from scratch non è stato efficace data la carenza di immagini di training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 Medium"/>
              <a:buChar char="●"/>
            </a:pPr>
            <a:r>
              <a:rPr lang="it" sz="1500">
                <a:latin typeface="Maven Pro Medium"/>
                <a:ea typeface="Maven Pro Medium"/>
                <a:cs typeface="Maven Pro Medium"/>
                <a:sym typeface="Maven Pro Medium"/>
              </a:rPr>
              <a:t>Si conclude che la nuova metodologia Big Transfer è il miglior modello per il nostro dataset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Project Pipeline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50" y="1142875"/>
            <a:ext cx="7496673" cy="39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Dataset Analysis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75" y="1142050"/>
            <a:ext cx="2917125" cy="173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75" y="3215402"/>
            <a:ext cx="2917125" cy="17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875" y="3135301"/>
            <a:ext cx="2917125" cy="17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417800" y="1142050"/>
            <a:ext cx="564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Caratteristiche: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Training set e Validation set bilanciati ma molto contenuti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Test set molto sbilanciato, c</a:t>
            </a: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lassi con più di 100/200 immagini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Possibile </a:t>
            </a: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ripercussione nei risultati finali.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Dataset Analysis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6313"/>
            <a:ext cx="2376876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7" y="3465838"/>
            <a:ext cx="2376875" cy="1259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322" y="2092763"/>
            <a:ext cx="2437600" cy="14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1447" y="3562650"/>
            <a:ext cx="2437600" cy="106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4174" y="2278875"/>
            <a:ext cx="2568010" cy="10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3825" y="3562663"/>
            <a:ext cx="2568000" cy="109947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62000" y="1147638"/>
            <a:ext cx="7876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 Medium"/>
              <a:buChar char="●"/>
            </a:pPr>
            <a:r>
              <a:rPr lang="it" sz="1300">
                <a:latin typeface="Maven Pro Medium"/>
                <a:ea typeface="Maven Pro Medium"/>
                <a:cs typeface="Maven Pro Medium"/>
                <a:sym typeface="Maven Pro Medium"/>
              </a:rPr>
              <a:t>Analisi empirica degli oggetti di interesse, fiori</a:t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 Medium"/>
              <a:buChar char="●"/>
            </a:pPr>
            <a:r>
              <a:rPr lang="it" sz="1300">
                <a:latin typeface="Maven Pro Medium"/>
                <a:ea typeface="Maven Pro Medium"/>
                <a:cs typeface="Maven Pro Medium"/>
                <a:sym typeface="Maven Pro Medium"/>
              </a:rPr>
              <a:t>Analisi di eventuali anomalie</a:t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 Medium"/>
              <a:buChar char="●"/>
            </a:pPr>
            <a:r>
              <a:rPr lang="it" sz="1300">
                <a:latin typeface="Maven Pro Medium"/>
                <a:ea typeface="Maven Pro Medium"/>
                <a:cs typeface="Maven Pro Medium"/>
                <a:sym typeface="Maven Pro Medium"/>
              </a:rPr>
              <a:t>Riscontrata similarità tra classi diverse:</a:t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Data Augmentation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997" y="1078100"/>
            <a:ext cx="2170900" cy="14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324" y="3485750"/>
            <a:ext cx="1439600" cy="14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42300"/>
            <a:ext cx="1439600" cy="14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4650" y="3195700"/>
            <a:ext cx="1532800" cy="15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385250" y="1078100"/>
            <a:ext cx="30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32" name="Google Shape;132;p18"/>
          <p:cNvSpPr/>
          <p:nvPr/>
        </p:nvSpPr>
        <p:spPr>
          <a:xfrm rot="7222644">
            <a:off x="939531" y="2781227"/>
            <a:ext cx="593245" cy="1975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3637304">
            <a:off x="3219652" y="2779858"/>
            <a:ext cx="593183" cy="1975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5401739">
            <a:off x="2081461" y="2902878"/>
            <a:ext cx="5931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4555500" y="1210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{B6949863-2796-4D72-8357-B5AF5BFA5EA8}</a:tableStyleId>
              </a:tblPr>
              <a:tblGrid>
                <a:gridCol w="1847950"/>
                <a:gridCol w="1001250"/>
                <a:gridCol w="1411975"/>
              </a:tblGrid>
              <a:tr h="5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Resnet50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Accuracy</a:t>
                      </a:r>
                      <a:endParaRPr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Accuracy top3</a:t>
                      </a:r>
                      <a:endParaRPr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dataset originale</a:t>
                      </a:r>
                      <a:endParaRPr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0.8009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0.9014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dataset augmented</a:t>
                      </a:r>
                      <a:endParaRPr sz="11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0.8343</a:t>
                      </a:r>
                      <a:endParaRPr b="1" sz="1100">
                        <a:highlight>
                          <a:srgbClr val="FFFF00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0.9228</a:t>
                      </a:r>
                      <a:endParaRPr b="1" sz="1100">
                        <a:highlight>
                          <a:srgbClr val="FFFF00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303125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Baseline: ResNet50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16311" l="0" r="0" t="6931"/>
          <a:stretch/>
        </p:blipFill>
        <p:spPr>
          <a:xfrm>
            <a:off x="5016225" y="1837538"/>
            <a:ext cx="3703049" cy="1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543200" y="1576250"/>
            <a:ext cx="45579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Caratteristiche: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CNN con 50 layer 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Residual Blocks e Skip Connections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Risolve Vanishing</a:t>
            </a: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 gradient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Implementazione: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Caricamento dei pesi addestrati su </a:t>
            </a:r>
            <a:r>
              <a:rPr i="1" lang="it">
                <a:latin typeface="Maven Pro Medium"/>
                <a:ea typeface="Maven Pro Medium"/>
                <a:cs typeface="Maven Pro Medium"/>
                <a:sym typeface="Maven Pro Medium"/>
              </a:rPr>
              <a:t>ImageNet</a:t>
            </a:r>
            <a:endParaRPr i="1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Layer Fully connected di output con 102 neuroni con funzione di attivazione Softmax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Baseline: ResNet50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927700" y="1185750"/>
            <a:ext cx="35829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Feature Extraction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Estrazioni features Training set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Estrazioni features Test set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Classificazione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Classificatore KNN - 5 neighbors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Risultati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Accuracy: </a:t>
            </a:r>
            <a:r>
              <a:rPr lang="it"/>
              <a:t>0.6098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Tempo di esecuzione breve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Baseline: ResNet50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09250" y="1210525"/>
            <a:ext cx="38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Maven Pro"/>
                <a:ea typeface="Maven Pro"/>
                <a:cs typeface="Maven Pro"/>
                <a:sym typeface="Maven Pro"/>
              </a:rPr>
              <a:t>Transfer Learning &amp; Fine Tuning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532375" y="2056050"/>
            <a:ext cx="381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4 tipi di Training: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Transfer Learning col training set originale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Transfer Learning col training set Augmented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Fine Tuning col training set Augmented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Fine Tuning from scratch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97075" y="1908000"/>
            <a:ext cx="3777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Hyperparameters: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Loss: Categorical Crossentropy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Optimizer: Adam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Metrics: Accuracy e Accuracy-top3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Batch size: 32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Epoche: 20 (30 per il fine tuning from scratch)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807200" y="4240450"/>
            <a:ext cx="55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Non si è più continuato con l'approccio feature extraction data la maggior performance del Transfer Learning!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