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  <p:embeddedFont>
      <p:font typeface="Maven Pro Medium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3FEA0D-DE57-4495-90AF-10494FDE2A98}">
  <a:tblStyle styleId="{933FEA0D-DE57-4495-90AF-10494FDE2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MavenPro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MavenProMedium-regular.fntdata"/><Relationship Id="rId21" Type="http://schemas.openxmlformats.org/officeDocument/2006/relationships/slide" Target="slides/slide15.xml"/><Relationship Id="rId43" Type="http://schemas.openxmlformats.org/officeDocument/2006/relationships/font" Target="fonts/MavenPr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MavenPr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fee8d9c1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fee8d9c1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12b0200f6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12b0200f6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fee8d9c1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fee8d9c1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48a5bf6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48a5bf6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12b0200f6_3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12b0200f6_3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4309ab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4309ab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fee8d9c14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fee8d9c1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12b0200f6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12b0200f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12b0200f6_3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12b0200f6_3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12b0200f6_3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12b0200f6_3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fee8d9c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fee8d9c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4309aba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4309aba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0bec03cd7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0bec03cd7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fee8d9c14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fee8d9c14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fee8d9c1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fee8d9c1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0bec03cd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0bec03cd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fee8d9c1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fee8d9c1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0cc63ac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0cc63ac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fee8d9c1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fee8d9c1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fee8d9c1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fee8d9c1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12b0200f6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12b0200f6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12b0200f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12b0200f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sz="1300">
                <a:solidFill>
                  <a:schemeClr val="accent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 sz="1100">
                <a:solidFill>
                  <a:schemeClr val="accent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 sz="1100">
                <a:solidFill>
                  <a:schemeClr val="accent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 sz="1100">
                <a:solidFill>
                  <a:schemeClr val="accent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 sz="1100">
                <a:solidFill>
                  <a:schemeClr val="accent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 sz="1100">
                <a:solidFill>
                  <a:schemeClr val="accent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 sz="1100">
                <a:solidFill>
                  <a:schemeClr val="accent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 sz="1100">
                <a:solidFill>
                  <a:schemeClr val="accent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abs/1912.1137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38575" y="1425525"/>
            <a:ext cx="5899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Flowers102 Pre-Training: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different paradigms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38575" y="3298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560">
                <a:latin typeface="Arial"/>
                <a:ea typeface="Arial"/>
                <a:cs typeface="Arial"/>
                <a:sym typeface="Arial"/>
              </a:rPr>
              <a:t>Mario Avolio - 880995</a:t>
            </a:r>
            <a:endParaRPr sz="15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560">
                <a:latin typeface="Arial"/>
                <a:ea typeface="Arial"/>
                <a:cs typeface="Arial"/>
                <a:sym typeface="Arial"/>
              </a:rPr>
              <a:t>Kevin Pretell - 816725</a:t>
            </a:r>
            <a:endParaRPr sz="15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560">
                <a:latin typeface="Arial"/>
                <a:ea typeface="Arial"/>
                <a:cs typeface="Arial"/>
                <a:sym typeface="Arial"/>
              </a:rPr>
              <a:t>Simone Benitozzi - 889407</a:t>
            </a:r>
            <a:endParaRPr sz="156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ResNext101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25517" l="0" r="0" t="0"/>
          <a:stretch/>
        </p:blipFill>
        <p:spPr>
          <a:xfrm>
            <a:off x="4956400" y="1764625"/>
            <a:ext cx="3584149" cy="161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12150" y="1428975"/>
            <a:ext cx="4351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Caratteristiche: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Basata su ResNet a 101 layer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più path paralleli all’interno di un blocco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Implementazione.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Caricamento dei pesi addestrati su </a:t>
            </a:r>
            <a:r>
              <a:rPr i="1" lang="it"/>
              <a:t>ImageNet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Layer Fully connected di output con 102 neuroni con funzione di attivazione Softmax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ResNext101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297075" y="1348925"/>
            <a:ext cx="381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Maven Pro"/>
                <a:ea typeface="Maven Pro"/>
                <a:cs typeface="Maven Pro"/>
                <a:sym typeface="Maven Pro"/>
              </a:rPr>
              <a:t>Transfer Learning &amp; Fine Tuning</a:t>
            </a:r>
            <a:endParaRPr sz="15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4328850" y="1897200"/>
            <a:ext cx="3819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4 tipi di Training: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Transfer Learning col training set originale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Transfer Learning col training set Augmented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Fine Tuning col training set Augmented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Fine Tuning from scratch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297075" y="1908000"/>
            <a:ext cx="3777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Hyperparameters: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Loss: Categorical Crossentropy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Optimizer: Adam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Metrics: Accuracy e Accuracy-top3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Batch size: 32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Epoche: 20 (30 per il fine tuning from scratch)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EfficientNet B3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388" y="1323350"/>
            <a:ext cx="3749176" cy="29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/>
          <p:nvPr/>
        </p:nvSpPr>
        <p:spPr>
          <a:xfrm>
            <a:off x="5482650" y="2117025"/>
            <a:ext cx="373800" cy="3078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6821275" y="2164125"/>
            <a:ext cx="692400" cy="3078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29800" y="2117025"/>
            <a:ext cx="4956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Scaling uniforme di depth/width/resolution con coefficienti fissati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Versione B3: miglior trade-off peso/performance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Possibilità di Tuning dell’intera rete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EfficientNet B3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724275" y="1752150"/>
            <a:ext cx="4956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Tuning from scratch</a:t>
            </a: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 instabile con poche epoche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>
                <a:latin typeface="Maven Pro Medium"/>
                <a:ea typeface="Maven Pro Medium"/>
                <a:cs typeface="Maven Pro Medium"/>
                <a:sym typeface="Maven Pro Medium"/>
              </a:rPr>
              <a:t>Tuning dal 5° dei 7 blocchi convoluzionali</a:t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505889" y="2109386"/>
            <a:ext cx="4076125" cy="19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724275" y="2649500"/>
            <a:ext cx="3777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Hyperparameters: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Loss: Categorical Crossentropy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Optimizer: Adam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Metrics: Accuracy e Accuracy-top3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Batch size: 32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Epoche: 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Big Transfer (BiT)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1527850" y="1351875"/>
            <a:ext cx="624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Pre-Training on Large Datasets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Fine-Tuning on the target task and </a:t>
            </a:r>
            <a:r>
              <a:rPr lang="it" sz="1600">
                <a:highlight>
                  <a:schemeClr val="lt1"/>
                </a:highlight>
              </a:rPr>
              <a:t>H</a:t>
            </a:r>
            <a:r>
              <a:rPr lang="it" sz="1600">
                <a:highlight>
                  <a:schemeClr val="lt1"/>
                </a:highlight>
              </a:rPr>
              <a:t>yperparameter Heuristic</a:t>
            </a:r>
            <a:endParaRPr sz="1600"/>
          </a:p>
        </p:txBody>
      </p:sp>
      <p:sp>
        <p:nvSpPr>
          <p:cNvPr id="197" name="Google Shape;197;p26"/>
          <p:cNvSpPr txBox="1"/>
          <p:nvPr/>
        </p:nvSpPr>
        <p:spPr>
          <a:xfrm>
            <a:off x="488125" y="458980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Official Paper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it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https://arxiv.org/abs/1912.11370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1643100" y="37630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BiT Components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1527850" y="1351875"/>
            <a:ext cx="6247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it" sz="1900"/>
              <a:t>Upstream Components</a:t>
            </a:r>
            <a:endParaRPr b="1" sz="1900"/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Pre-Training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it" sz="1900"/>
              <a:t>Downstream Components</a:t>
            </a:r>
            <a:endParaRPr b="1" sz="1900"/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Fine-tuning a new task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1643100" y="369025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BiT Upstream Components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527850" y="1351875"/>
            <a:ext cx="62475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" sz="1700"/>
              <a:t>Big Datasets</a:t>
            </a:r>
            <a:endParaRPr b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BiT - S (ILSVRC-2012)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BiT - M (ImageNet - 21K)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BiT - L (JFT - 300M)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" sz="1700"/>
              <a:t>Big Architecture</a:t>
            </a:r>
            <a:endParaRPr b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ResNetV2 architectures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" sz="1700"/>
              <a:t>Long pre-training time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" sz="1700"/>
              <a:t>Group Normalization and Weight Standardization</a:t>
            </a:r>
            <a:endParaRPr b="1"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1643100" y="361725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BiT Upstream Components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75" y="1352425"/>
            <a:ext cx="7566849" cy="30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164310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BiT Upstream Components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262" y="1151100"/>
            <a:ext cx="3653475" cy="3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1096050" y="274300"/>
            <a:ext cx="69519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BiT Downstram Components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471350" y="1203450"/>
            <a:ext cx="6331200" cy="3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1" lang="it" sz="1650">
                <a:highlight>
                  <a:srgbClr val="FFFFFF"/>
                </a:highlight>
              </a:rPr>
              <a:t>BiT - HyperRule: hyperparameter heuristic</a:t>
            </a:r>
            <a:endParaRPr sz="1650">
              <a:highlight>
                <a:srgbClr val="FFFFFF"/>
              </a:highlight>
            </a:endParaRPr>
          </a:p>
          <a:p>
            <a:pPr indent="-3333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it" sz="1650">
                <a:highlight>
                  <a:srgbClr val="FFFFFF"/>
                </a:highlight>
              </a:rPr>
              <a:t>Training schedule length</a:t>
            </a:r>
            <a:endParaRPr sz="1650">
              <a:highlight>
                <a:schemeClr val="lt1"/>
              </a:highlight>
            </a:endParaRPr>
          </a:p>
          <a:p>
            <a:pPr indent="-3333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it" sz="1650">
                <a:highlight>
                  <a:schemeClr val="lt1"/>
                </a:highlight>
              </a:rPr>
              <a:t>Small Task </a:t>
            </a:r>
            <a:endParaRPr sz="1650">
              <a:highlight>
                <a:schemeClr val="lt1"/>
              </a:highlight>
            </a:endParaRPr>
          </a:p>
          <a:p>
            <a:pPr indent="-3333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it" sz="1650">
                <a:highlight>
                  <a:schemeClr val="lt1"/>
                </a:highlight>
              </a:rPr>
              <a:t>Medium Task</a:t>
            </a:r>
            <a:endParaRPr sz="1650">
              <a:highlight>
                <a:schemeClr val="lt1"/>
              </a:highlight>
            </a:endParaRPr>
          </a:p>
          <a:p>
            <a:pPr indent="-3333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it" sz="1650">
                <a:highlight>
                  <a:schemeClr val="lt1"/>
                </a:highlight>
              </a:rPr>
              <a:t>Large Task</a:t>
            </a:r>
            <a:endParaRPr sz="1650">
              <a:highlight>
                <a:srgbClr val="FFFFFF"/>
              </a:highlight>
            </a:endParaRPr>
          </a:p>
          <a:p>
            <a:pPr indent="-3333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it" sz="1650">
                <a:highlight>
                  <a:srgbClr val="FFFFFF"/>
                </a:highlight>
              </a:rPr>
              <a:t>Resolution</a:t>
            </a:r>
            <a:endParaRPr sz="1650">
              <a:highlight>
                <a:srgbClr val="FFFFFF"/>
              </a:highlight>
            </a:endParaRPr>
          </a:p>
          <a:p>
            <a:pPr indent="-3333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it" sz="1650">
                <a:highlight>
                  <a:srgbClr val="FFFFFF"/>
                </a:highlight>
              </a:rPr>
              <a:t>MixUP Regularization </a:t>
            </a:r>
            <a:r>
              <a:rPr lang="it" sz="1650">
                <a:highlight>
                  <a:schemeClr val="lt1"/>
                </a:highlight>
              </a:rPr>
              <a:t>only for Large Task</a:t>
            </a:r>
            <a:endParaRPr sz="1650"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it" sz="1650">
                <a:highlight>
                  <a:srgbClr val="FFFFFF"/>
                </a:highlight>
              </a:rPr>
              <a:t>Pre - Processing</a:t>
            </a:r>
            <a:endParaRPr b="1" sz="1650">
              <a:highlight>
                <a:srgbClr val="FFFFFF"/>
              </a:highlight>
            </a:endParaRPr>
          </a:p>
          <a:p>
            <a:pPr indent="-3333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it" sz="1650">
                <a:highlight>
                  <a:srgbClr val="FFFFFF"/>
                </a:highlight>
              </a:rPr>
              <a:t>Training </a:t>
            </a:r>
            <a:endParaRPr sz="1650">
              <a:highlight>
                <a:srgbClr val="FFFFFF"/>
              </a:highlight>
            </a:endParaRPr>
          </a:p>
          <a:p>
            <a:pPr indent="-3333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it" sz="1650">
                <a:highlight>
                  <a:srgbClr val="FFFFFF"/>
                </a:highlight>
              </a:rPr>
              <a:t>Testing</a:t>
            </a:r>
            <a:endParaRPr sz="1650"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it" sz="1650">
                <a:highlight>
                  <a:srgbClr val="FFFFFF"/>
                </a:highlight>
              </a:rPr>
              <a:t>Does not use Regularization</a:t>
            </a:r>
            <a:endParaRPr b="1" sz="16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Introduzione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41250" y="1297900"/>
            <a:ext cx="425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Dataset: Flowers102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Goal: test di diversi paradigmi di classificazione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Difficoltà attese: classificazione di un dataset sbilanciato e implementazione di BiT</a:t>
            </a:r>
            <a:endParaRPr sz="15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050" y="1297900"/>
            <a:ext cx="3292125" cy="32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41100" y="354450"/>
            <a:ext cx="8461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Downstream Hyperparameters Details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341100" y="1148975"/>
            <a:ext cx="78915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b="1" lang="it" sz="1850">
                <a:highlight>
                  <a:srgbClr val="FFFFFF"/>
                </a:highlight>
              </a:rPr>
              <a:t>Fixed</a:t>
            </a:r>
            <a:endParaRPr b="1" sz="1850"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it" sz="1850">
                <a:highlight>
                  <a:srgbClr val="FFFFFF"/>
                </a:highlight>
              </a:rPr>
              <a:t>SGD with LR decay modified (0.003 start default)</a:t>
            </a:r>
            <a:endParaRPr sz="1850"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it" sz="1850">
                <a:highlight>
                  <a:srgbClr val="FFFFFF"/>
                </a:highlight>
              </a:rPr>
              <a:t>Momentum 0.9</a:t>
            </a:r>
            <a:endParaRPr sz="1850"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it" sz="1850">
                <a:highlight>
                  <a:srgbClr val="FFFFFF"/>
                </a:highlight>
              </a:rPr>
              <a:t>Batch Size 64 (512 default)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b="1" lang="it" sz="1850">
                <a:highlight>
                  <a:srgbClr val="FFFFFF"/>
                </a:highlight>
              </a:rPr>
              <a:t>BiT - HyperRule</a:t>
            </a:r>
            <a:endParaRPr b="1" sz="1850"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it" sz="1850">
                <a:highlight>
                  <a:srgbClr val="FFFFFF"/>
                </a:highlight>
              </a:rPr>
              <a:t>Resize 160x160 px</a:t>
            </a:r>
            <a:endParaRPr sz="1850"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it" sz="1850">
                <a:highlight>
                  <a:srgbClr val="FFFFFF"/>
                </a:highlight>
              </a:rPr>
              <a:t>Crop 128x128 px</a:t>
            </a:r>
            <a:endParaRPr sz="1850">
              <a:highlight>
                <a:srgbClr val="FFFFFF"/>
              </a:highlight>
            </a:endParaRPr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it" sz="1850">
                <a:highlight>
                  <a:srgbClr val="FFFFFF"/>
                </a:highlight>
              </a:rPr>
              <a:t>Schedule </a:t>
            </a:r>
            <a:r>
              <a:rPr lang="it" sz="1850">
                <a:highlight>
                  <a:srgbClr val="FFFFFF"/>
                </a:highlight>
              </a:rPr>
              <a:t>Length modified (500 default)</a:t>
            </a:r>
            <a:endParaRPr sz="18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Results and Evaluation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572" y="1069025"/>
            <a:ext cx="4332877" cy="28878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952513" y="3956900"/>
            <a:ext cx="7239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Maven Pro"/>
                <a:ea typeface="Maven Pro"/>
                <a:cs typeface="Maven Pro"/>
                <a:sym typeface="Maven Pro"/>
              </a:rPr>
              <a:t>Osservazioni Training:</a:t>
            </a:r>
            <a:endParaRPr b="1"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 Medium"/>
              <a:buChar char="●"/>
            </a:pPr>
            <a:r>
              <a:rPr lang="it" sz="1200">
                <a:latin typeface="Maven Pro Medium"/>
                <a:ea typeface="Maven Pro Medium"/>
                <a:cs typeface="Maven Pro Medium"/>
                <a:sym typeface="Maven Pro Medium"/>
              </a:rPr>
              <a:t>Non si sono riscontrati problemi di overfitting nelle fasi di training delle reti</a:t>
            </a:r>
            <a:endParaRPr sz="12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 Medium"/>
              <a:buChar char="●"/>
            </a:pPr>
            <a:r>
              <a:rPr lang="it" sz="1200">
                <a:latin typeface="Maven Pro Medium"/>
                <a:ea typeface="Maven Pro Medium"/>
                <a:cs typeface="Maven Pro Medium"/>
                <a:sym typeface="Maven Pro Medium"/>
              </a:rPr>
              <a:t>Tempi computazionali alti per la fase di Fine Tuning from the scratch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1643100" y="3617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Results and Evaluation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46" name="Google Shape;246;p34"/>
          <p:cNvGraphicFramePr/>
          <p:nvPr/>
        </p:nvGraphicFramePr>
        <p:xfrm>
          <a:off x="593900" y="15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{933FEA0D-DE57-4495-90AF-10494FDE2A98}</a:tableStyleId>
              </a:tblPr>
              <a:tblGrid>
                <a:gridCol w="2119650"/>
                <a:gridCol w="1858450"/>
                <a:gridCol w="1989050"/>
                <a:gridCol w="198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Loss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Accuracy top 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ResNet50 (Baseline)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0.7039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0.8343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0.9228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ResNext101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0.7127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0.8787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0.9450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EfficientNet B3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0.3831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0.9083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0.9611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Big Transfer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highlight>
                            <a:srgbClr val="FFFF00"/>
                          </a:highlight>
                        </a:rPr>
                        <a:t>0.1601</a:t>
                      </a:r>
                      <a:endParaRPr b="1" sz="11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highlight>
                            <a:srgbClr val="FFFF00"/>
                          </a:highlight>
                        </a:rPr>
                        <a:t>0.9773</a:t>
                      </a:r>
                      <a:endParaRPr b="1" sz="11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*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643100" y="44190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780750" y="1446025"/>
            <a:ext cx="7596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Risultati Feature Extraction non al livello di Transfer Learning </a:t>
            </a:r>
            <a:r>
              <a:rPr lang="it" sz="1600"/>
              <a:t>&amp; Fine Tuning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Data Augmentation e Fine Tuning hanno portato a miglioramenti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Il Fine tuning from scratch non è stato efficace data la carenza </a:t>
            </a:r>
            <a:r>
              <a:rPr lang="it" sz="1600"/>
              <a:t>d'immagini</a:t>
            </a:r>
            <a:r>
              <a:rPr lang="it" sz="1600"/>
              <a:t> di training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Si conclude che la nuova metodologia Big Transfer è il miglior modello per il nostro dataset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Project Pipeline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50" y="1142875"/>
            <a:ext cx="7496673" cy="39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Dataset Analysis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75" y="1142050"/>
            <a:ext cx="2917125" cy="173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75" y="3215402"/>
            <a:ext cx="2917125" cy="173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875" y="3135301"/>
            <a:ext cx="2917125" cy="17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3417800" y="1484450"/>
            <a:ext cx="567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Training set e Validation set bilanciati ma molto contenuti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Test set molto sbilanciato, c</a:t>
            </a:r>
            <a:r>
              <a:rPr lang="it"/>
              <a:t>lassi con più di 100/200 immagini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Possibile </a:t>
            </a:r>
            <a:r>
              <a:rPr lang="it"/>
              <a:t>ripercussione nei risultati finali.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Dataset Analysis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6313"/>
            <a:ext cx="2376876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7" y="3465838"/>
            <a:ext cx="2376875" cy="1259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4322" y="2092763"/>
            <a:ext cx="2437600" cy="14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1447" y="3562650"/>
            <a:ext cx="2437600" cy="106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4174" y="2278875"/>
            <a:ext cx="2568010" cy="10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3825" y="3562663"/>
            <a:ext cx="2568000" cy="109947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62000" y="1147638"/>
            <a:ext cx="7876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Analisi empirica degli oggetti d'interesse, fiori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Analisi di eventuali anomalie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Riscontrata similarità tra classi diverse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Data Augmentation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74" y="1468625"/>
            <a:ext cx="1731250" cy="1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675" y="3296650"/>
            <a:ext cx="1031900" cy="10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400" y="3296650"/>
            <a:ext cx="1031900" cy="10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100" y="3296650"/>
            <a:ext cx="1031900" cy="10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5385250" y="1078100"/>
            <a:ext cx="30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32" name="Google Shape;132;p18"/>
          <p:cNvSpPr/>
          <p:nvPr/>
        </p:nvSpPr>
        <p:spPr>
          <a:xfrm rot="7222644">
            <a:off x="1221806" y="2823752"/>
            <a:ext cx="593245" cy="1975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rot="3637304">
            <a:off x="3268777" y="2901308"/>
            <a:ext cx="593183" cy="1975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rot="5401739">
            <a:off x="2247161" y="2901253"/>
            <a:ext cx="593100" cy="19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4836013" y="2492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{933FEA0D-DE57-4495-90AF-10494FDE2A98}</a:tableStyleId>
              </a:tblPr>
              <a:tblGrid>
                <a:gridCol w="1608600"/>
                <a:gridCol w="1053025"/>
                <a:gridCol w="1319050"/>
              </a:tblGrid>
              <a:tr h="8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Resnet50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(baseline)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Accuracy top3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dataset originale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0.8009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0.9014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dataset augmented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highlight>
                            <a:srgbClr val="FFFF00"/>
                          </a:highlight>
                        </a:rPr>
                        <a:t>0.8343</a:t>
                      </a:r>
                      <a:endParaRPr b="1" sz="11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highlight>
                            <a:srgbClr val="FFFF00"/>
                          </a:highlight>
                        </a:rPr>
                        <a:t>0.9228</a:t>
                      </a:r>
                      <a:endParaRPr b="1" sz="11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18"/>
          <p:cNvSpPr txBox="1"/>
          <p:nvPr/>
        </p:nvSpPr>
        <p:spPr>
          <a:xfrm>
            <a:off x="4836000" y="1235150"/>
            <a:ext cx="398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Training originale: 1020 samples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Test Set: 6149 samples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Training augmented: 10200 samples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2303125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Baseline: ResNet50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16311" l="0" r="0" t="6931"/>
          <a:stretch/>
        </p:blipFill>
        <p:spPr>
          <a:xfrm>
            <a:off x="5016225" y="1837538"/>
            <a:ext cx="3703049" cy="14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543200" y="1263000"/>
            <a:ext cx="45579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Caratteristiche: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CNN con 50 layer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Residual Blocks e Skip Connections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Risolve Vanishing</a:t>
            </a:r>
            <a:r>
              <a:rPr lang="it"/>
              <a:t> gradient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Implementazione: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Caricamento dei pesi addestrati su </a:t>
            </a:r>
            <a:r>
              <a:rPr i="1" lang="it"/>
              <a:t>ImageNet</a:t>
            </a:r>
            <a:endParaRPr i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Layer Fully connected di output con 102 neuroni e con funzione di attivazione Softmax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Baseline: ResNet50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608800" y="1149300"/>
            <a:ext cx="3582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Feature Extraction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Estrazioni features Training set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Estrazioni features Test set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Classificazione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Classificatore KNN - 5 neighbors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Risultati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it"/>
              <a:t>Accuracy: 0.6098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Tempo di esecuzione breve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471350" y="354450"/>
            <a:ext cx="58578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Baseline: ResNet50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297075" y="1378100"/>
            <a:ext cx="381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/>
              <a:t>Transfer Learning &amp; Fine Tuning</a:t>
            </a:r>
            <a:endParaRPr sz="1500"/>
          </a:p>
        </p:txBody>
      </p:sp>
      <p:sp>
        <p:nvSpPr>
          <p:cNvPr id="156" name="Google Shape;156;p21"/>
          <p:cNvSpPr txBox="1"/>
          <p:nvPr/>
        </p:nvSpPr>
        <p:spPr>
          <a:xfrm>
            <a:off x="4328850" y="1908000"/>
            <a:ext cx="3819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4 tipi di Training: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Transfer Learning col training set originale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Transfer Learning col training set Augmented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Fine Tuning col training set Augmented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Fine Tuning from scratch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297075" y="1908000"/>
            <a:ext cx="3777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Hyperparameters: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Loss: Categorical Crossentropy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Optimizer: Adam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Metrics: Accuracy e Accuracy-top3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Batch size: 32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Epoche: 20 (30 per il fine tuning from scratch)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91550" y="4400750"/>
            <a:ext cx="78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aven Pro"/>
                <a:ea typeface="Maven Pro"/>
                <a:cs typeface="Maven Pro"/>
                <a:sym typeface="Maven Pro"/>
              </a:rPr>
              <a:t>Non si è più continuato con l'approccio feature extraction data la maggior performance del Transfer Learning!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