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04ED93-8E3D-4559-9B21-8A093481BB73}">
  <a:tblStyle styleId="{2904ED93-8E3D-4559-9B21-8A093481BB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Lat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64557804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64557804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f5293de1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f5293de1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f5293de1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f5293de1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64557804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64557804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f5293de1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f5293de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f5293de1b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f5293de1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f5293de1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f5293de1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f5293de1b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f5293de1b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f5293de1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f5293de1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f5293de1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f5293de1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64557804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64557804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f5293de1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f5293de1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f5293de1b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f5293de1b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f5293de1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f5293de1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f5293de1b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0f5293de1b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f692df0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f692df0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f5293de1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0f5293de1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f5293de1b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f5293de1b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f5293de1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f5293de1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52977f3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52977f3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f5293de1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f5293de1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f52977f3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f52977f3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f5293de1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f5293de1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0f5293de1b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0f5293de1b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f52977f3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f52977f3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64557804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64557804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f5293de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f5293de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64557804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64557804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64557804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64557804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64557804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64557804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ZichaoHuang/Trans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43000"/>
            <a:ext cx="5017500" cy="1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Question-Answering System with KGs and LMs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Simone Benitozzi	889407</a:t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Kevin Pretell 		816725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5</a:t>
            </a:r>
            <a:r>
              <a:rPr lang="it">
                <a:solidFill>
                  <a:schemeClr val="dk1"/>
                </a:solidFill>
              </a:rPr>
              <a:t>) Answer extraction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1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Input: text generated in natural language in the previous task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Answer is extracted by using question and answer extraction techniques for unstructured data (natural language texts)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3815775"/>
            <a:ext cx="59934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Technology used: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BERT (Specifically </a:t>
            </a:r>
            <a:r>
              <a:rPr i="1" lang="it">
                <a:solidFill>
                  <a:schemeClr val="dk1"/>
                </a:solidFill>
              </a:rPr>
              <a:t>BERT-Large Uncased Whole Word Masking </a:t>
            </a:r>
            <a:r>
              <a:rPr lang="it">
                <a:solidFill>
                  <a:schemeClr val="dk1"/>
                </a:solidFill>
              </a:rPr>
              <a:t> fine-tuned with the </a:t>
            </a:r>
            <a:r>
              <a:rPr i="1" lang="it">
                <a:solidFill>
                  <a:schemeClr val="dk1"/>
                </a:solidFill>
              </a:rPr>
              <a:t>SQuAD dataset</a:t>
            </a:r>
            <a:r>
              <a:rPr lang="it">
                <a:solidFill>
                  <a:schemeClr val="dk1"/>
                </a:solidFill>
              </a:rPr>
              <a:t> for Question-Answering)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Knowledge Graphs Answers - Examples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Where did Barack obama graduate?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"Columbia University, Harvard Law School"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Who founded Google?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"Larry Page, Sergey Brin"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Where is Freddie Mercury from?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Sultanate of Zanzibar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Language</a:t>
            </a:r>
            <a:r>
              <a:rPr lang="it"/>
              <a:t> Models Approach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6)</a:t>
            </a:r>
            <a:r>
              <a:rPr lang="it">
                <a:solidFill>
                  <a:schemeClr val="dk1"/>
                </a:solidFill>
              </a:rPr>
              <a:t> KG with textual description of entities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3222650"/>
            <a:ext cx="70389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Extract the abstract of the entity: modifying the SPARQL query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Answer extraction (same as for KGs)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956825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A query is generated with a standard pattern to extract the abstract from the KG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425" y="1417526"/>
            <a:ext cx="6407159" cy="15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6) KG with textual description of entities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97500" y="1211100"/>
            <a:ext cx="70389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Improvements</a:t>
            </a:r>
            <a:r>
              <a:rPr lang="it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more correct answers to more detailed questions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more correct answers to more popular questions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more correct answers to frequently asked questions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Examples: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Q: when max verstappen won his first race?     A: 2016 spanish grand prix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Q: How is Michael Jackson known?     A: king of pop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Q: who replaced ringo starr as drummer for the beatles?     A: pete best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1400">
                <a:solidFill>
                  <a:schemeClr val="dk1"/>
                </a:solidFill>
              </a:rPr>
              <a:t>Not a new pipeline but a support to the previous one!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Language Models</a:t>
            </a:r>
            <a:r>
              <a:rPr lang="it">
                <a:solidFill>
                  <a:schemeClr val="dk1"/>
                </a:solidFill>
              </a:rPr>
              <a:t> Answers - Examples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Where did Barack obama graduate?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Columbia University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Who founded Google?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Larry Page and Sergey Brin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Where is Freddie Mercury from?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Zanzibar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KG &amp; LM Integration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KG &amp; LM Integration: Pipeline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307850"/>
            <a:ext cx="59934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it" sz="1500">
                <a:solidFill>
                  <a:schemeClr val="dk1"/>
                </a:solidFill>
              </a:rPr>
              <a:t>Named Entity Recognition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it" sz="1500">
                <a:solidFill>
                  <a:schemeClr val="dk1"/>
                </a:solidFill>
              </a:rPr>
              <a:t>Named Entity Linking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it" sz="1500">
                <a:solidFill>
                  <a:schemeClr val="dk1"/>
                </a:solidFill>
              </a:rPr>
              <a:t>Relations Extraction (</a:t>
            </a:r>
            <a:r>
              <a:rPr i="1" lang="it" sz="1500">
                <a:solidFill>
                  <a:schemeClr val="dk1"/>
                </a:solidFill>
              </a:rPr>
              <a:t>from KGs</a:t>
            </a:r>
            <a:r>
              <a:rPr lang="it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it" sz="1500">
                <a:solidFill>
                  <a:schemeClr val="dk1"/>
                </a:solidFill>
              </a:rPr>
              <a:t>Abstract Extraction (</a:t>
            </a:r>
            <a:r>
              <a:rPr i="1" lang="it" sz="1500">
                <a:solidFill>
                  <a:schemeClr val="dk1"/>
                </a:solidFill>
              </a:rPr>
              <a:t>from LMs</a:t>
            </a:r>
            <a:r>
              <a:rPr lang="it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it" sz="1500">
                <a:solidFill>
                  <a:schemeClr val="dk1"/>
                </a:solidFill>
              </a:rPr>
              <a:t>Answer Extraction in Natural Language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it" sz="1500">
                <a:solidFill>
                  <a:schemeClr val="dk1"/>
                </a:solidFill>
              </a:rPr>
              <a:t>using both </a:t>
            </a:r>
            <a:r>
              <a:rPr i="1" lang="it" sz="1500">
                <a:solidFill>
                  <a:schemeClr val="dk1"/>
                </a:solidFill>
              </a:rPr>
              <a:t>Relations</a:t>
            </a:r>
            <a:r>
              <a:rPr lang="it" sz="1500">
                <a:solidFill>
                  <a:schemeClr val="dk1"/>
                </a:solidFill>
              </a:rPr>
              <a:t> and </a:t>
            </a:r>
            <a:r>
              <a:rPr i="1" lang="it" sz="1500">
                <a:solidFill>
                  <a:schemeClr val="dk1"/>
                </a:solidFill>
              </a:rPr>
              <a:t>Abstract</a:t>
            </a:r>
            <a:r>
              <a:rPr lang="it" sz="1500">
                <a:solidFill>
                  <a:schemeClr val="dk1"/>
                </a:solidFill>
              </a:rPr>
              <a:t> as </a:t>
            </a:r>
            <a:r>
              <a:rPr i="1" lang="it" sz="1500">
                <a:solidFill>
                  <a:schemeClr val="dk1"/>
                </a:solidFill>
              </a:rPr>
              <a:t>Context</a:t>
            </a:r>
            <a:endParaRPr i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KG + LM Answers - Examples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490500" y="1696400"/>
            <a:ext cx="40815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</a:rPr>
              <a:t>What instrument does Brad Delson play?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KG: 		</a:t>
            </a:r>
            <a:r>
              <a:rPr lang="it" sz="1400">
                <a:solidFill>
                  <a:schemeClr val="dk1"/>
                </a:solidFill>
                <a:highlight>
                  <a:srgbClr val="FFFF00"/>
                </a:highlight>
              </a:rPr>
              <a:t>guitar</a:t>
            </a:r>
            <a:endParaRPr sz="14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LM: 		</a:t>
            </a:r>
            <a:r>
              <a:rPr lang="it" sz="1400">
                <a:solidFill>
                  <a:schemeClr val="dk1"/>
                </a:solidFill>
              </a:rPr>
              <a:t>guitarist </a:t>
            </a:r>
            <a:r>
              <a:rPr i="1" lang="it" sz="1100">
                <a:solidFill>
                  <a:schemeClr val="dk1"/>
                </a:solidFill>
              </a:rPr>
              <a:t>(occupation)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KG+LM:	 </a:t>
            </a:r>
            <a:r>
              <a:rPr lang="it" sz="1400">
                <a:solidFill>
                  <a:schemeClr val="dk1"/>
                </a:solidFill>
                <a:highlight>
                  <a:srgbClr val="FFFF00"/>
                </a:highlight>
              </a:rPr>
              <a:t>guitar</a:t>
            </a:r>
            <a:endParaRPr sz="14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5062500" y="1696400"/>
            <a:ext cx="40815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</a:rPr>
              <a:t>When was Brad Delson born?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KG: 		</a:t>
            </a:r>
            <a:r>
              <a:rPr lang="it" sz="1400">
                <a:solidFill>
                  <a:schemeClr val="dk1"/>
                </a:solidFill>
              </a:rPr>
              <a:t>1995 </a:t>
            </a:r>
            <a:r>
              <a:rPr i="1" lang="it" sz="1100">
                <a:solidFill>
                  <a:schemeClr val="dk1"/>
                </a:solidFill>
              </a:rPr>
              <a:t>(debut year)</a:t>
            </a:r>
            <a:endParaRPr i="1"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LM: 		</a:t>
            </a:r>
            <a:r>
              <a:rPr lang="it" sz="1400">
                <a:solidFill>
                  <a:schemeClr val="dk1"/>
                </a:solidFill>
                <a:highlight>
                  <a:srgbClr val="FFFF00"/>
                </a:highlight>
              </a:rPr>
              <a:t>december 1, 1977</a:t>
            </a:r>
            <a:endParaRPr sz="14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KG+LM:	 </a:t>
            </a:r>
            <a:r>
              <a:rPr lang="it" sz="1400">
                <a:solidFill>
                  <a:schemeClr val="dk1"/>
                </a:solidFill>
                <a:highlight>
                  <a:srgbClr val="FFFF00"/>
                </a:highlight>
              </a:rPr>
              <a:t>december 1, 1977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Introduction QA + KG + LM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79700" y="1307850"/>
            <a:ext cx="32745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solidFill>
                  <a:schemeClr val="dk1"/>
                </a:solidFill>
              </a:rPr>
              <a:t>Question Answering System?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275" y="1860225"/>
            <a:ext cx="4057452" cy="24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1</a:t>
            </a:r>
            <a:r>
              <a:rPr lang="it">
                <a:solidFill>
                  <a:schemeClr val="dk1"/>
                </a:solidFill>
              </a:rPr>
              <a:t>) Subject Recognition: SimpleDBPediaQA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297500" y="1567550"/>
            <a:ext cx="70389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SimpleDBPediaQA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Migration of the Freebase </a:t>
            </a:r>
            <a:r>
              <a:rPr i="1" lang="it" sz="1400">
                <a:solidFill>
                  <a:schemeClr val="dk1"/>
                </a:solidFill>
              </a:rPr>
              <a:t>SimpleQuestions</a:t>
            </a:r>
            <a:r>
              <a:rPr lang="it" sz="1400">
                <a:solidFill>
                  <a:schemeClr val="dk1"/>
                </a:solidFill>
              </a:rPr>
              <a:t> Dataset to </a:t>
            </a:r>
            <a:r>
              <a:rPr i="1" lang="it" sz="1400">
                <a:solidFill>
                  <a:schemeClr val="dk1"/>
                </a:solidFill>
              </a:rPr>
              <a:t>DBpedia</a:t>
            </a:r>
            <a:endParaRPr i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Used for testing the </a:t>
            </a:r>
            <a:r>
              <a:rPr b="1" lang="it" sz="1400">
                <a:solidFill>
                  <a:schemeClr val="dk1"/>
                </a:solidFill>
              </a:rPr>
              <a:t>Subject Recognition</a:t>
            </a:r>
            <a:r>
              <a:rPr lang="it" sz="1400">
                <a:solidFill>
                  <a:schemeClr val="dk1"/>
                </a:solidFill>
              </a:rPr>
              <a:t> of the </a:t>
            </a:r>
            <a:r>
              <a:rPr b="1" lang="it" sz="1400">
                <a:solidFill>
                  <a:schemeClr val="dk1"/>
                </a:solidFill>
              </a:rPr>
              <a:t>NER</a:t>
            </a:r>
            <a:r>
              <a:rPr lang="it" sz="1400">
                <a:solidFill>
                  <a:schemeClr val="dk1"/>
                </a:solidFill>
              </a:rPr>
              <a:t> and </a:t>
            </a:r>
            <a:r>
              <a:rPr b="1" lang="it" sz="1400">
                <a:solidFill>
                  <a:schemeClr val="dk1"/>
                </a:solidFill>
              </a:rPr>
              <a:t>NEL</a:t>
            </a:r>
            <a:r>
              <a:rPr lang="it" sz="1400">
                <a:solidFill>
                  <a:schemeClr val="dk1"/>
                </a:solidFill>
              </a:rPr>
              <a:t> tasks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Test over </a:t>
            </a:r>
            <a:r>
              <a:rPr b="1" lang="it" sz="1400">
                <a:solidFill>
                  <a:schemeClr val="dk1"/>
                </a:solidFill>
              </a:rPr>
              <a:t>4305 questions</a:t>
            </a:r>
            <a:r>
              <a:rPr lang="it" sz="1400">
                <a:solidFill>
                  <a:schemeClr val="dk1"/>
                </a:solidFill>
              </a:rPr>
              <a:t>, labeled with subjects as DBpedia entities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Result: </a:t>
            </a:r>
            <a:r>
              <a:rPr b="1" lang="it" sz="1400">
                <a:solidFill>
                  <a:schemeClr val="dk1"/>
                </a:solidFill>
                <a:highlight>
                  <a:srgbClr val="FFFF00"/>
                </a:highlight>
              </a:rPr>
              <a:t>0.5163</a:t>
            </a:r>
            <a:r>
              <a:rPr lang="it" sz="1400">
                <a:solidFill>
                  <a:schemeClr val="dk1"/>
                </a:solidFill>
                <a:highlight>
                  <a:srgbClr val="FFFF00"/>
                </a:highlight>
              </a:rPr>
              <a:t> accuracy</a:t>
            </a:r>
            <a:endParaRPr sz="14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results open to improvements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need of recognizable entities for the question-answer benchmark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</a:t>
            </a:r>
            <a:r>
              <a:rPr lang="it">
                <a:solidFill>
                  <a:schemeClr val="dk1"/>
                </a:solidFill>
              </a:rPr>
              <a:t>) Question-Answer Benchmark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1297500" y="1567550"/>
            <a:ext cx="70389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Original goal: find a benchmark of questions with answers as DBpedia entities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didn’t find anything like that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SQuAD</a:t>
            </a:r>
            <a:r>
              <a:rPr lang="it" sz="1400">
                <a:solidFill>
                  <a:schemeClr val="dk1"/>
                </a:solidFill>
              </a:rPr>
              <a:t> (Stanford Question Answering Dataset)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based on articles and not on Knowledge Graphs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Solution: </a:t>
            </a:r>
            <a:r>
              <a:rPr b="1" lang="it" sz="1400">
                <a:solidFill>
                  <a:schemeClr val="dk1"/>
                </a:solidFill>
              </a:rPr>
              <a:t>our own Benchmark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50 questions on 10 entities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entities of variable popularity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resulting answers from the 3 models manually labeled: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it" sz="1400">
                <a:solidFill>
                  <a:schemeClr val="dk1"/>
                </a:solidFill>
              </a:rPr>
              <a:t>not_found, wrong, acceptable, correct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2) Question-Answer Benchmark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325" y="1424950"/>
            <a:ext cx="4301669" cy="3530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34"/>
          <p:cNvGraphicFramePr/>
          <p:nvPr/>
        </p:nvGraphicFramePr>
        <p:xfrm>
          <a:off x="0" y="24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{2904ED93-8E3D-4559-9B21-8A093481BB73}</a:tableStyleId>
              </a:tblPr>
              <a:tblGrid>
                <a:gridCol w="844975"/>
                <a:gridCol w="1056825"/>
                <a:gridCol w="833200"/>
                <a:gridCol w="1127450"/>
                <a:gridCol w="892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not_found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wrong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acceptable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correct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KG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LM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KG+LM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highlight>
                            <a:srgbClr val="FFFF00"/>
                          </a:highlight>
                        </a:rPr>
                        <a:t>39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3</a:t>
            </a:r>
            <a:r>
              <a:rPr lang="it">
                <a:solidFill>
                  <a:schemeClr val="dk1"/>
                </a:solidFill>
              </a:rPr>
              <a:t>) Timings and Efficiency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80" name="Google Shape;280;p35"/>
          <p:cNvGraphicFramePr/>
          <p:nvPr/>
        </p:nvGraphicFramePr>
        <p:xfrm>
          <a:off x="1197450" y="101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{2904ED93-8E3D-4559-9B21-8A093481BB73}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u="sng"/>
                        <a:t>KG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NER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NEL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Relations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Answer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time (s)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0.5347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1.4519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12.1647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highlight>
                            <a:srgbClr val="FFFF00"/>
                          </a:highlight>
                        </a:rPr>
                        <a:t>14.1531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percentage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3.78%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10.26%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85.95%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35"/>
          <p:cNvGraphicFramePr/>
          <p:nvPr/>
        </p:nvGraphicFramePr>
        <p:xfrm>
          <a:off x="1197450" y="245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{2904ED93-8E3D-4559-9B21-8A093481BB73}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u="sng"/>
                        <a:t>LM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NER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NEL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Abstract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Answer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time (s)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0.5371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0.6589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9.2238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highlight>
                            <a:srgbClr val="FFFF00"/>
                          </a:highlight>
                        </a:rPr>
                        <a:t>10.4217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percentage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5.15%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6.32%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88.51%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2" name="Google Shape;282;p35"/>
          <p:cNvGraphicFramePr/>
          <p:nvPr/>
        </p:nvGraphicFramePr>
        <p:xfrm>
          <a:off x="906100" y="383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{2904ED93-8E3D-4559-9B21-8A093481BB73}</a:tableStyleId>
              </a:tblPr>
              <a:tblGrid>
                <a:gridCol w="1369600"/>
                <a:gridCol w="1075350"/>
                <a:gridCol w="1075350"/>
                <a:gridCol w="1075350"/>
                <a:gridCol w="1075350"/>
                <a:gridCol w="1075350"/>
                <a:gridCol w="1075350"/>
              </a:tblGrid>
              <a:tr h="3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u="sng"/>
                        <a:t>KG+</a:t>
                      </a:r>
                      <a:r>
                        <a:rPr b="1" lang="it" u="sng"/>
                        <a:t>LM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NER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NEL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Relations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Abstract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Answer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time (s)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0.5478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1.6617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0.7230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12.1333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highlight>
                            <a:srgbClr val="FFFF00"/>
                          </a:highlight>
                        </a:rPr>
                        <a:t>15.0678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percentage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3.64%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11.03%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4.80%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80.52%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3) Timings and Efficiency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637" y="906300"/>
            <a:ext cx="5232724" cy="41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Knowledge Graph Embeddings Attempts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KGE: Original Idea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1297500" y="1567550"/>
            <a:ext cx="70389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Starting from a comprehensive Knowledge Base of Embeddings (like DBPedia):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t" sz="1400" u="sng">
                <a:solidFill>
                  <a:schemeClr val="dk1"/>
                </a:solidFill>
              </a:rPr>
              <a:t>Extract</a:t>
            </a:r>
            <a:r>
              <a:rPr lang="it" sz="1400">
                <a:solidFill>
                  <a:schemeClr val="dk1"/>
                </a:solidFill>
              </a:rPr>
              <a:t> the question </a:t>
            </a:r>
            <a:r>
              <a:rPr i="1" lang="it" sz="1400">
                <a:solidFill>
                  <a:schemeClr val="dk1"/>
                </a:solidFill>
              </a:rPr>
              <a:t>Head </a:t>
            </a:r>
            <a:r>
              <a:rPr i="1" lang="it" sz="1400">
                <a:solidFill>
                  <a:schemeClr val="dk1"/>
                </a:solidFill>
              </a:rPr>
              <a:t>Subject </a:t>
            </a:r>
            <a:r>
              <a:rPr lang="it" sz="1400">
                <a:solidFill>
                  <a:schemeClr val="dk1"/>
                </a:solidFill>
              </a:rPr>
              <a:t>(with NER and NEL)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t" sz="1400" u="sng">
                <a:solidFill>
                  <a:schemeClr val="dk1"/>
                </a:solidFill>
              </a:rPr>
              <a:t>Extract</a:t>
            </a:r>
            <a:r>
              <a:rPr lang="it" sz="1400">
                <a:solidFill>
                  <a:schemeClr val="dk1"/>
                </a:solidFill>
              </a:rPr>
              <a:t> the question </a:t>
            </a:r>
            <a:r>
              <a:rPr i="1" lang="it" sz="1400">
                <a:solidFill>
                  <a:schemeClr val="dk1"/>
                </a:solidFill>
              </a:rPr>
              <a:t>Predicate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t" sz="1400" u="sng">
                <a:solidFill>
                  <a:schemeClr val="dk1"/>
                </a:solidFill>
              </a:rPr>
              <a:t>Map</a:t>
            </a:r>
            <a:r>
              <a:rPr lang="it" sz="1400">
                <a:solidFill>
                  <a:schemeClr val="dk1"/>
                </a:solidFill>
              </a:rPr>
              <a:t> the subject and relation to their respective </a:t>
            </a:r>
            <a:r>
              <a:rPr i="1" lang="it" sz="1400">
                <a:solidFill>
                  <a:schemeClr val="dk1"/>
                </a:solidFill>
              </a:rPr>
              <a:t>Embedded Representation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it" sz="1400">
                <a:solidFill>
                  <a:schemeClr val="dk1"/>
                </a:solidFill>
              </a:rPr>
              <a:t>from the trained Knowledge Base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t" sz="1400" u="sng">
                <a:solidFill>
                  <a:schemeClr val="dk1"/>
                </a:solidFill>
              </a:rPr>
              <a:t>Retrieve</a:t>
            </a:r>
            <a:r>
              <a:rPr lang="it" sz="1400">
                <a:solidFill>
                  <a:schemeClr val="dk1"/>
                </a:solidFill>
              </a:rPr>
              <a:t> the </a:t>
            </a:r>
            <a:r>
              <a:rPr i="1" lang="it" sz="1400">
                <a:solidFill>
                  <a:schemeClr val="dk1"/>
                </a:solidFill>
              </a:rPr>
              <a:t>Tail Subject</a:t>
            </a:r>
            <a:r>
              <a:rPr lang="it" sz="1400">
                <a:solidFill>
                  <a:schemeClr val="dk1"/>
                </a:solidFill>
              </a:rPr>
              <a:t> from the Knowledge Base (</a:t>
            </a:r>
            <a:r>
              <a:rPr i="1" lang="it" sz="1400">
                <a:solidFill>
                  <a:schemeClr val="dk1"/>
                </a:solidFill>
              </a:rPr>
              <a:t>Answer Selection</a:t>
            </a:r>
            <a:r>
              <a:rPr lang="it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KGE: Data Limitations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1297500" y="1307850"/>
            <a:ext cx="70389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</a:rPr>
              <a:t>Different source of data have been tried</a:t>
            </a:r>
            <a:r>
              <a:rPr lang="it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TransE</a:t>
            </a:r>
            <a:r>
              <a:rPr lang="it" sz="1400">
                <a:solidFill>
                  <a:schemeClr val="dk1"/>
                </a:solidFill>
              </a:rPr>
              <a:t> model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https://github.com/ZichaoHuang/TransE</a:t>
            </a:r>
            <a:r>
              <a:rPr lang="it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training on Freebase5M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too expensive and GPU required for training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WikiData5M</a:t>
            </a:r>
            <a:r>
              <a:rPr lang="it" sz="1400">
                <a:solidFill>
                  <a:schemeClr val="dk1"/>
                </a:solidFill>
              </a:rPr>
              <a:t> (</a:t>
            </a:r>
            <a:r>
              <a:rPr i="1" lang="it" sz="1400">
                <a:solidFill>
                  <a:schemeClr val="dk1"/>
                </a:solidFill>
              </a:rPr>
              <a:t>PyKeen</a:t>
            </a:r>
            <a:r>
              <a:rPr lang="it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expensive training: </a:t>
            </a:r>
            <a:r>
              <a:rPr lang="it" sz="1400">
                <a:solidFill>
                  <a:schemeClr val="dk1"/>
                </a:solidFill>
              </a:rPr>
              <a:t>5hrs+ for a single epoch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DBPedia50</a:t>
            </a:r>
            <a:r>
              <a:rPr lang="it" sz="1400">
                <a:solidFill>
                  <a:schemeClr val="dk1"/>
                </a:solidFill>
              </a:rPr>
              <a:t> (</a:t>
            </a:r>
            <a:r>
              <a:rPr i="1" lang="it" sz="1400">
                <a:solidFill>
                  <a:schemeClr val="dk1"/>
                </a:solidFill>
              </a:rPr>
              <a:t>PyKeen</a:t>
            </a:r>
            <a:r>
              <a:rPr lang="it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easily manageable (~25.000 entities)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entities not really relevant and common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very limited subset for an effective QA system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13681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KGE: </a:t>
            </a:r>
            <a:r>
              <a:rPr lang="it">
                <a:solidFill>
                  <a:schemeClr val="dk1"/>
                </a:solidFill>
              </a:rPr>
              <a:t>DBpedia50 Training and Prediction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1032000" y="1294275"/>
            <a:ext cx="3540000" cy="1770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2">
                <a:solidFill>
                  <a:srgbClr val="000000"/>
                </a:solidFill>
              </a:rPr>
              <a:t>Training Hyperparameters:</a:t>
            </a:r>
            <a:endParaRPr b="1" sz="14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model=</a:t>
            </a:r>
            <a:r>
              <a:rPr lang="it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'TransE'</a:t>
            </a: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model_kwargs=</a:t>
            </a:r>
            <a:r>
              <a:rPr lang="it" sz="1050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(embedding_dim=</a:t>
            </a:r>
            <a:r>
              <a:rPr lang="it" sz="105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random_seed=</a:t>
            </a:r>
            <a:r>
              <a:rPr lang="it" sz="105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optimizer = torch.optim.Adam,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optimizer_kwargs</a:t>
            </a: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1050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(lr=</a:t>
            </a:r>
            <a:r>
              <a:rPr lang="it" sz="105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1.0e-02</a:t>
            </a: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training_kwargs=</a:t>
            </a:r>
            <a:r>
              <a:rPr lang="it" sz="1050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(num_epochs=</a:t>
            </a:r>
            <a:r>
              <a:rPr lang="it" sz="1050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it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775" y="950000"/>
            <a:ext cx="3663675" cy="2459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40"/>
          <p:cNvGraphicFramePr/>
          <p:nvPr/>
        </p:nvGraphicFramePr>
        <p:xfrm>
          <a:off x="2605513" y="340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{2904ED93-8E3D-4559-9B21-8A093481BB73}</a:tableStyleId>
              </a:tblPr>
              <a:tblGrid>
                <a:gridCol w="1521375"/>
                <a:gridCol w="1521375"/>
                <a:gridCol w="1521375"/>
              </a:tblGrid>
              <a:tr h="32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tail_id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tail_label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1887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-11.233741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Armenian_language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14980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-11.454445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Murtaza_Rakhimov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3912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-11.521836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Cataulacus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6630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-11.626891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50">
                          <a:solidFill>
                            <a:srgbClr val="212121"/>
                          </a:solidFill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English_language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  <p:sp>
        <p:nvSpPr>
          <p:cNvPr id="314" name="Google Shape;314;p40"/>
          <p:cNvSpPr txBox="1"/>
          <p:nvPr/>
        </p:nvSpPr>
        <p:spPr>
          <a:xfrm>
            <a:off x="379450" y="3903825"/>
            <a:ext cx="213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Prediction Example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&amp;Me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it" sz="1000">
                <a:latin typeface="Lato"/>
                <a:ea typeface="Lato"/>
                <a:cs typeface="Lato"/>
                <a:sym typeface="Lato"/>
              </a:rPr>
              <a:t>(movie)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language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Introduction QA + KG + LM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236100" y="1338950"/>
            <a:ext cx="36498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762725" y="1631950"/>
            <a:ext cx="36498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Where to find the information?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rom unstructured to structured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KGs (DBpedia, Wikidata)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graph-based answers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KGQA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300" y="1307850"/>
            <a:ext cx="4660500" cy="3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1</a:t>
            </a:r>
            <a:r>
              <a:rPr lang="it">
                <a:solidFill>
                  <a:schemeClr val="dk1"/>
                </a:solidFill>
              </a:rPr>
              <a:t>) </a:t>
            </a:r>
            <a:r>
              <a:rPr lang="it">
                <a:solidFill>
                  <a:schemeClr val="dk1"/>
                </a:solidFill>
              </a:rPr>
              <a:t>Conclusions: </a:t>
            </a:r>
            <a:r>
              <a:rPr lang="it">
                <a:solidFill>
                  <a:schemeClr val="dk1"/>
                </a:solidFill>
              </a:rPr>
              <a:t>Results Summary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1297500" y="1567550"/>
            <a:ext cx="70389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A better implementation of NER and NEL would improve the performances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for a more accurate </a:t>
            </a:r>
            <a:r>
              <a:rPr b="1" lang="it" sz="1400">
                <a:solidFill>
                  <a:schemeClr val="dk1"/>
                </a:solidFill>
              </a:rPr>
              <a:t>Subject Recognition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something other that </a:t>
            </a:r>
            <a:r>
              <a:rPr i="1" lang="it" sz="1400">
                <a:solidFill>
                  <a:schemeClr val="dk1"/>
                </a:solidFill>
              </a:rPr>
              <a:t>Spacy</a:t>
            </a:r>
            <a:r>
              <a:rPr lang="it" sz="1400">
                <a:solidFill>
                  <a:schemeClr val="dk1"/>
                </a:solidFill>
              </a:rPr>
              <a:t> and </a:t>
            </a:r>
            <a:r>
              <a:rPr i="1" lang="it" sz="1400">
                <a:solidFill>
                  <a:schemeClr val="dk1"/>
                </a:solidFill>
              </a:rPr>
              <a:t>Spotlight</a:t>
            </a:r>
            <a:endParaRPr i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LMs proved to be better than KG on simple questions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The </a:t>
            </a:r>
            <a:r>
              <a:rPr b="1" lang="it" sz="1400">
                <a:solidFill>
                  <a:schemeClr val="dk1"/>
                </a:solidFill>
              </a:rPr>
              <a:t>combination</a:t>
            </a:r>
            <a:r>
              <a:rPr lang="it" sz="1400">
                <a:solidFill>
                  <a:schemeClr val="dk1"/>
                </a:solidFill>
              </a:rPr>
              <a:t> of the 2 approaches is the best one in term of </a:t>
            </a:r>
            <a:r>
              <a:rPr b="1" lang="it" sz="1400">
                <a:solidFill>
                  <a:schemeClr val="dk1"/>
                </a:solidFill>
              </a:rPr>
              <a:t>performances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LM is the faster </a:t>
            </a:r>
            <a:r>
              <a:rPr lang="it" sz="1400">
                <a:solidFill>
                  <a:schemeClr val="dk1"/>
                </a:solidFill>
              </a:rPr>
              <a:t>answering model by a 31% gap on KG+LM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the system still needs improvements on the efficiency side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KG+LM</a:t>
            </a:r>
            <a:r>
              <a:rPr lang="it" sz="1400">
                <a:solidFill>
                  <a:schemeClr val="dk1"/>
                </a:solidFill>
              </a:rPr>
              <a:t> seems to get the </a:t>
            </a:r>
            <a:r>
              <a:rPr b="1" lang="it" sz="1400">
                <a:solidFill>
                  <a:schemeClr val="dk1"/>
                </a:solidFill>
              </a:rPr>
              <a:t>best answer</a:t>
            </a:r>
            <a:r>
              <a:rPr lang="it" sz="1400">
                <a:solidFill>
                  <a:schemeClr val="dk1"/>
                </a:solidFill>
              </a:rPr>
              <a:t> when KG and LM give a different one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</a:t>
            </a:r>
            <a:r>
              <a:rPr lang="it">
                <a:solidFill>
                  <a:schemeClr val="dk1"/>
                </a:solidFill>
              </a:rPr>
              <a:t>) Conclusions: Future Improvements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1" name="Google Shape;331;p43"/>
          <p:cNvSpPr txBox="1"/>
          <p:nvPr>
            <p:ph idx="1" type="body"/>
          </p:nvPr>
        </p:nvSpPr>
        <p:spPr>
          <a:xfrm>
            <a:off x="1297500" y="1567550"/>
            <a:ext cx="70389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Integration with the </a:t>
            </a:r>
            <a:r>
              <a:rPr b="1" lang="it" sz="1400">
                <a:solidFill>
                  <a:schemeClr val="dk1"/>
                </a:solidFill>
              </a:rPr>
              <a:t>Knowledge Graph Embeddings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having more useful and comprehensive data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Improvements on the Knowledge Graph implementation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to answer more complex answers: </a:t>
            </a:r>
            <a:r>
              <a:rPr b="1" lang="it" sz="1400">
                <a:solidFill>
                  <a:schemeClr val="dk1"/>
                </a:solidFill>
              </a:rPr>
              <a:t>multi-hop relations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it" sz="1400">
                <a:solidFill>
                  <a:schemeClr val="dk1"/>
                </a:solidFill>
              </a:rPr>
              <a:t>pattern recognition </a:t>
            </a:r>
            <a:r>
              <a:rPr lang="it" sz="1400">
                <a:solidFill>
                  <a:schemeClr val="dk1"/>
                </a:solidFill>
              </a:rPr>
              <a:t>for more sophisticated kind of relations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Indexing</a:t>
            </a:r>
            <a:r>
              <a:rPr lang="it" sz="1400">
                <a:solidFill>
                  <a:schemeClr val="dk1"/>
                </a:solidFill>
              </a:rPr>
              <a:t> of the Knowledge Base for efficiency purpose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t" sz="1400">
                <a:solidFill>
                  <a:schemeClr val="dk1"/>
                </a:solidFill>
              </a:rPr>
              <a:t>having to query directly on DBpedia for every question is too time consuming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Introduction QA + KG + LM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69750" y="1605663"/>
            <a:ext cx="3649800" cy="2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rogress on QA systems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NLP, AI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Transformers, BERT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text-based answers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125" y="1432950"/>
            <a:ext cx="5120098" cy="27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Our QA system </a:t>
            </a:r>
            <a:r>
              <a:rPr lang="it">
                <a:solidFill>
                  <a:schemeClr val="dk1"/>
                </a:solidFill>
              </a:rPr>
              <a:t>(methodology)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50" y="1402425"/>
            <a:ext cx="877570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Knowledge Graphs Approach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656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1 &amp; 2) Named Entity Recognition + Entity Linking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194850"/>
            <a:ext cx="21399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solidFill>
                  <a:schemeClr val="dk1"/>
                </a:solidFill>
              </a:rPr>
              <a:t>What is a NER Task?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0" l="-3385" r="15688" t="0"/>
          <a:stretch/>
        </p:blipFill>
        <p:spPr>
          <a:xfrm>
            <a:off x="127125" y="2035700"/>
            <a:ext cx="3972677" cy="12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928200" y="3323500"/>
            <a:ext cx="28785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Technology used: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SpaCy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6221550" y="1194850"/>
            <a:ext cx="21399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What is a NEL Task?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5911100" y="3508250"/>
            <a:ext cx="28785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Technology used: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DBpedia Spotlight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300" y="1850950"/>
            <a:ext cx="3208100" cy="16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2766900" y="4335100"/>
            <a:ext cx="36102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500">
                <a:solidFill>
                  <a:schemeClr val="dk1"/>
                </a:solidFill>
              </a:rPr>
              <a:t>* </a:t>
            </a:r>
            <a:r>
              <a:rPr b="1" lang="it" sz="1500">
                <a:solidFill>
                  <a:schemeClr val="dk1"/>
                </a:solidFill>
              </a:rPr>
              <a:t>U</a:t>
            </a:r>
            <a:r>
              <a:rPr b="1" lang="it" sz="1500">
                <a:solidFill>
                  <a:schemeClr val="dk1"/>
                </a:solidFill>
              </a:rPr>
              <a:t>sed in both KG and LM approaches (subject recognition)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3</a:t>
            </a:r>
            <a:r>
              <a:rPr lang="it">
                <a:solidFill>
                  <a:schemeClr val="dk1"/>
                </a:solidFill>
              </a:rPr>
              <a:t>) Query creation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956825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A</a:t>
            </a:r>
            <a:r>
              <a:rPr lang="it" sz="1400">
                <a:solidFill>
                  <a:schemeClr val="dk1"/>
                </a:solidFill>
              </a:rPr>
              <a:t> query is generated with a standard pattern to extract information from the KG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6977" l="0" r="0" t="9059"/>
          <a:stretch/>
        </p:blipFill>
        <p:spPr>
          <a:xfrm>
            <a:off x="159550" y="1785675"/>
            <a:ext cx="4890975" cy="29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5457900" y="2282675"/>
            <a:ext cx="28785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For the previously retrieved Entity</a:t>
            </a:r>
            <a:r>
              <a:rPr lang="it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all the in-relations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all the out-relations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Technology used: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SPARQL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4</a:t>
            </a:r>
            <a:r>
              <a:rPr lang="it">
                <a:solidFill>
                  <a:schemeClr val="dk1"/>
                </a:solidFill>
              </a:rPr>
              <a:t>) Creation of a corpus in Natural Language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W</a:t>
            </a:r>
            <a:r>
              <a:rPr lang="it" sz="1400">
                <a:solidFill>
                  <a:schemeClr val="dk1"/>
                </a:solidFill>
              </a:rPr>
              <a:t>e want to express all the information that an entity has starting from its relationships in the KG with other entities or literals.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We express an entity relationship with the following pattern: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“</a:t>
            </a:r>
            <a:r>
              <a:rPr b="1" lang="it" sz="1400" u="sng">
                <a:solidFill>
                  <a:schemeClr val="dk1"/>
                </a:solidFill>
              </a:rPr>
              <a:t>entity</a:t>
            </a:r>
            <a:r>
              <a:rPr lang="it" sz="1400">
                <a:solidFill>
                  <a:schemeClr val="dk1"/>
                </a:solidFill>
              </a:rPr>
              <a:t> has a </a:t>
            </a:r>
            <a:r>
              <a:rPr b="1" lang="it" sz="1400" u="sng">
                <a:solidFill>
                  <a:schemeClr val="dk1"/>
                </a:solidFill>
              </a:rPr>
              <a:t>relation</a:t>
            </a:r>
            <a:r>
              <a:rPr lang="it" sz="1400">
                <a:solidFill>
                  <a:schemeClr val="dk1"/>
                </a:solidFill>
              </a:rPr>
              <a:t>, that it is </a:t>
            </a:r>
            <a:r>
              <a:rPr b="1" lang="it" sz="1400" u="sng">
                <a:solidFill>
                  <a:schemeClr val="dk1"/>
                </a:solidFill>
              </a:rPr>
              <a:t>literal/s or other/s entity/entities</a:t>
            </a:r>
            <a:r>
              <a:rPr lang="it" sz="1400">
                <a:solidFill>
                  <a:schemeClr val="dk1"/>
                </a:solidFill>
              </a:rPr>
              <a:t>"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for example: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"Fernando Alonso has birth place, that it is Oviedo, Asturias, Spain"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"Queen (band) has hometown, that it is London"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"The Neverending Story has ISBN, that it is 3-522-12800-1”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