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36" r:id="rId1"/>
    <p:sldMasterId id="2147484450" r:id="rId2"/>
    <p:sldMasterId id="2147484452" r:id="rId3"/>
  </p:sldMasterIdLst>
  <p:notesMasterIdLst>
    <p:notesMasterId r:id="rId15"/>
  </p:notesMasterIdLst>
  <p:handoutMasterIdLst>
    <p:handoutMasterId r:id="rId16"/>
  </p:handoutMasterIdLst>
  <p:sldIdLst>
    <p:sldId id="256" r:id="rId4"/>
    <p:sldId id="550" r:id="rId5"/>
    <p:sldId id="553" r:id="rId6"/>
    <p:sldId id="565" r:id="rId7"/>
    <p:sldId id="564" r:id="rId8"/>
    <p:sldId id="559" r:id="rId9"/>
    <p:sldId id="560" r:id="rId10"/>
    <p:sldId id="558" r:id="rId11"/>
    <p:sldId id="563" r:id="rId12"/>
    <p:sldId id="561" r:id="rId13"/>
    <p:sldId id="552" r:id="rId14"/>
  </p:sldIdLst>
  <p:sldSz cx="9144000" cy="6858000" type="screen4x3"/>
  <p:notesSz cx="6858000" cy="9144000"/>
  <p:defaultTextStyle>
    <a:defPPr>
      <a:defRPr lang="it-IT"/>
    </a:defPPr>
    <a:lvl1pPr marL="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92D050"/>
    <a:srgbClr val="FF7600"/>
    <a:srgbClr val="76D6FF"/>
    <a:srgbClr val="FF9300"/>
    <a:srgbClr val="607D8B"/>
    <a:srgbClr val="9452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4830" autoAdjust="0"/>
  </p:normalViewPr>
  <p:slideViewPr>
    <p:cSldViewPr snapToGrid="0" snapToObjects="1">
      <p:cViewPr varScale="1">
        <p:scale>
          <a:sx n="81" d="100"/>
          <a:sy n="81" d="100"/>
        </p:scale>
        <p:origin x="17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4007-042D-B74C-B600-E65703EE92FA}" type="datetime1">
              <a:rPr lang="it-IT" smtClean="0"/>
              <a:pPr/>
              <a:t>19/06/2022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12072-9809-3B43-88E9-4578524D92CD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732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C7A6E-8A0F-6045-894B-85D75C45CD11}" type="datetime1">
              <a:rPr lang="it-IT" smtClean="0"/>
              <a:pPr/>
              <a:t>19/06/2022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F652-032C-1B4C-B2A5-FF8B5B286FDE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16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6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C811A7E1-25D3-5B49-A0EB-0F7EF6FA4C86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980462"/>
            <a:ext cx="9144001" cy="667512"/>
          </a:xfrm>
          <a:solidFill>
            <a:schemeClr val="bg1">
              <a:lumMod val="95000"/>
            </a:schemeClr>
          </a:solidFill>
          <a:effectLst/>
        </p:spPr>
        <p:txBody>
          <a:bodyPr vert="horz" lIns="130055" tIns="65028" rIns="130055" bIns="65028" rtlCol="0">
            <a:noAutofit/>
            <a:scene3d>
              <a:camera prst="orthographicFront"/>
              <a:lightRig rig="threePt" dir="t"/>
            </a:scene3d>
            <a:sp3d/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6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56FA37-7417-1949-AE60-D0DC0C1E73CC}"/>
              </a:ext>
            </a:extLst>
          </p:cNvPr>
          <p:cNvSpPr txBox="1"/>
          <p:nvPr userDrawn="1"/>
        </p:nvSpPr>
        <p:spPr>
          <a:xfrm>
            <a:off x="0" y="6544344"/>
            <a:ext cx="5883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789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0" i="0" kern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Laboratorio </a:t>
            </a:r>
            <a:r>
              <a:rPr lang="it-IT" sz="16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IoT@UniMiB</a:t>
            </a:r>
            <a:endParaRPr lang="it-IT" sz="1600" b="0" i="0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6" y="430307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1930" indent="0">
              <a:buNone/>
              <a:defRPr sz="2596"/>
            </a:lvl2pPr>
            <a:lvl3pPr marL="843858" indent="0">
              <a:buNone/>
              <a:defRPr sz="2206"/>
            </a:lvl3pPr>
            <a:lvl4pPr marL="1265788" indent="0">
              <a:buNone/>
              <a:defRPr sz="1817"/>
            </a:lvl4pPr>
            <a:lvl5pPr marL="1687718" indent="0">
              <a:buNone/>
              <a:defRPr sz="1817"/>
            </a:lvl5pPr>
            <a:lvl6pPr marL="2109647" indent="0">
              <a:buNone/>
              <a:defRPr sz="1817"/>
            </a:lvl6pPr>
            <a:lvl7pPr marL="2531576" indent="0">
              <a:buNone/>
              <a:defRPr sz="1817"/>
            </a:lvl7pPr>
            <a:lvl8pPr marL="2953506" indent="0">
              <a:buNone/>
              <a:defRPr sz="1817"/>
            </a:lvl8pPr>
            <a:lvl9pPr marL="3375434" indent="0">
              <a:buNone/>
              <a:defRPr sz="1817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1" y="417513"/>
            <a:ext cx="1600200" cy="5708650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417513"/>
            <a:ext cx="6499225" cy="57086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130055" tIns="65028" rIns="130055" bIns="65028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843858" rtl="0" eaLnBrk="1" latinLnBrk="0" hangingPunct="1">
              <a:lnSpc>
                <a:spcPts val="5906"/>
              </a:lnSpc>
              <a:spcBef>
                <a:spcPct val="0"/>
              </a:spcBef>
              <a:buNone/>
              <a:defRPr sz="5516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8"/>
            <a:ext cx="8147304" cy="667512"/>
          </a:xfrm>
        </p:spPr>
        <p:txBody>
          <a:bodyPr vert="horz" lIns="130055" tIns="65028" rIns="130055" bIns="65028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011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dfdfgdgdf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Informatica Applicata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pPr/>
              <a:t>‹N›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>
                <a:solidFill>
                  <a:prstClr val="black"/>
                </a:solidFill>
              </a:rPr>
              <a:t>dfdfgdgdf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3824BD5-74F8-0346-9BA8-AD245096F01B}"/>
              </a:ext>
            </a:extLst>
          </p:cNvPr>
          <p:cNvSpPr/>
          <p:nvPr userDrawn="1"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2F45A1-ECBD-4042-A12C-BF6010FB30B8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52"/>
            <a:ext cx="9143999" cy="542824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832" y="6627478"/>
            <a:ext cx="641664" cy="224557"/>
          </a:xfrm>
        </p:spPr>
        <p:txBody>
          <a:bodyPr/>
          <a:lstStyle>
            <a:lvl1pPr>
              <a:defRPr lang="en-GB" sz="1000" b="0" i="0" kern="12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it-IT" smtClean="0"/>
              <a:pPr/>
              <a:t>‹N›</a:t>
            </a:fld>
            <a:endParaRPr lang="it-IT" dirty="0" err="1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73F9A49-B784-0848-AC8E-0C277F0894E2}"/>
              </a:ext>
            </a:extLst>
          </p:cNvPr>
          <p:cNvGrpSpPr/>
          <p:nvPr userDrawn="1"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12D2EF4-69A8-4640-BD8E-B1431CF1B916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E5CD1FB-710F-CB4A-A28C-570AA0C74A0F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CDC31BD8-E483-2C4C-8AF3-43D7EEA39EC6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A41DEB-B10F-EE48-A27C-779966060F25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F9957BA-4D65-444D-AA32-5623D566BB67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CC6A260-04F4-8B4F-8BED-50D674F72E3F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E0A278C-308C-034E-89FE-ECA8B4AF971C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A9A6550-217C-3A46-84FA-27D859858499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804A6A-D33B-8248-AE60-F25B24B47E0C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FC58345A-7B2F-764E-BAAB-B86F6A00E8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62107"/>
            <a:ext cx="9144001" cy="325443"/>
          </a:xfrm>
        </p:spPr>
        <p:txBody>
          <a:bodyPr>
            <a:noAutofit/>
          </a:bodyPr>
          <a:lstStyle>
            <a:lvl1pPr marL="0" indent="0">
              <a:buNone/>
              <a:defRPr sz="1687" b="0" i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Modifica gli stili del testo dello </a:t>
            </a:r>
            <a:r>
              <a:rPr lang="it-IT" dirty="0" err="1"/>
              <a:t>schemalivello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>
            <a:lvl1pPr>
              <a:defRPr lang="it-IT" sz="10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it-IT" dirty="0"/>
              <a:t>Team </a:t>
            </a:r>
            <a:r>
              <a:rPr lang="it-IT" dirty="0" err="1"/>
              <a:t>xxxx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4343400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5906"/>
              </a:lnSpc>
              <a:defRPr sz="5516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6" y="5688107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1774827"/>
            <a:ext cx="8147050" cy="1873250"/>
          </a:xfrm>
        </p:spPr>
        <p:txBody>
          <a:bodyPr anchor="b" anchorCtr="0"/>
          <a:lstStyle>
            <a:lvl1pPr algn="ctr">
              <a:defRPr sz="5516" b="0" cap="none" baseline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3654521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193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4385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6578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4pPr>
            <a:lvl5pPr marL="168771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5pPr>
            <a:lvl6pPr marL="2109647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6pPr>
            <a:lvl7pPr marL="253157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7pPr>
            <a:lvl8pPr marL="295350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8pPr>
            <a:lvl9pPr marL="3375434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6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4"/>
            <a:ext cx="3840480" cy="5722751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817"/>
            </a:lvl2pPr>
            <a:lvl3pPr>
              <a:defRPr sz="1817"/>
            </a:lvl3pPr>
            <a:lvl4pPr>
              <a:defRPr sz="1817"/>
            </a:lvl4pPr>
            <a:lvl5pPr>
              <a:defRPr sz="1817"/>
            </a:lvl5pPr>
            <a:lvl6pPr>
              <a:defRPr sz="1817"/>
            </a:lvl6pPr>
            <a:lvl7pPr>
              <a:defRPr sz="1817"/>
            </a:lvl7pPr>
            <a:lvl8pPr>
              <a:defRPr sz="1817"/>
            </a:lvl8pPr>
            <a:lvl9pPr>
              <a:defRPr sz="18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marR="0" indent="0" algn="l" defTabSz="421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UNIMIB-TTC: Elementi di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3309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dfdfgdgdf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</p:sldLayoutIdLst>
  <p:hf hdr="0" dt="0"/>
  <p:txStyles>
    <p:titleStyle>
      <a:lvl1pPr algn="ctr" defTabSz="843858" rtl="0" eaLnBrk="1" latinLnBrk="0" hangingPunct="1">
        <a:spcBef>
          <a:spcPct val="0"/>
        </a:spcBef>
        <a:buNone/>
        <a:defRPr sz="4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Connettore 1 7"/>
          <p:cNvCxnSpPr/>
          <p:nvPr userDrawn="1"/>
        </p:nvCxnSpPr>
        <p:spPr>
          <a:xfrm flipV="1">
            <a:off x="3564069" y="925393"/>
            <a:ext cx="2126626" cy="0"/>
          </a:xfrm>
          <a:prstGeom prst="line">
            <a:avLst/>
          </a:prstGeom>
          <a:ln w="25400" cap="flat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2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quake.usgs.gov/earthquak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C98FF344-0FAD-1047-9843-5F2B70FF8CA9}"/>
              </a:ext>
            </a:extLst>
          </p:cNvPr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10000"/>
            </a:srgbClr>
          </a:solidFill>
          <a:ln w="381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1CCC370-B9CF-9940-90C6-DBDC538E547F}"/>
              </a:ext>
            </a:extLst>
          </p:cNvPr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14310" y="199900"/>
            <a:ext cx="8375080" cy="1292783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4282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Laboratorio</a:t>
            </a:r>
            <a:r>
              <a:rPr lang="en-GB" sz="4282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IoT </a:t>
            </a:r>
          </a:p>
          <a:p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1557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Prof. Paolo </a:t>
            </a:r>
            <a:r>
              <a:rPr lang="en-GB" sz="1557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Napoletano</a:t>
            </a:r>
            <a:endParaRPr lang="en-GB" sz="1557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90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a.a.</a:t>
            </a:r>
            <a:r>
              <a:rPr lang="en-GB" sz="90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2021/2022</a:t>
            </a:r>
            <a:endParaRPr lang="en-GB" sz="908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3EBA47E-D29F-1049-963B-A6B5C8653CF2}"/>
              </a:ext>
            </a:extLst>
          </p:cNvPr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4C00B70-5CE3-C641-9BB0-2987E092D459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34E8A19-6C83-2040-A575-42E5B26AED8C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F317565-4021-E246-8835-B4248A009CFF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00C4E6D-1038-E245-8060-5224CAD9BCA3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7F7D7F7-D37C-B64A-8D10-2C93992D04A4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DADC528-332A-2B41-80B3-0085C3576C91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9F33A8D-8E6F-4B4D-85F7-C7684206C77E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3D87A2A-FA03-594A-B52B-AF52BB839CB5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9CB3141F-CC37-E941-B6E9-748F8391EBFA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8A5DED7C-40C4-B74C-9AC4-77789BAD08AC}"/>
              </a:ext>
            </a:extLst>
          </p:cNvPr>
          <p:cNvSpPr/>
          <p:nvPr/>
        </p:nvSpPr>
        <p:spPr>
          <a:xfrm>
            <a:off x="474167" y="3292950"/>
            <a:ext cx="8254493" cy="1549455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311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Seismograph System – Assignment 3</a:t>
            </a:r>
          </a:p>
          <a:p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 overlap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Nicholas Carlotti - 883229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Simone Benitozzi - 889407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Communication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EAAC2A51-01F3-2A56-A154-CA90D8868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40894"/>
              </p:ext>
            </p:extLst>
          </p:nvPr>
        </p:nvGraphicFramePr>
        <p:xfrm>
          <a:off x="0" y="933255"/>
          <a:ext cx="9142882" cy="534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10">
                  <a:extLst>
                    <a:ext uri="{9D8B030D-6E8A-4147-A177-3AD203B41FA5}">
                      <a16:colId xmlns:a16="http://schemas.microsoft.com/office/drawing/2014/main" val="66876841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82861936"/>
                    </a:ext>
                  </a:extLst>
                </a:gridCol>
                <a:gridCol w="1706252">
                  <a:extLst>
                    <a:ext uri="{9D8B030D-6E8A-4147-A177-3AD203B41FA5}">
                      <a16:colId xmlns:a16="http://schemas.microsoft.com/office/drawing/2014/main" val="509675695"/>
                    </a:ext>
                  </a:extLst>
                </a:gridCol>
                <a:gridCol w="1593130">
                  <a:extLst>
                    <a:ext uri="{9D8B030D-6E8A-4147-A177-3AD203B41FA5}">
                      <a16:colId xmlns:a16="http://schemas.microsoft.com/office/drawing/2014/main" val="1910372612"/>
                    </a:ext>
                  </a:extLst>
                </a:gridCol>
                <a:gridCol w="1282045">
                  <a:extLst>
                    <a:ext uri="{9D8B030D-6E8A-4147-A177-3AD203B41FA5}">
                      <a16:colId xmlns:a16="http://schemas.microsoft.com/office/drawing/2014/main" val="1326748662"/>
                    </a:ext>
                  </a:extLst>
                </a:gridCol>
                <a:gridCol w="2119913">
                  <a:extLst>
                    <a:ext uri="{9D8B030D-6E8A-4147-A177-3AD203B41FA5}">
                      <a16:colId xmlns:a16="http://schemas.microsoft.com/office/drawing/2014/main" val="2789503761"/>
                    </a:ext>
                  </a:extLst>
                </a:gridCol>
              </a:tblGrid>
              <a:tr h="451514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 or MQTT </a:t>
                      </a:r>
                      <a:r>
                        <a:rPr lang="it-IT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 of request payload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 of return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60601"/>
                  </a:ext>
                </a:extLst>
              </a:tr>
              <a:tr h="632120">
                <a:tc>
                  <a:txBody>
                    <a:bodyPr/>
                    <a:lstStyle/>
                    <a:p>
                      <a:pPr marL="0" marR="0" lvl="0" indent="0" algn="l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mqtt://localhost:1883/status/</a:t>
                      </a:r>
                      <a:r>
                        <a:rPr lang="it-IT"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sensor_id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Segnala lo stato del sismografo attraverso protocollo LWT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{“online”: bool}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63360"/>
                  </a:ext>
                </a:extLst>
              </a:tr>
              <a:tr h="632120">
                <a:tc>
                  <a:txBody>
                    <a:bodyPr/>
                    <a:lstStyle/>
                    <a:p>
                      <a:pPr marL="0" marR="0" lvl="0" indent="0" algn="l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mqtt://localhost:1883/seism/</a:t>
                      </a:r>
                      <a:r>
                        <a:rPr lang="it-IT"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sensor_id</a:t>
                      </a:r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/raw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</a:t>
                      </a:r>
                      <a:endParaRPr lang="it-I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Pubblica le rilevazioni del sismografo in tempo reale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{“raw”: double}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2059"/>
                  </a:ext>
                </a:extLst>
              </a:tr>
              <a:tr h="1226237">
                <a:tc>
                  <a:txBody>
                    <a:bodyPr/>
                    <a:lstStyle/>
                    <a:p>
                      <a:pPr marL="0" marR="0" lvl="0" indent="0" algn="l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mqtt://localhost:1883/seism/</a:t>
                      </a:r>
                      <a:r>
                        <a:rPr lang="it-IT"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sensor_id</a:t>
                      </a:r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/events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Pubblica gli eventi significativi rilevati dal sismografo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{“frequency”: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“magnitude”: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mercalli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ts_s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long int,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lng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double}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28444"/>
                  </a:ext>
                </a:extLst>
              </a:tr>
              <a:tr h="993332">
                <a:tc>
                  <a:txBody>
                    <a:bodyPr/>
                    <a:lstStyle/>
                    <a:p>
                      <a:pPr marL="0" marR="0" lvl="0" indent="0" algn="l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http://host:port/seismograph/sensor_id/events?limit=${count}</a:t>
                      </a:r>
                    </a:p>
                    <a:p>
                      <a:pPr marL="0" marR="0" lvl="0" indent="0" algn="l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Recupera eventi passati antro un certo limite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OK</a:t>
                      </a:r>
                    </a:p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 No Content</a:t>
                      </a:r>
                    </a:p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Not </a:t>
                      </a:r>
                      <a:r>
                        <a:rPr lang="it-IT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{“timestamp”: long int,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“magnitude”: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“frequency”: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mercalli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double}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30171"/>
                  </a:ext>
                </a:extLst>
              </a:tr>
              <a:tr h="1354543">
                <a:tc>
                  <a:txBody>
                    <a:bodyPr/>
                    <a:lstStyle/>
                    <a:p>
                      <a:pPr marL="0" marR="0" lvl="0" indent="0" algn="l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https://earthquake.usgs.gov/earthquakes/feed/v1.0/summary/all_hour.geojson</a:t>
                      </a: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Recupera eventi rilevati in tempo reale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OK</a:t>
                      </a:r>
                    </a:p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 No Content</a:t>
                      </a:r>
                    </a:p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Not </a:t>
                      </a:r>
                      <a:r>
                        <a:rPr lang="it-IT" sz="1200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</a:t>
                      </a:r>
                      <a:endParaRPr lang="en-GB" sz="1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Documentazione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completa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Informazioni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utilizzate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{“magnitude”: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“latitude”: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“longitude”: double}</a:t>
                      </a: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20424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10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Tabular description of communication between nodes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21CF8B-7418-0FE0-B06B-EF0B65E1AAA6}"/>
              </a:ext>
            </a:extLst>
          </p:cNvPr>
          <p:cNvSpPr txBox="1"/>
          <p:nvPr/>
        </p:nvSpPr>
        <p:spPr>
          <a:xfrm>
            <a:off x="-1" y="6274292"/>
            <a:ext cx="3760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* https://earthquake.usgs.gov/data/comcat/index.php</a:t>
            </a:r>
          </a:p>
        </p:txBody>
      </p:sp>
    </p:spTree>
    <p:extLst>
      <p:ext uri="{BB962C8B-B14F-4D97-AF65-F5344CB8AC3E}">
        <p14:creationId xmlns:p14="http://schemas.microsoft.com/office/powerpoint/2010/main" val="57243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remarks: Results &amp; Future Developments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192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Risultati</a:t>
            </a:r>
            <a:r>
              <a:rPr lang="en-US" b="1" dirty="0"/>
              <a:t> </a:t>
            </a:r>
            <a:r>
              <a:rPr lang="en-US" b="1" dirty="0" err="1"/>
              <a:t>ottenuti</a:t>
            </a:r>
            <a:endParaRPr lang="en-US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L’implementazione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API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consentito</a:t>
            </a:r>
            <a:r>
              <a:rPr lang="en-US" dirty="0"/>
              <a:t> </a:t>
            </a:r>
            <a:r>
              <a:rPr lang="en-US" dirty="0" err="1"/>
              <a:t>l’integrazione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nostra rete di </a:t>
            </a:r>
            <a:r>
              <a:rPr lang="en-US" dirty="0" err="1"/>
              <a:t>sismografi</a:t>
            </a:r>
            <a:r>
              <a:rPr lang="en-US" dirty="0"/>
              <a:t> a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provenienti</a:t>
            </a:r>
            <a:r>
              <a:rPr lang="en-US" dirty="0"/>
              <a:t> da </a:t>
            </a:r>
            <a:r>
              <a:rPr lang="en-US" dirty="0" err="1"/>
              <a:t>fonti</a:t>
            </a:r>
            <a:r>
              <a:rPr lang="en-US" dirty="0"/>
              <a:t> </a:t>
            </a:r>
            <a:r>
              <a:rPr lang="en-US" dirty="0" err="1"/>
              <a:t>reali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L’implementazione</a:t>
            </a:r>
            <a:r>
              <a:rPr lang="en-US" dirty="0"/>
              <a:t> del Bot Telegram ha </a:t>
            </a:r>
            <a:r>
              <a:rPr lang="en-US" dirty="0" err="1"/>
              <a:t>inoltre</a:t>
            </a:r>
            <a:r>
              <a:rPr lang="en-US" dirty="0"/>
              <a:t> </a:t>
            </a:r>
            <a:r>
              <a:rPr lang="en-US" dirty="0" err="1"/>
              <a:t>permesso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di </a:t>
            </a:r>
            <a:r>
              <a:rPr lang="en-US" dirty="0" err="1"/>
              <a:t>notifica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user-friendly, </a:t>
            </a:r>
            <a:r>
              <a:rPr lang="en-US" dirty="0" err="1"/>
              <a:t>attraverso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Maggiore </a:t>
            </a:r>
            <a:r>
              <a:rPr lang="en-US" dirty="0" err="1"/>
              <a:t>interazione</a:t>
            </a:r>
            <a:r>
              <a:rPr lang="en-US" dirty="0"/>
              <a:t> </a:t>
            </a:r>
            <a:r>
              <a:rPr lang="en-US" dirty="0" err="1"/>
              <a:t>diretta</a:t>
            </a:r>
            <a:r>
              <a:rPr lang="en-US" dirty="0"/>
              <a:t> con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finali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Il </a:t>
            </a:r>
            <a:r>
              <a:rPr lang="en-US" dirty="0" err="1"/>
              <a:t>tutto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</a:t>
            </a:r>
            <a:r>
              <a:rPr lang="en-US" dirty="0" err="1"/>
              <a:t>correttamente</a:t>
            </a:r>
            <a:r>
              <a:rPr lang="en-US" dirty="0"/>
              <a:t>, a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riprogettazione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ha </a:t>
            </a:r>
            <a:r>
              <a:rPr lang="en-US" dirty="0" err="1"/>
              <a:t>richiesto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l’intero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master </a:t>
            </a:r>
            <a:r>
              <a:rPr lang="en-US" dirty="0" err="1"/>
              <a:t>girasse</a:t>
            </a:r>
            <a:r>
              <a:rPr lang="en-US" dirty="0"/>
              <a:t> </a:t>
            </a:r>
            <a:r>
              <a:rPr lang="en-US" dirty="0" err="1"/>
              <a:t>attraversochiamate</a:t>
            </a:r>
            <a:r>
              <a:rPr lang="en-US" dirty="0"/>
              <a:t> a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asincrone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Sviluppi</a:t>
            </a:r>
            <a:r>
              <a:rPr lang="en-US" b="1" dirty="0"/>
              <a:t> </a:t>
            </a:r>
            <a:r>
              <a:rPr lang="en-US" b="1" dirty="0" err="1"/>
              <a:t>Futuri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possibilità</a:t>
            </a:r>
            <a:r>
              <a:rPr lang="en-US" dirty="0"/>
              <a:t> di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accelerometri</a:t>
            </a:r>
            <a:r>
              <a:rPr lang="en-US" dirty="0"/>
              <a:t> per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aggiuntive</a:t>
            </a:r>
            <a:r>
              <a:rPr lang="en-US" dirty="0"/>
              <a:t> sui </a:t>
            </a:r>
            <a:r>
              <a:rPr lang="en-US" dirty="0" err="1"/>
              <a:t>sismi</a:t>
            </a:r>
            <a:r>
              <a:rPr lang="en-US" dirty="0"/>
              <a:t>, con la </a:t>
            </a:r>
            <a:r>
              <a:rPr lang="en-US" dirty="0" err="1"/>
              <a:t>possibilità</a:t>
            </a:r>
            <a:r>
              <a:rPr lang="en-US" dirty="0"/>
              <a:t> di </a:t>
            </a:r>
            <a:r>
              <a:rPr lang="en-US" dirty="0" err="1"/>
              <a:t>identificarne</a:t>
            </a:r>
            <a:r>
              <a:rPr lang="en-US" dirty="0"/>
              <a:t> </a:t>
            </a:r>
            <a:r>
              <a:rPr lang="en-US" dirty="0" err="1"/>
              <a:t>l’epicentro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sensore</a:t>
            </a:r>
            <a:r>
              <a:rPr lang="en-US" dirty="0"/>
              <a:t> di </a:t>
            </a:r>
            <a:r>
              <a:rPr lang="en-US" dirty="0" err="1"/>
              <a:t>rilevazione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schede</a:t>
            </a:r>
            <a:r>
              <a:rPr lang="en-US" dirty="0"/>
              <a:t> per </a:t>
            </a:r>
            <a:r>
              <a:rPr lang="en-US" dirty="0" err="1"/>
              <a:t>rilevarne</a:t>
            </a:r>
            <a:r>
              <a:rPr lang="en-US" dirty="0"/>
              <a:t> la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effettiva</a:t>
            </a:r>
            <a:r>
              <a:rPr lang="en-US" dirty="0"/>
              <a:t>, </a:t>
            </a:r>
            <a:r>
              <a:rPr lang="en-US" dirty="0" err="1"/>
              <a:t>attualmente</a:t>
            </a:r>
            <a:r>
              <a:rPr lang="en-US" dirty="0"/>
              <a:t> </a:t>
            </a:r>
            <a:r>
              <a:rPr lang="en-US" dirty="0" err="1"/>
              <a:t>fissata</a:t>
            </a:r>
            <a:r>
              <a:rPr lang="en-US" dirty="0"/>
              <a:t> </a:t>
            </a:r>
            <a:r>
              <a:rPr lang="en-US" dirty="0" err="1"/>
              <a:t>staticamente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11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Results, Discussion, conclusion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40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of the ingredients employed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A4397C3F-9EF7-4E89-BA5E-1123C2E8F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36"/>
          <a:stretch/>
        </p:blipFill>
        <p:spPr>
          <a:xfrm>
            <a:off x="1535087" y="1122008"/>
            <a:ext cx="6072707" cy="5173885"/>
          </a:xfrm>
        </p:spPr>
      </p:pic>
    </p:spTree>
    <p:extLst>
      <p:ext uri="{BB962C8B-B14F-4D97-AF65-F5344CB8AC3E}">
        <p14:creationId xmlns:p14="http://schemas.microsoft.com/office/powerpoint/2010/main" val="362426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Nodo</a:t>
            </a:r>
            <a:r>
              <a:rPr lang="en-US" b="1" dirty="0"/>
              <a:t> Master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Server </a:t>
            </a:r>
            <a:r>
              <a:rPr lang="it-IT" dirty="0" err="1"/>
              <a:t>python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Boards: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ARDUINO MKR1000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Earthquake Detection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IMU 10 DOF: </a:t>
            </a:r>
            <a:r>
              <a:rPr lang="en-US" dirty="0" err="1"/>
              <a:t>Accelerometri</a:t>
            </a:r>
            <a:r>
              <a:rPr lang="en-US" dirty="0"/>
              <a:t> per il </a:t>
            </a:r>
            <a:r>
              <a:rPr lang="en-US" dirty="0" err="1"/>
              <a:t>rilevamento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vibrazioni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of the ingredients employed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616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1: Earthquake Detection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4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Project Overview: past steps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Segnaposto contenuto 7">
            <a:extLst>
              <a:ext uri="{FF2B5EF4-FFF2-40B4-BE49-F238E27FC236}">
                <a16:creationId xmlns:a16="http://schemas.microsoft.com/office/drawing/2014/main" id="{7E0CA7AB-F245-4144-BF39-B72F4A332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399" b="3399"/>
          <a:stretch/>
        </p:blipFill>
        <p:spPr>
          <a:xfrm>
            <a:off x="117501" y="4207778"/>
            <a:ext cx="3936026" cy="1983865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429F7C-3D6A-490C-8588-BE4C1F28BF2F}"/>
              </a:ext>
            </a:extLst>
          </p:cNvPr>
          <p:cNvSpPr txBox="1"/>
          <p:nvPr/>
        </p:nvSpPr>
        <p:spPr>
          <a:xfrm>
            <a:off x="3851348" y="4214939"/>
            <a:ext cx="5292652" cy="2080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Frequency Segmentation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Estrazione e segmentazione delle frequenze rilevanti (2-20Hz)</a:t>
            </a:r>
          </a:p>
          <a:p>
            <a:pPr marL="364930" lvl="1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defRPr/>
            </a:pPr>
            <a:endParaRPr kumimoji="0" lang="pt-BR" sz="168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Conversione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Scala Mercalli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Conversione del valore rilevato in scala di intensità Mercalli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B59C6731-F368-4331-93F3-59493BB1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602371"/>
            <a:ext cx="3652267" cy="189058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3BA598-7D83-4D28-BA75-D0FF273D37BF}"/>
              </a:ext>
            </a:extLst>
          </p:cNvPr>
          <p:cNvSpPr txBox="1"/>
          <p:nvPr/>
        </p:nvSpPr>
        <p:spPr>
          <a:xfrm>
            <a:off x="3912063" y="1649267"/>
            <a:ext cx="5171222" cy="1803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Signal Sampling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Rilevazione delle vibrazioni sull’accelerometro</a:t>
            </a:r>
          </a:p>
          <a:p>
            <a:pPr marL="364930" lvl="1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defRPr/>
            </a:pPr>
            <a:endParaRPr kumimoji="0" lang="pt-BR" sz="168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Fast Fourier Transform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Conversione dei segnali in una rappresentazione nel dominio delle frequenze</a:t>
            </a:r>
          </a:p>
        </p:txBody>
      </p:sp>
    </p:spTree>
    <p:extLst>
      <p:ext uri="{BB962C8B-B14F-4D97-AF65-F5344CB8AC3E}">
        <p14:creationId xmlns:p14="http://schemas.microsoft.com/office/powerpoint/2010/main" val="162879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2: </a:t>
            </a:r>
            <a:r>
              <a:rPr lang="en-US" dirty="0" err="1"/>
              <a:t>Nodo</a:t>
            </a:r>
            <a:r>
              <a:rPr lang="en-US" dirty="0"/>
              <a:t> Master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5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Project Overview: past steps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429F7C-3D6A-490C-8588-BE4C1F28BF2F}"/>
              </a:ext>
            </a:extLst>
          </p:cNvPr>
          <p:cNvSpPr txBox="1"/>
          <p:nvPr/>
        </p:nvSpPr>
        <p:spPr>
          <a:xfrm>
            <a:off x="-184442" y="4218657"/>
            <a:ext cx="5292652" cy="2160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Vantaggi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ottenuti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Assorbe la logica di logging al database di tutti i sensori</a:t>
            </a:r>
          </a:p>
          <a:p>
            <a:pPr marL="364930" lvl="1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defRPr/>
            </a:pPr>
            <a:endParaRPr kumimoji="0" lang="pt-BR" sz="168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permesso di aumentare l’efficienza di calcolo delle boards, risparmiandogli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carico computazionale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B59C6731-F368-4331-93F3-59493BB1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08210" y="2314167"/>
            <a:ext cx="3866877" cy="22296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3BA598-7D83-4D28-BA75-D0FF273D37BF}"/>
              </a:ext>
            </a:extLst>
          </p:cNvPr>
          <p:cNvSpPr txBox="1"/>
          <p:nvPr/>
        </p:nvSpPr>
        <p:spPr>
          <a:xfrm>
            <a:off x="-184443" y="1753790"/>
            <a:ext cx="5171222" cy="190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Funzionamento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 nodo master è rappresentato da un </a:t>
            </a: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esterno, iscritto ad un topic mqtt</a:t>
            </a:r>
          </a:p>
          <a:p>
            <a:pPr marL="364930" lvl="1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defRPr/>
            </a:pPr>
            <a:endParaRPr kumimoji="0" lang="pt-BR" sz="168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 in attesa di eventi significativi, che procede a loggare in un database</a:t>
            </a:r>
          </a:p>
        </p:txBody>
      </p:sp>
    </p:spTree>
    <p:extLst>
      <p:ext uri="{BB962C8B-B14F-4D97-AF65-F5344CB8AC3E}">
        <p14:creationId xmlns:p14="http://schemas.microsoft.com/office/powerpoint/2010/main" val="247665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: Dashboard di Monitoring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6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Project Overview: past steps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429F7C-3D6A-490C-8588-BE4C1F28BF2F}"/>
              </a:ext>
            </a:extLst>
          </p:cNvPr>
          <p:cNvSpPr txBox="1"/>
          <p:nvPr/>
        </p:nvSpPr>
        <p:spPr>
          <a:xfrm>
            <a:off x="3850231" y="4207778"/>
            <a:ext cx="5292652" cy="182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Case: 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Consente l’osservazione in tempo reale di misurazioni da diverse stazioni di rilevazione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Fornisce così un’overview su più zone monitorate, in modo da confrontare l’intensità di un evento sismico</a:t>
            </a:r>
            <a:endParaRPr kumimoji="0" lang="pt-BR" sz="168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B59C6731-F368-4331-93F3-59493BB1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7689" y="2931550"/>
            <a:ext cx="3364791" cy="189058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3BA598-7D83-4D28-BA75-D0FF273D37BF}"/>
              </a:ext>
            </a:extLst>
          </p:cNvPr>
          <p:cNvSpPr txBox="1"/>
          <p:nvPr/>
        </p:nvSpPr>
        <p:spPr>
          <a:xfrm>
            <a:off x="3850230" y="1503299"/>
            <a:ext cx="5171222" cy="2160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Funzionamento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Mostra in tempo reale le rilevazioni ricevute dai sismografi 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 ogni nodo, collegatosi dinamicamente, corrisponde un grafico diverso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 eventi significativi vengono evidenziati separatamente</a:t>
            </a:r>
          </a:p>
        </p:txBody>
      </p:sp>
    </p:spTree>
    <p:extLst>
      <p:ext uri="{BB962C8B-B14F-4D97-AF65-F5344CB8AC3E}">
        <p14:creationId xmlns:p14="http://schemas.microsoft.com/office/powerpoint/2010/main" val="318502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API Usage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7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Segnaposto contenuto 7">
            <a:extLst>
              <a:ext uri="{FF2B5EF4-FFF2-40B4-BE49-F238E27FC236}">
                <a16:creationId xmlns:a16="http://schemas.microsoft.com/office/drawing/2014/main" id="{7E0CA7AB-F245-4144-BF39-B72F4A332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399" b="3399"/>
          <a:stretch/>
        </p:blipFill>
        <p:spPr>
          <a:xfrm>
            <a:off x="117501" y="4207778"/>
            <a:ext cx="0" cy="0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429F7C-3D6A-490C-8588-BE4C1F28BF2F}"/>
              </a:ext>
            </a:extLst>
          </p:cNvPr>
          <p:cNvSpPr txBox="1"/>
          <p:nvPr/>
        </p:nvSpPr>
        <p:spPr>
          <a:xfrm>
            <a:off x="3909147" y="5234054"/>
            <a:ext cx="5292652" cy="130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indent="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buFontTx/>
              <a:buNone/>
              <a:tabLst/>
              <a:defRPr/>
            </a:pP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Cases: 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Rilevazione dei terremoti in tempo reale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Recupero degli ultimi terremoti rilevati entro un certo limite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3BA598-7D83-4D28-BA75-D0FF273D37BF}"/>
              </a:ext>
            </a:extLst>
          </p:cNvPr>
          <p:cNvSpPr txBox="1"/>
          <p:nvPr/>
        </p:nvSpPr>
        <p:spPr>
          <a:xfrm>
            <a:off x="3909147" y="1045434"/>
            <a:ext cx="5171222" cy="182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indent="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buFontTx/>
              <a:buNone/>
              <a:tabLst/>
              <a:defRPr/>
            </a:pP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Overview: 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Fonte: USGS – Istituto Geologico degli Stati Uniti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Rilevazione di s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ismi di magnitudo 2.5+ derivati in tempo reale dall’intero globo terrestre, aggiornati ogni 5 minuti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67B66B3-CF67-4C9E-904B-6B9F6C42D3AA}"/>
              </a:ext>
            </a:extLst>
          </p:cNvPr>
          <p:cNvSpPr txBox="1"/>
          <p:nvPr/>
        </p:nvSpPr>
        <p:spPr>
          <a:xfrm>
            <a:off x="3997214" y="3269555"/>
            <a:ext cx="4633274" cy="156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1928" marR="0" lvl="1" indent="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buFontTx/>
              <a:buNone/>
              <a:tabLst/>
              <a:defRPr/>
            </a:pP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Gestione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return payload: 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Specifiche dettagliate per ciascun sisma restituite in formato GeoJSON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Sono state u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tilizzate solo le più rilevanti per il sistema</a:t>
            </a:r>
          </a:p>
        </p:txBody>
      </p:sp>
      <p:pic>
        <p:nvPicPr>
          <p:cNvPr id="9" name="Immagine 8" descr="Immagine che contiene testo, clipart, serviziodatavola&#10;&#10;Descrizione generata automaticamente">
            <a:hlinkClick r:id="rId3"/>
            <a:extLst>
              <a:ext uri="{FF2B5EF4-FFF2-40B4-BE49-F238E27FC236}">
                <a16:creationId xmlns:a16="http://schemas.microsoft.com/office/drawing/2014/main" id="{A4F02708-2812-9FAD-A58B-37A477F94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64" y="1574289"/>
            <a:ext cx="3771900" cy="1209675"/>
          </a:xfrm>
          <a:prstGeom prst="rect">
            <a:avLst/>
          </a:prstGeom>
        </p:spPr>
      </p:pic>
      <p:pic>
        <p:nvPicPr>
          <p:cNvPr id="16" name="Immagine 15" descr="Immagine che contiene mappa&#10;&#10;Descrizione generata automaticamente">
            <a:extLst>
              <a:ext uri="{FF2B5EF4-FFF2-40B4-BE49-F238E27FC236}">
                <a16:creationId xmlns:a16="http://schemas.microsoft.com/office/drawing/2014/main" id="{B2EE0CEF-AF1E-9D77-186B-81CE3F488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4345757" cy="237882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AC1CD4E-C544-9BFA-87E7-12F8D2061156}"/>
              </a:ext>
            </a:extLst>
          </p:cNvPr>
          <p:cNvSpPr txBox="1"/>
          <p:nvPr/>
        </p:nvSpPr>
        <p:spPr>
          <a:xfrm>
            <a:off x="0" y="5797992"/>
            <a:ext cx="4350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https://earthquake.usgs.gov/earthquakes/map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3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Telegram 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8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3BA598-7D83-4D28-BA75-D0FF273D37BF}"/>
              </a:ext>
            </a:extLst>
          </p:cNvPr>
          <p:cNvSpPr txBox="1"/>
          <p:nvPr/>
        </p:nvSpPr>
        <p:spPr>
          <a:xfrm>
            <a:off x="-1" y="1368407"/>
            <a:ext cx="5171222" cy="15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Funzionamento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Permette di registarsi attraverso una posizione e un raggio a scelta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L’utente riceverà aggiornamenti in caso di terremoti rilevati entro il raggio scelto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1C7B0D-B247-F30A-9FBB-E947CA3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64" y="3597844"/>
            <a:ext cx="3043009" cy="2394961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20794F-A8E6-A15E-C7D2-FCD2E4F9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08" y="1065501"/>
            <a:ext cx="2782756" cy="525631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6FE2974-54AA-6193-7318-B6CACCF4F17F}"/>
              </a:ext>
            </a:extLst>
          </p:cNvPr>
          <p:cNvSpPr txBox="1"/>
          <p:nvPr/>
        </p:nvSpPr>
        <p:spPr>
          <a:xfrm>
            <a:off x="1350239" y="5992805"/>
            <a:ext cx="210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@IoTLab_overlapbot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Telegram 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9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3BA598-7D83-4D28-BA75-D0FF273D37BF}"/>
              </a:ext>
            </a:extLst>
          </p:cNvPr>
          <p:cNvSpPr txBox="1"/>
          <p:nvPr/>
        </p:nvSpPr>
        <p:spPr>
          <a:xfrm>
            <a:off x="-1" y="1377074"/>
            <a:ext cx="5171222" cy="344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Specifiche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</a:t>
            </a:r>
            <a:r>
              <a:rPr lang="en-US" sz="1817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mplementazione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endParaRPr kumimoji="0" lang="en-US" sz="1817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terremoti segnalati agli utenti sono sia quelli rilevati dal sismografo che ricevuti dalle API</a:t>
            </a:r>
          </a:p>
          <a:p>
            <a:pPr marL="364930" lvl="1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defRPr/>
            </a:pPr>
            <a:endParaRPr lang="pt-BR" sz="1687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Libreria utilizzata: </a:t>
            </a:r>
            <a:r>
              <a:rPr lang="pt-BR" sz="1687" i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python-telegram-bot </a:t>
            </a: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(asincrona)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L’intero master-node è stato riprogettato per poter girare attorno ad </a:t>
            </a:r>
            <a:r>
              <a:rPr lang="pt-BR" sz="1687" i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asyncio</a:t>
            </a:r>
            <a:endParaRPr lang="pt-BR" sz="1687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endParaRPr lang="pt-BR" sz="1687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520794F-A8E6-A15E-C7D2-FCD2E4F9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38082" y="1065501"/>
            <a:ext cx="2708407" cy="52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l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Sella.thmx</Template>
  <TotalTime>39594</TotalTime>
  <Words>903</Words>
  <Application>Microsoft Office PowerPoint</Application>
  <PresentationFormat>Presentazione su schermo (4:3)</PresentationFormat>
  <Paragraphs>165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 2</vt:lpstr>
      <vt:lpstr>Sella</vt:lpstr>
      <vt:lpstr>1_Sella</vt:lpstr>
      <vt:lpstr>2_Sella</vt:lpstr>
      <vt:lpstr>Presentazione standard di PowerPoint</vt:lpstr>
      <vt:lpstr>Materials</vt:lpstr>
      <vt:lpstr>Materials</vt:lpstr>
      <vt:lpstr>Assignment 1: Earthquake Detection</vt:lpstr>
      <vt:lpstr>Assignment 2: Nodo Master</vt:lpstr>
      <vt:lpstr>Assignment 2 : Dashboard di Monitoring</vt:lpstr>
      <vt:lpstr>Method: API Usage</vt:lpstr>
      <vt:lpstr>Method: Telegram Bot</vt:lpstr>
      <vt:lpstr>Method: Telegram Bot</vt:lpstr>
      <vt:lpstr>Nodes Communication</vt:lpstr>
      <vt:lpstr>Final remarks: Results &amp; Future Developments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Applicata</dc:title>
  <dc:creator>Paolo</dc:creator>
  <cp:lastModifiedBy>Simone Benitozzi</cp:lastModifiedBy>
  <cp:revision>793</cp:revision>
  <cp:lastPrinted>2019-04-08T11:17:13Z</cp:lastPrinted>
  <dcterms:created xsi:type="dcterms:W3CDTF">2011-04-16T15:48:33Z</dcterms:created>
  <dcterms:modified xsi:type="dcterms:W3CDTF">2022-06-19T15:56:15Z</dcterms:modified>
</cp:coreProperties>
</file>