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16"/>
  </p:notesMasterIdLst>
  <p:handoutMasterIdLst>
    <p:handoutMasterId r:id="rId17"/>
  </p:handoutMasterIdLst>
  <p:sldIdLst>
    <p:sldId id="256" r:id="rId4"/>
    <p:sldId id="550" r:id="rId5"/>
    <p:sldId id="553" r:id="rId6"/>
    <p:sldId id="565" r:id="rId7"/>
    <p:sldId id="564" r:id="rId8"/>
    <p:sldId id="559" r:id="rId9"/>
    <p:sldId id="566" r:id="rId10"/>
    <p:sldId id="560" r:id="rId11"/>
    <p:sldId id="558" r:id="rId12"/>
    <p:sldId id="563" r:id="rId13"/>
    <p:sldId id="561" r:id="rId14"/>
    <p:sldId id="552" r:id="rId15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92D050"/>
    <a:srgbClr val="FF7600"/>
    <a:srgbClr val="76D6FF"/>
    <a:srgbClr val="FF9300"/>
    <a:srgbClr val="607D8B"/>
    <a:srgbClr val="945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4830" autoAdjust="0"/>
  </p:normalViewPr>
  <p:slideViewPr>
    <p:cSldViewPr snapToGrid="0" snapToObjects="1">
      <p:cViewPr varScale="1">
        <p:scale>
          <a:sx n="81" d="100"/>
          <a:sy n="81" d="100"/>
        </p:scale>
        <p:origin x="17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19/06/2022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19/06/2022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‹N›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‹N›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quake.usgs.gov/earthquak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Prof.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a.a.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2021/2022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549455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Seismograph System – Assignment 3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 overlap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Nicholas Carlotti - 883229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Simone Benitozzi - 889407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Telegram 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10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-1" y="1377074"/>
            <a:ext cx="5171222" cy="344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Specifiche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181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mplementazione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endParaRPr kumimoji="0" lang="en-US" sz="1817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terremoti segnalati agli utenti sono sia quelli rilevati dal sismografo che ricevuti dalle API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lang="pt-BR" sz="1687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Libreria utilizzata: </a:t>
            </a:r>
            <a:r>
              <a:rPr lang="pt-BR" sz="1687" i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python-telegram-bot </a:t>
            </a: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(asincrona)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L’intero master-node è stato riprogettato per poter girare attorno ad </a:t>
            </a:r>
            <a:r>
              <a:rPr lang="pt-BR" sz="1687" i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asyncio</a:t>
            </a:r>
            <a:endParaRPr lang="pt-BR" sz="1687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endParaRPr lang="pt-BR" sz="1687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520794F-A8E6-A15E-C7D2-FCD2E4F9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38082" y="1065501"/>
            <a:ext cx="2708407" cy="5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Communication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EAAC2A51-01F3-2A56-A154-CA90D8868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40894"/>
              </p:ext>
            </p:extLst>
          </p:nvPr>
        </p:nvGraphicFramePr>
        <p:xfrm>
          <a:off x="0" y="933255"/>
          <a:ext cx="9142882" cy="534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10">
                  <a:extLst>
                    <a:ext uri="{9D8B030D-6E8A-4147-A177-3AD203B41FA5}">
                      <a16:colId xmlns:a16="http://schemas.microsoft.com/office/drawing/2014/main" val="668768411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082861936"/>
                    </a:ext>
                  </a:extLst>
                </a:gridCol>
                <a:gridCol w="1706252">
                  <a:extLst>
                    <a:ext uri="{9D8B030D-6E8A-4147-A177-3AD203B41FA5}">
                      <a16:colId xmlns:a16="http://schemas.microsoft.com/office/drawing/2014/main" val="509675695"/>
                    </a:ext>
                  </a:extLst>
                </a:gridCol>
                <a:gridCol w="1593130">
                  <a:extLst>
                    <a:ext uri="{9D8B030D-6E8A-4147-A177-3AD203B41FA5}">
                      <a16:colId xmlns:a16="http://schemas.microsoft.com/office/drawing/2014/main" val="1910372612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1326748662"/>
                    </a:ext>
                  </a:extLst>
                </a:gridCol>
                <a:gridCol w="2119913">
                  <a:extLst>
                    <a:ext uri="{9D8B030D-6E8A-4147-A177-3AD203B41FA5}">
                      <a16:colId xmlns:a16="http://schemas.microsoft.com/office/drawing/2014/main" val="2789503761"/>
                    </a:ext>
                  </a:extLst>
                </a:gridCol>
              </a:tblGrid>
              <a:tr h="451514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 or MQTT </a:t>
                      </a:r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 of request payload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 of return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60601"/>
                  </a:ext>
                </a:extLst>
              </a:tr>
              <a:tr h="632120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mqtt://localhost:1883/status/</a:t>
                      </a:r>
                      <a:r>
                        <a:rPr lang="it-IT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sensor_id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Segnala lo stato del sismografo attraverso protocollo LWT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{“online”: bool}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63360"/>
                  </a:ext>
                </a:extLst>
              </a:tr>
              <a:tr h="632120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mqtt://localhost:1883/seism/</a:t>
                      </a:r>
                      <a:r>
                        <a:rPr lang="it-IT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sensor_id</a:t>
                      </a: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/raw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</a:t>
                      </a:r>
                      <a:endParaRPr lang="it-I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Pubblica le rilevazioni del sismografo in tempo reale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{“raw”: double}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2059"/>
                  </a:ext>
                </a:extLst>
              </a:tr>
              <a:tr h="1226237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mqtt://localhost:1883/seism/</a:t>
                      </a:r>
                      <a:r>
                        <a:rPr lang="it-IT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sensor_id</a:t>
                      </a:r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/events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Pubblica gli eventi significativi rilevati dal sismografo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{“frequency”: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“magnitude”: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mercalli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ts_s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long int,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lng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double}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28444"/>
                  </a:ext>
                </a:extLst>
              </a:tr>
              <a:tr h="993332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http://host:port/seismograph/sensor_id/events?limit=${count}</a:t>
                      </a:r>
                    </a:p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Recupera eventi passati antro un certo limite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</a:p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 No Content</a:t>
                      </a:r>
                    </a:p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Not </a:t>
                      </a:r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{“timestamp”: long int,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“magnitude”: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“frequency”: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mercalli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double}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30171"/>
                  </a:ext>
                </a:extLst>
              </a:tr>
              <a:tr h="1354543">
                <a:tc>
                  <a:txBody>
                    <a:bodyPr/>
                    <a:lstStyle/>
                    <a:p>
                      <a:pPr marL="0" marR="0" lvl="0" indent="0" algn="l" defTabSz="8438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https://earthquake.usgs.gov/earthquakes/feed/v1.0/summary/all_hour.geojson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Recupera eventi rilevati in tempo reale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</a:p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 No Content</a:t>
                      </a:r>
                    </a:p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Not </a:t>
                      </a:r>
                      <a:r>
                        <a:rPr lang="it-IT" sz="1200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</a:t>
                      </a:r>
                      <a:endParaRPr lang="en-GB" sz="1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Documentazione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completa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Informazioni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utilizzate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{“magnitude”: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“latitude”: double,</a:t>
                      </a:r>
                    </a:p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“longitude”: double}</a:t>
                      </a:r>
                    </a:p>
                    <a:p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20424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11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Tabular description of communication between nodes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21CF8B-7418-0FE0-B06B-EF0B65E1AAA6}"/>
              </a:ext>
            </a:extLst>
          </p:cNvPr>
          <p:cNvSpPr txBox="1"/>
          <p:nvPr/>
        </p:nvSpPr>
        <p:spPr>
          <a:xfrm>
            <a:off x="-1" y="6274292"/>
            <a:ext cx="3760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* https://earthquake.usgs.gov/data/comcat/index.php</a:t>
            </a:r>
          </a:p>
        </p:txBody>
      </p:sp>
    </p:spTree>
    <p:extLst>
      <p:ext uri="{BB962C8B-B14F-4D97-AF65-F5344CB8AC3E}">
        <p14:creationId xmlns:p14="http://schemas.microsoft.com/office/powerpoint/2010/main" val="57243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remarks: Results &amp; Future Developments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192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Risultati</a:t>
            </a:r>
            <a:r>
              <a:rPr lang="en-US" b="1" dirty="0"/>
              <a:t> </a:t>
            </a:r>
            <a:r>
              <a:rPr lang="en-US" b="1" dirty="0" err="1"/>
              <a:t>ottenuti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L’implementazione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API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consentito</a:t>
            </a:r>
            <a:r>
              <a:rPr lang="en-US" dirty="0"/>
              <a:t> </a:t>
            </a:r>
            <a:r>
              <a:rPr lang="en-US" dirty="0" err="1"/>
              <a:t>l’integrazione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nostra rete di </a:t>
            </a:r>
            <a:r>
              <a:rPr lang="en-US" dirty="0" err="1"/>
              <a:t>sismografi</a:t>
            </a:r>
            <a:r>
              <a:rPr lang="en-US" dirty="0"/>
              <a:t> a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provenienti</a:t>
            </a:r>
            <a:r>
              <a:rPr lang="en-US" dirty="0"/>
              <a:t> da </a:t>
            </a:r>
            <a:r>
              <a:rPr lang="en-US" dirty="0" err="1"/>
              <a:t>fonti</a:t>
            </a:r>
            <a:r>
              <a:rPr lang="en-US" dirty="0"/>
              <a:t> </a:t>
            </a:r>
            <a:r>
              <a:rPr lang="en-US" dirty="0" err="1"/>
              <a:t>reali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L’implementazione</a:t>
            </a:r>
            <a:r>
              <a:rPr lang="en-US" dirty="0"/>
              <a:t> del Bot Telegram ha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permesso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di </a:t>
            </a:r>
            <a:r>
              <a:rPr lang="en-US" dirty="0" err="1"/>
              <a:t>notifica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user-friendly,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Maggiore </a:t>
            </a:r>
            <a:r>
              <a:rPr lang="en-US" dirty="0" err="1"/>
              <a:t>interazione</a:t>
            </a:r>
            <a:r>
              <a:rPr lang="en-US" dirty="0"/>
              <a:t> </a:t>
            </a:r>
            <a:r>
              <a:rPr lang="en-US" dirty="0" err="1"/>
              <a:t>diretta</a:t>
            </a:r>
            <a:r>
              <a:rPr lang="en-US" dirty="0"/>
              <a:t> con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finali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Il </a:t>
            </a:r>
            <a:r>
              <a:rPr lang="en-US" dirty="0" err="1"/>
              <a:t>tutto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, a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riprogettazione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</a:t>
            </a:r>
            <a:r>
              <a:rPr lang="en-US" dirty="0" err="1"/>
              <a:t>richiesto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l’intero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master </a:t>
            </a:r>
            <a:r>
              <a:rPr lang="en-US" dirty="0" err="1"/>
              <a:t>girasse</a:t>
            </a:r>
            <a:r>
              <a:rPr lang="en-US" dirty="0"/>
              <a:t> </a:t>
            </a:r>
            <a:r>
              <a:rPr lang="en-US" dirty="0" err="1"/>
              <a:t>attraversochiamate</a:t>
            </a:r>
            <a:r>
              <a:rPr lang="en-US" dirty="0"/>
              <a:t> a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asincrone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Sviluppi</a:t>
            </a:r>
            <a:r>
              <a:rPr lang="en-US" b="1" dirty="0"/>
              <a:t> </a:t>
            </a:r>
            <a:r>
              <a:rPr lang="en-US" b="1" dirty="0" err="1"/>
              <a:t>Futuri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possibilità</a:t>
            </a:r>
            <a:r>
              <a:rPr lang="en-US" dirty="0"/>
              <a:t> di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accelerometri</a:t>
            </a:r>
            <a:r>
              <a:rPr lang="en-US" dirty="0"/>
              <a:t> per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aggiuntive</a:t>
            </a:r>
            <a:r>
              <a:rPr lang="en-US" dirty="0"/>
              <a:t> sui </a:t>
            </a:r>
            <a:r>
              <a:rPr lang="en-US" dirty="0" err="1"/>
              <a:t>sismi</a:t>
            </a:r>
            <a:r>
              <a:rPr lang="en-US" dirty="0"/>
              <a:t>, con la </a:t>
            </a:r>
            <a:r>
              <a:rPr lang="en-US" dirty="0" err="1"/>
              <a:t>possibilità</a:t>
            </a:r>
            <a:r>
              <a:rPr lang="en-US" dirty="0"/>
              <a:t> di </a:t>
            </a:r>
            <a:r>
              <a:rPr lang="en-US" dirty="0" err="1"/>
              <a:t>identificarne</a:t>
            </a:r>
            <a:r>
              <a:rPr lang="en-US" dirty="0"/>
              <a:t> </a:t>
            </a:r>
            <a:r>
              <a:rPr lang="en-US" dirty="0" err="1"/>
              <a:t>l’epicentro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sensore</a:t>
            </a:r>
            <a:r>
              <a:rPr lang="en-US" dirty="0"/>
              <a:t> di </a:t>
            </a:r>
            <a:r>
              <a:rPr lang="en-US" dirty="0" err="1"/>
              <a:t>rilevazione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schede</a:t>
            </a:r>
            <a:r>
              <a:rPr lang="en-US" dirty="0"/>
              <a:t> per </a:t>
            </a:r>
            <a:r>
              <a:rPr lang="en-US" dirty="0" err="1"/>
              <a:t>rilevarne</a:t>
            </a:r>
            <a:r>
              <a:rPr lang="en-US" dirty="0"/>
              <a:t> la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effettiva</a:t>
            </a:r>
            <a:r>
              <a:rPr lang="en-US" dirty="0"/>
              <a:t>, </a:t>
            </a:r>
            <a:r>
              <a:rPr lang="en-US" dirty="0" err="1"/>
              <a:t>attualmente</a:t>
            </a:r>
            <a:r>
              <a:rPr lang="en-US" dirty="0"/>
              <a:t> </a:t>
            </a:r>
            <a:r>
              <a:rPr lang="en-US" dirty="0" err="1"/>
              <a:t>fissata</a:t>
            </a:r>
            <a:r>
              <a:rPr lang="en-US" dirty="0"/>
              <a:t> </a:t>
            </a:r>
            <a:r>
              <a:rPr lang="en-US" dirty="0" err="1"/>
              <a:t>staticamente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A4397C3F-9EF7-4E89-BA5E-1123C2E8F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36"/>
          <a:stretch/>
        </p:blipFill>
        <p:spPr>
          <a:xfrm>
            <a:off x="1535087" y="1122008"/>
            <a:ext cx="6072707" cy="5173885"/>
          </a:xfrm>
        </p:spPr>
      </p:pic>
    </p:spTree>
    <p:extLst>
      <p:ext uri="{BB962C8B-B14F-4D97-AF65-F5344CB8AC3E}">
        <p14:creationId xmlns:p14="http://schemas.microsoft.com/office/powerpoint/2010/main" val="36242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Nodo</a:t>
            </a:r>
            <a:r>
              <a:rPr lang="en-US" b="1" dirty="0"/>
              <a:t> Master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Server </a:t>
            </a:r>
            <a:r>
              <a:rPr lang="it-IT" dirty="0" err="1"/>
              <a:t>python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Boards: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ARDUINO MKR1000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Earthquake Detection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IMU 10 DOF: </a:t>
            </a:r>
            <a:r>
              <a:rPr lang="en-US" dirty="0" err="1"/>
              <a:t>Accelerometri</a:t>
            </a:r>
            <a:r>
              <a:rPr lang="en-US" dirty="0"/>
              <a:t> per il </a:t>
            </a:r>
            <a:r>
              <a:rPr lang="en-US" dirty="0" err="1"/>
              <a:t>rilevamento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vibrazioni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616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Earthquake Detection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Project Overview: past steps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Segnaposto contenuto 7">
            <a:extLst>
              <a:ext uri="{FF2B5EF4-FFF2-40B4-BE49-F238E27FC236}">
                <a16:creationId xmlns:a16="http://schemas.microsoft.com/office/drawing/2014/main" id="{7E0CA7AB-F245-4144-BF39-B72F4A332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99" b="3399"/>
          <a:stretch/>
        </p:blipFill>
        <p:spPr>
          <a:xfrm>
            <a:off x="117501" y="4207778"/>
            <a:ext cx="3936026" cy="1983865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429F7C-3D6A-490C-8588-BE4C1F28BF2F}"/>
              </a:ext>
            </a:extLst>
          </p:cNvPr>
          <p:cNvSpPr txBox="1"/>
          <p:nvPr/>
        </p:nvSpPr>
        <p:spPr>
          <a:xfrm>
            <a:off x="3851348" y="4214939"/>
            <a:ext cx="5292652" cy="208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Frequency Segmentation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Estrazione e segmentazione delle frequenze rilevanti (2-20Hz)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Conversione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Scala Mercalli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Conversione del valore rilevato in scala di intensità Mercalli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B59C6731-F368-4331-93F3-59493BB1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602371"/>
            <a:ext cx="3652267" cy="189058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3912063" y="1649267"/>
            <a:ext cx="5171222" cy="180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Signal Sampling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Rilevazione delle vibrazioni sull’accelerometro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Fast Fourier Transform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Conversione dei segnali in una rappresentazione nel dominio delle frequenze</a:t>
            </a:r>
          </a:p>
        </p:txBody>
      </p:sp>
    </p:spTree>
    <p:extLst>
      <p:ext uri="{BB962C8B-B14F-4D97-AF65-F5344CB8AC3E}">
        <p14:creationId xmlns:p14="http://schemas.microsoft.com/office/powerpoint/2010/main" val="162879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</a:t>
            </a:r>
            <a:r>
              <a:rPr lang="en-US" dirty="0" err="1"/>
              <a:t>Nodo</a:t>
            </a:r>
            <a:r>
              <a:rPr lang="en-US" dirty="0"/>
              <a:t> Master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Project Overview: past steps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429F7C-3D6A-490C-8588-BE4C1F28BF2F}"/>
              </a:ext>
            </a:extLst>
          </p:cNvPr>
          <p:cNvSpPr txBox="1"/>
          <p:nvPr/>
        </p:nvSpPr>
        <p:spPr>
          <a:xfrm>
            <a:off x="-184442" y="4218657"/>
            <a:ext cx="5292652" cy="216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Vantaggi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ottenuti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Assorbe la logica di logging al database di tutti i sensori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permesso di aumentare l’efficienza di calcolo delle boards, risparmiandogli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carico computazionale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B59C6731-F368-4331-93F3-59493BB1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8210" y="2314167"/>
            <a:ext cx="3866877" cy="22296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-184443" y="1753790"/>
            <a:ext cx="5171222" cy="190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Funzionamento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nodo master è rappresentato da un </a:t>
            </a: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esterno, iscritto ad un topic mqtt</a:t>
            </a:r>
          </a:p>
          <a:p>
            <a:pPr marL="364930" lvl="1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defRPr/>
            </a:pP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 in attesa di eventi significativi, che procede a loggare in un database</a:t>
            </a:r>
          </a:p>
        </p:txBody>
      </p:sp>
    </p:spTree>
    <p:extLst>
      <p:ext uri="{BB962C8B-B14F-4D97-AF65-F5344CB8AC3E}">
        <p14:creationId xmlns:p14="http://schemas.microsoft.com/office/powerpoint/2010/main" val="247665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: Dashboard di Monitoring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6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Project Overview: past steps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429F7C-3D6A-490C-8588-BE4C1F28BF2F}"/>
              </a:ext>
            </a:extLst>
          </p:cNvPr>
          <p:cNvSpPr txBox="1"/>
          <p:nvPr/>
        </p:nvSpPr>
        <p:spPr>
          <a:xfrm>
            <a:off x="3850231" y="4207778"/>
            <a:ext cx="5292652" cy="182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Case: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Consente l’osservazione in tempo reale di misurazioni da diverse stazioni di rilevazione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Fornisce così un’overview su più zone monitorate, in modo da confrontare l’intensità di un evento sismico</a:t>
            </a: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B59C6731-F368-4331-93F3-59493BB1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7689" y="2931550"/>
            <a:ext cx="3364791" cy="189058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3850230" y="1503299"/>
            <a:ext cx="5171222" cy="216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Funzionamento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Mostra in tempo reale le rilevazioni ricevute dai sismografi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 ogni nodo, collegatosi dinamicamente, corrisponde un grafico diverso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 eventi significativi vengono evidenziati separatamente</a:t>
            </a:r>
          </a:p>
        </p:txBody>
      </p:sp>
    </p:spTree>
    <p:extLst>
      <p:ext uri="{BB962C8B-B14F-4D97-AF65-F5344CB8AC3E}">
        <p14:creationId xmlns:p14="http://schemas.microsoft.com/office/powerpoint/2010/main" val="318502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Low Power Consumption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Segnaposto contenuto 7">
            <a:extLst>
              <a:ext uri="{FF2B5EF4-FFF2-40B4-BE49-F238E27FC236}">
                <a16:creationId xmlns:a16="http://schemas.microsoft.com/office/drawing/2014/main" id="{7E0CA7AB-F245-4144-BF39-B72F4A332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99" b="3399"/>
          <a:stretch/>
        </p:blipFill>
        <p:spPr>
          <a:xfrm>
            <a:off x="117501" y="4207778"/>
            <a:ext cx="0" cy="0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429F7C-3D6A-490C-8588-BE4C1F28BF2F}"/>
              </a:ext>
            </a:extLst>
          </p:cNvPr>
          <p:cNvSpPr txBox="1"/>
          <p:nvPr/>
        </p:nvSpPr>
        <p:spPr>
          <a:xfrm>
            <a:off x="3909147" y="5006214"/>
            <a:ext cx="5292652" cy="15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indent="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Tx/>
              <a:buNone/>
              <a:tabLst/>
              <a:defRPr/>
            </a:pP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IDLE sleep mode: 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seguito di ogni lettura dell’accelerometro la board entra in IDLE mode per 25ms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stoppata e aumento dell’efficienza di wake-up time</a:t>
            </a:r>
            <a:endParaRPr kumimoji="0" lang="pt-BR" sz="168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3909147" y="939984"/>
            <a:ext cx="5171222" cy="190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indent="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Tx/>
              <a:buNone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Proprietà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del Sistema: 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Sistema di rilevazione time sensitive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Necessità di rilevazioni costanti e in tempo reale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c’è la possibilità di rimanere in uno stato di Sleep per tempi prolungati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7B66B3-CF67-4C9E-904B-6B9F6C42D3AA}"/>
              </a:ext>
            </a:extLst>
          </p:cNvPr>
          <p:cNvSpPr txBox="1"/>
          <p:nvPr/>
        </p:nvSpPr>
        <p:spPr>
          <a:xfrm>
            <a:off x="3950390" y="2973099"/>
            <a:ext cx="4633274" cy="190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928" marR="0" lvl="1" indent="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Tx/>
              <a:buNone/>
              <a:tabLst/>
              <a:defRPr/>
            </a:pPr>
            <a:r>
              <a:rPr lang="en-US" sz="1817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Disabilitazione</a:t>
            </a:r>
            <a:r>
              <a:rPr lang="en-US" sz="181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17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817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17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componenti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Componenti inutilizzate dell’IMU 10 DOF disabilitate per risparmio di consumo energetico:</a:t>
            </a:r>
          </a:p>
          <a:p>
            <a:pPr marL="1265788" lvl="2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Magnetometro</a:t>
            </a:r>
          </a:p>
          <a:p>
            <a:pPr marL="1265788" lvl="2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Giroscopio (assi X, Y e Z)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D6104C9-688B-54FB-1D0F-4B586FB28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82" y="3872606"/>
            <a:ext cx="2331872" cy="2331872"/>
          </a:xfrm>
          <a:prstGeom prst="rect">
            <a:avLst/>
          </a:prstGeom>
        </p:spPr>
      </p:pic>
      <p:pic>
        <p:nvPicPr>
          <p:cNvPr id="14" name="Immagine 13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F744D7ED-F529-0912-2ADF-468BE7721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5" y="1377932"/>
            <a:ext cx="3010631" cy="20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API Usage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8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7" name="Segnaposto contenuto 7">
            <a:extLst>
              <a:ext uri="{FF2B5EF4-FFF2-40B4-BE49-F238E27FC236}">
                <a16:creationId xmlns:a16="http://schemas.microsoft.com/office/drawing/2014/main" id="{7E0CA7AB-F245-4144-BF39-B72F4A332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99" b="3399"/>
          <a:stretch/>
        </p:blipFill>
        <p:spPr>
          <a:xfrm>
            <a:off x="117501" y="4207778"/>
            <a:ext cx="0" cy="0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429F7C-3D6A-490C-8588-BE4C1F28BF2F}"/>
              </a:ext>
            </a:extLst>
          </p:cNvPr>
          <p:cNvSpPr txBox="1"/>
          <p:nvPr/>
        </p:nvSpPr>
        <p:spPr>
          <a:xfrm>
            <a:off x="3909147" y="5234054"/>
            <a:ext cx="5292652" cy="130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indent="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Tx/>
              <a:buNone/>
              <a:tabLst/>
              <a:defRPr/>
            </a:pP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Cases: 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Rilevazione dei terremoti in tempo reale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Recupero degli ultimi terremoti rilevati entro un certo limite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3909147" y="1045434"/>
            <a:ext cx="5171222" cy="182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indent="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Tx/>
              <a:buNone/>
              <a:tabLst/>
              <a:defRPr/>
            </a:pP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Overview: 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Fonte: USGS – Istituto Geologico degli Stati Uniti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Rilevazione di s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ismi di magnitudo 2.5+ derivati in tempo reale dall’intero globo terrestre, aggiornati ogni 5 minuti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7B66B3-CF67-4C9E-904B-6B9F6C42D3AA}"/>
              </a:ext>
            </a:extLst>
          </p:cNvPr>
          <p:cNvSpPr txBox="1"/>
          <p:nvPr/>
        </p:nvSpPr>
        <p:spPr>
          <a:xfrm>
            <a:off x="3997214" y="3269555"/>
            <a:ext cx="4633274" cy="156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928" marR="0" lvl="1" indent="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Tx/>
              <a:buNone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Gestione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return payload: 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Specifiche dettagliate per ciascun sisma restituite in formato GeoJSON</a:t>
            </a:r>
          </a:p>
          <a:p>
            <a:pPr marL="786860" marR="0" lvl="1" indent="-421930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Sono state u</a:t>
            </a: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tilizzate solo le più rilevanti per il sistema</a:t>
            </a:r>
          </a:p>
        </p:txBody>
      </p:sp>
      <p:pic>
        <p:nvPicPr>
          <p:cNvPr id="9" name="Immagine 8" descr="Immagine che contiene testo, clipart, serviziodatavola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A4F02708-2812-9FAD-A58B-37A477F94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64" y="1574289"/>
            <a:ext cx="3771900" cy="1209675"/>
          </a:xfrm>
          <a:prstGeom prst="rect">
            <a:avLst/>
          </a:prstGeom>
        </p:spPr>
      </p:pic>
      <p:pic>
        <p:nvPicPr>
          <p:cNvPr id="16" name="Immagine 15" descr="Immagine che contiene mappa&#10;&#10;Descrizione generata automaticamente">
            <a:extLst>
              <a:ext uri="{FF2B5EF4-FFF2-40B4-BE49-F238E27FC236}">
                <a16:creationId xmlns:a16="http://schemas.microsoft.com/office/drawing/2014/main" id="{B2EE0CEF-AF1E-9D77-186B-81CE3F488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4345757" cy="237882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C1CD4E-C544-9BFA-87E7-12F8D2061156}"/>
              </a:ext>
            </a:extLst>
          </p:cNvPr>
          <p:cNvSpPr txBox="1"/>
          <p:nvPr/>
        </p:nvSpPr>
        <p:spPr>
          <a:xfrm>
            <a:off x="0" y="5797992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https://earthquake.usgs.gov/earthquakes/map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3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Telegram 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9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overlap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3BA598-7D83-4D28-BA75-D0FF273D37BF}"/>
              </a:ext>
            </a:extLst>
          </p:cNvPr>
          <p:cNvSpPr txBox="1"/>
          <p:nvPr/>
        </p:nvSpPr>
        <p:spPr>
          <a:xfrm>
            <a:off x="-1" y="1368407"/>
            <a:ext cx="5171222" cy="15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1928" marR="0" lvl="1" algn="l" defTabSz="84385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tabLst/>
              <a:defRPr/>
            </a:pPr>
            <a:r>
              <a:rPr kumimoji="0" lang="en-US" sz="1817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Funzionamento</a:t>
            </a:r>
            <a:r>
              <a:rPr kumimoji="0" lang="en-US" sz="1817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pt-BR" sz="168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Permette di registarsi attraverso una posizione e un raggio a scelta</a:t>
            </a:r>
          </a:p>
          <a:p>
            <a:pPr marL="786860" lvl="1" indent="-421930" defTabSz="843858">
              <a:spcBef>
                <a:spcPts val="554"/>
              </a:spcBef>
              <a:buClr>
                <a:prstClr val="black">
                  <a:lumMod val="75000"/>
                  <a:lumOff val="25000"/>
                </a:prstClr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pt-BR" sz="1687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riceverà aggiornamenti in caso di terremoti rilevati entro il raggio scelto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1C7B0D-B247-F30A-9FBB-E947CA34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64" y="3597844"/>
            <a:ext cx="3043009" cy="239496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20794F-A8E6-A15E-C7D2-FCD2E4F9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08" y="1065501"/>
            <a:ext cx="2782756" cy="525631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FE2974-54AA-6193-7318-B6CACCF4F17F}"/>
              </a:ext>
            </a:extLst>
          </p:cNvPr>
          <p:cNvSpPr txBox="1"/>
          <p:nvPr/>
        </p:nvSpPr>
        <p:spPr>
          <a:xfrm>
            <a:off x="1350239" y="5992805"/>
            <a:ext cx="21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@IoTLab_overlapbot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39633</TotalTime>
  <Words>1008</Words>
  <Application>Microsoft Office PowerPoint</Application>
  <PresentationFormat>Presentazione su schermo (4:3)</PresentationFormat>
  <Paragraphs>180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2</vt:lpstr>
      <vt:lpstr>Sella</vt:lpstr>
      <vt:lpstr>1_Sella</vt:lpstr>
      <vt:lpstr>2_Sella</vt:lpstr>
      <vt:lpstr>Presentazione standard di PowerPoint</vt:lpstr>
      <vt:lpstr>Materials</vt:lpstr>
      <vt:lpstr>Materials</vt:lpstr>
      <vt:lpstr>Assignment 1: Earthquake Detection</vt:lpstr>
      <vt:lpstr>Assignment 2: Nodo Master</vt:lpstr>
      <vt:lpstr>Assignment 2 : Dashboard di Monitoring</vt:lpstr>
      <vt:lpstr>Method: Low Power Consumption</vt:lpstr>
      <vt:lpstr>Method: API Usage</vt:lpstr>
      <vt:lpstr>Method: Telegram Bot</vt:lpstr>
      <vt:lpstr>Method: Telegram Bot</vt:lpstr>
      <vt:lpstr>Nodes Communication</vt:lpstr>
      <vt:lpstr>Final remarks: Results &amp; Future Developments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Simone Benitozzi</cp:lastModifiedBy>
  <cp:revision>794</cp:revision>
  <cp:lastPrinted>2019-04-08T11:17:13Z</cp:lastPrinted>
  <dcterms:created xsi:type="dcterms:W3CDTF">2011-04-16T15:48:33Z</dcterms:created>
  <dcterms:modified xsi:type="dcterms:W3CDTF">2022-06-19T21:15:47Z</dcterms:modified>
</cp:coreProperties>
</file>