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5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291" autoAdjust="0"/>
  </p:normalViewPr>
  <p:slideViewPr>
    <p:cSldViewPr snapToGrid="0">
      <p:cViewPr varScale="1">
        <p:scale>
          <a:sx n="80" d="100"/>
          <a:sy n="80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11178-BCBC-4989-A271-76B669324CB6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6D8ED-D5E4-4744-B0F4-38D745E6A7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989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SafeStreets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crowd-sourced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whose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violation</a:t>
            </a:r>
            <a:r>
              <a:rPr lang="it-IT" dirty="0"/>
              <a:t> reports.</a:t>
            </a:r>
          </a:p>
          <a:p>
            <a:r>
              <a:rPr lang="it-IT" dirty="0" err="1"/>
              <a:t>There</a:t>
            </a:r>
            <a:r>
              <a:rPr lang="it-IT" dirty="0"/>
              <a:t> are 3 classes of users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to </a:t>
            </a:r>
            <a:r>
              <a:rPr lang="it-IT" dirty="0" err="1"/>
              <a:t>deal</a:t>
            </a:r>
            <a:r>
              <a:rPr lang="it-IT" dirty="0"/>
              <a:t> with.</a:t>
            </a:r>
          </a:p>
          <a:p>
            <a:r>
              <a:rPr lang="it-IT" b="1" dirty="0"/>
              <a:t>Common users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lowest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privileges</a:t>
            </a:r>
            <a:r>
              <a:rPr lang="it-IT" dirty="0"/>
              <a:t>. The </a:t>
            </a:r>
            <a:r>
              <a:rPr lang="it-IT" dirty="0" err="1"/>
              <a:t>registration</a:t>
            </a:r>
            <a:r>
              <a:rPr lang="it-IT" dirty="0"/>
              <a:t> of a common user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verification</a:t>
            </a:r>
            <a:r>
              <a:rPr lang="it-IT" dirty="0"/>
              <a:t>.</a:t>
            </a:r>
          </a:p>
          <a:p>
            <a:r>
              <a:rPr lang="it-IT" b="1" dirty="0" err="1"/>
              <a:t>Authorities</a:t>
            </a:r>
            <a:r>
              <a:rPr lang="it-IT" dirty="0"/>
              <a:t> can access data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restrictions</a:t>
            </a:r>
            <a:r>
              <a:rPr lang="it-IT" dirty="0"/>
              <a:t>.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supposed</a:t>
            </a:r>
            <a:r>
              <a:rPr lang="it-IT" dirty="0"/>
              <a:t> use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support for </a:t>
            </a:r>
            <a:r>
              <a:rPr lang="it-IT" dirty="0" err="1"/>
              <a:t>their</a:t>
            </a:r>
            <a:r>
              <a:rPr lang="it-IT" dirty="0"/>
              <a:t> tasks.</a:t>
            </a:r>
          </a:p>
          <a:p>
            <a:r>
              <a:rPr lang="it-IT" b="1" dirty="0" err="1"/>
              <a:t>Municipality</a:t>
            </a:r>
            <a:r>
              <a:rPr lang="it-IT" b="1" dirty="0"/>
              <a:t> users</a:t>
            </a:r>
            <a:r>
              <a:rPr lang="it-IT" dirty="0"/>
              <a:t> are </a:t>
            </a:r>
            <a:r>
              <a:rPr lang="it-IT" dirty="0" err="1"/>
              <a:t>supposed</a:t>
            </a:r>
            <a:r>
              <a:rPr lang="it-IT" dirty="0"/>
              <a:t> to use the </a:t>
            </a:r>
            <a:r>
              <a:rPr lang="it-IT" dirty="0" err="1"/>
              <a:t>application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suggestion</a:t>
            </a:r>
            <a:r>
              <a:rPr lang="it-IT" dirty="0"/>
              <a:t> on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interventions</a:t>
            </a:r>
            <a:r>
              <a:rPr lang="it-IT" dirty="0"/>
              <a:t> to reduce </a:t>
            </a:r>
            <a:r>
              <a:rPr lang="it-IT" dirty="0" err="1"/>
              <a:t>accidents</a:t>
            </a:r>
            <a:r>
              <a:rPr lang="it-IT" dirty="0"/>
              <a:t> and </a:t>
            </a:r>
            <a:r>
              <a:rPr lang="it-IT" dirty="0" err="1"/>
              <a:t>violations</a:t>
            </a:r>
            <a:r>
              <a:rPr lang="it-IT" dirty="0"/>
              <a:t>.</a:t>
            </a:r>
          </a:p>
          <a:p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authorities</a:t>
            </a:r>
            <a:r>
              <a:rPr lang="it-IT" dirty="0"/>
              <a:t> and </a:t>
            </a:r>
            <a:r>
              <a:rPr lang="it-IT" dirty="0" err="1"/>
              <a:t>municipality</a:t>
            </a:r>
            <a:r>
              <a:rPr lang="it-IT" dirty="0"/>
              <a:t> users </a:t>
            </a:r>
            <a:r>
              <a:rPr lang="it-IT" dirty="0" err="1"/>
              <a:t>require</a:t>
            </a:r>
            <a:r>
              <a:rPr lang="it-IT" dirty="0"/>
              <a:t> a </a:t>
            </a:r>
            <a:r>
              <a:rPr lang="it-IT" dirty="0" err="1"/>
              <a:t>verification</a:t>
            </a:r>
            <a:r>
              <a:rPr lang="it-IT" dirty="0"/>
              <a:t> for the </a:t>
            </a:r>
            <a:r>
              <a:rPr lang="it-IT" dirty="0" err="1"/>
              <a:t>activation</a:t>
            </a:r>
            <a:r>
              <a:rPr lang="it-IT" dirty="0"/>
              <a:t> of the account.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6D8ED-D5E4-4744-B0F4-38D745E6A7F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22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must </a:t>
            </a:r>
            <a:r>
              <a:rPr lang="it-IT" dirty="0" err="1"/>
              <a:t>provide</a:t>
            </a:r>
            <a:r>
              <a:rPr lang="it-IT" dirty="0"/>
              <a:t> some </a:t>
            </a:r>
            <a:r>
              <a:rPr lang="it-IT" dirty="0" err="1"/>
              <a:t>functionalities</a:t>
            </a:r>
            <a:r>
              <a:rPr lang="it-IT" dirty="0"/>
              <a:t>, </a:t>
            </a:r>
            <a:r>
              <a:rPr lang="it-IT" dirty="0" err="1"/>
              <a:t>captured</a:t>
            </a:r>
            <a:r>
              <a:rPr lang="it-IT" dirty="0"/>
              <a:t> by </a:t>
            </a:r>
            <a:r>
              <a:rPr lang="it-IT" dirty="0" err="1"/>
              <a:t>these</a:t>
            </a:r>
            <a:r>
              <a:rPr lang="it-IT" dirty="0"/>
              <a:t> goals.</a:t>
            </a:r>
            <a:endParaRPr lang="it-IT" b="1" dirty="0"/>
          </a:p>
          <a:p>
            <a:r>
              <a:rPr lang="it-IT" b="1" dirty="0"/>
              <a:t>Goal 2</a:t>
            </a:r>
            <a:r>
              <a:rPr lang="it-IT" dirty="0"/>
              <a:t> – «Anonymous»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illegal</a:t>
            </a:r>
            <a:r>
              <a:rPr lang="it-IT" dirty="0"/>
              <a:t> to share sensitive information</a:t>
            </a:r>
            <a:endParaRPr lang="it-IT" b="1" dirty="0"/>
          </a:p>
          <a:p>
            <a:r>
              <a:rPr lang="it-IT" b="1" dirty="0"/>
              <a:t>Goal 4</a:t>
            </a:r>
            <a:r>
              <a:rPr lang="it-IT" dirty="0"/>
              <a:t> – «</a:t>
            </a:r>
            <a:r>
              <a:rPr lang="it-IT" dirty="0" err="1"/>
              <a:t>Suggestions</a:t>
            </a:r>
            <a:r>
              <a:rPr lang="it-IT" dirty="0"/>
              <a:t>» are </a:t>
            </a:r>
            <a:r>
              <a:rPr lang="it-IT" dirty="0" err="1"/>
              <a:t>identified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data </a:t>
            </a:r>
            <a:r>
              <a:rPr lang="it-IT" dirty="0" err="1"/>
              <a:t>analyisis</a:t>
            </a:r>
            <a:r>
              <a:rPr lang="it-IT" dirty="0"/>
              <a:t> techniques</a:t>
            </a:r>
          </a:p>
          <a:p>
            <a:r>
              <a:rPr lang="it-IT" b="1" dirty="0"/>
              <a:t>Goal 5</a:t>
            </a:r>
            <a:r>
              <a:rPr lang="it-IT" dirty="0"/>
              <a:t> – By «</a:t>
            </a:r>
            <a:r>
              <a:rPr lang="it-IT" dirty="0" err="1"/>
              <a:t>reliable</a:t>
            </a:r>
            <a:r>
              <a:rPr lang="it-IT" dirty="0"/>
              <a:t>»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data must </a:t>
            </a:r>
            <a:r>
              <a:rPr lang="it-IT" dirty="0" err="1"/>
              <a:t>not</a:t>
            </a:r>
            <a:r>
              <a:rPr lang="it-IT" dirty="0"/>
              <a:t> break the chain of </a:t>
            </a:r>
            <a:r>
              <a:rPr lang="it-IT" dirty="0" err="1"/>
              <a:t>custody</a:t>
            </a:r>
            <a:endParaRPr lang="it-IT" b="0" dirty="0"/>
          </a:p>
          <a:p>
            <a:r>
              <a:rPr lang="it-IT" b="0" dirty="0"/>
              <a:t>Goals can be </a:t>
            </a:r>
            <a:r>
              <a:rPr lang="it-IT" b="0" dirty="0" err="1"/>
              <a:t>factored</a:t>
            </a:r>
            <a:r>
              <a:rPr lang="it-IT" b="0" dirty="0"/>
              <a:t> in some groups. </a:t>
            </a:r>
            <a:r>
              <a:rPr lang="it-IT" b="0" dirty="0" err="1"/>
              <a:t>We</a:t>
            </a:r>
            <a:r>
              <a:rPr lang="it-IT" b="0" dirty="0"/>
              <a:t> </a:t>
            </a:r>
            <a:r>
              <a:rPr lang="it-IT" b="0" dirty="0" err="1"/>
              <a:t>decided</a:t>
            </a:r>
            <a:r>
              <a:rPr lang="it-IT" b="0" dirty="0"/>
              <a:t> to </a:t>
            </a:r>
            <a:r>
              <a:rPr lang="it-IT" b="0" dirty="0" err="1"/>
              <a:t>indentify</a:t>
            </a:r>
            <a:r>
              <a:rPr lang="it-IT" b="0" dirty="0"/>
              <a:t> 4 </a:t>
            </a:r>
            <a:r>
              <a:rPr lang="it-IT" b="0" dirty="0" err="1"/>
              <a:t>different</a:t>
            </a:r>
            <a:r>
              <a:rPr lang="it-IT" b="0" dirty="0"/>
              <a:t> services, </a:t>
            </a:r>
            <a:r>
              <a:rPr lang="it-IT" b="0" dirty="0" err="1"/>
              <a:t>each</a:t>
            </a:r>
            <a:r>
              <a:rPr lang="it-IT" b="0" dirty="0"/>
              <a:t> of </a:t>
            </a:r>
            <a:r>
              <a:rPr lang="it-IT" b="0" dirty="0" err="1"/>
              <a:t>which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responsible</a:t>
            </a:r>
            <a:r>
              <a:rPr lang="it-IT" b="0" dirty="0"/>
              <a:t> for one or more goals.</a:t>
            </a:r>
          </a:p>
          <a:p>
            <a:r>
              <a:rPr lang="it-IT" b="0" dirty="0"/>
              <a:t>Services are </a:t>
            </a:r>
            <a:r>
              <a:rPr lang="it-IT" b="0" dirty="0" err="1"/>
              <a:t>reciprocally</a:t>
            </a:r>
            <a:r>
              <a:rPr lang="it-IT" b="0" dirty="0"/>
              <a:t> </a:t>
            </a:r>
            <a:r>
              <a:rPr lang="it-IT" b="0" dirty="0" err="1"/>
              <a:t>independent</a:t>
            </a:r>
            <a:r>
              <a:rPr lang="it-IT" b="0" dirty="0"/>
              <a:t>. </a:t>
            </a:r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means</a:t>
            </a:r>
            <a:r>
              <a:rPr lang="it-IT" b="0" dirty="0"/>
              <a:t> </a:t>
            </a:r>
            <a:r>
              <a:rPr lang="it-IT" b="0" dirty="0" err="1"/>
              <a:t>that</a:t>
            </a:r>
            <a:r>
              <a:rPr lang="it-IT" b="0" dirty="0"/>
              <a:t> </a:t>
            </a:r>
            <a:r>
              <a:rPr lang="it-IT" b="0" dirty="0" err="1"/>
              <a:t>every</a:t>
            </a:r>
            <a:r>
              <a:rPr lang="it-IT" b="0" dirty="0"/>
              <a:t> service can be </a:t>
            </a:r>
            <a:r>
              <a:rPr lang="it-IT" b="0" dirty="0" err="1"/>
              <a:t>developed</a:t>
            </a:r>
            <a:r>
              <a:rPr lang="it-IT" b="0" dirty="0"/>
              <a:t> </a:t>
            </a:r>
            <a:r>
              <a:rPr lang="it-IT" b="0" dirty="0" err="1"/>
              <a:t>without</a:t>
            </a:r>
            <a:r>
              <a:rPr lang="it-IT" b="0" dirty="0"/>
              <a:t> </a:t>
            </a:r>
            <a:r>
              <a:rPr lang="it-IT" b="0" dirty="0" err="1"/>
              <a:t>affecting</a:t>
            </a:r>
            <a:r>
              <a:rPr lang="it-IT" b="0" dirty="0"/>
              <a:t> the </a:t>
            </a:r>
            <a:r>
              <a:rPr lang="it-IT" b="0" dirty="0" err="1"/>
              <a:t>working</a:t>
            </a:r>
            <a:r>
              <a:rPr lang="it-IT" b="0" dirty="0"/>
              <a:t> of the </a:t>
            </a:r>
            <a:r>
              <a:rPr lang="it-IT" b="0" dirty="0" err="1"/>
              <a:t>other</a:t>
            </a:r>
            <a:r>
              <a:rPr lang="it-IT" b="0" dirty="0"/>
              <a:t> </a:t>
            </a:r>
            <a:r>
              <a:rPr lang="it-IT" b="0" dirty="0" err="1"/>
              <a:t>ones</a:t>
            </a:r>
            <a:r>
              <a:rPr lang="it-IT" b="0" dirty="0"/>
              <a:t>.</a:t>
            </a:r>
          </a:p>
          <a:p>
            <a:r>
              <a:rPr lang="it-IT" b="0" dirty="0" err="1"/>
              <a:t>This</a:t>
            </a:r>
            <a:r>
              <a:rPr lang="it-IT" b="0" dirty="0"/>
              <a:t> service-</a:t>
            </a:r>
            <a:r>
              <a:rPr lang="it-IT" b="0" dirty="0" err="1"/>
              <a:t>division</a:t>
            </a:r>
            <a:r>
              <a:rPr lang="it-IT" b="0" dirty="0"/>
              <a:t> </a:t>
            </a:r>
            <a:r>
              <a:rPr lang="it-IT" b="0" dirty="0" err="1"/>
              <a:t>was</a:t>
            </a:r>
            <a:r>
              <a:rPr lang="it-IT" b="0" dirty="0"/>
              <a:t> </a:t>
            </a:r>
            <a:r>
              <a:rPr lang="it-IT" b="0" dirty="0" err="1"/>
              <a:t>not</a:t>
            </a:r>
            <a:r>
              <a:rPr lang="it-IT" b="0" dirty="0"/>
              <a:t> </a:t>
            </a:r>
            <a:r>
              <a:rPr lang="it-IT" b="0" dirty="0" err="1"/>
              <a:t>required</a:t>
            </a:r>
            <a:r>
              <a:rPr lang="it-IT" b="0" dirty="0"/>
              <a:t>, </a:t>
            </a:r>
            <a:r>
              <a:rPr lang="it-IT" b="0" dirty="0" err="1"/>
              <a:t>but</a:t>
            </a:r>
            <a:r>
              <a:rPr lang="it-IT" b="0" dirty="0"/>
              <a:t> </a:t>
            </a:r>
            <a:r>
              <a:rPr lang="it-IT" b="0" dirty="0" err="1"/>
              <a:t>we</a:t>
            </a:r>
            <a:r>
              <a:rPr lang="it-IT" b="0" dirty="0"/>
              <a:t> </a:t>
            </a:r>
            <a:r>
              <a:rPr lang="it-IT" dirty="0" err="1"/>
              <a:t>thought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a good idea to split the goals of the </a:t>
            </a:r>
            <a:r>
              <a:rPr lang="it-IT" dirty="0" err="1"/>
              <a:t>application</a:t>
            </a:r>
            <a:r>
              <a:rPr lang="it-IT" dirty="0"/>
              <a:t>.</a:t>
            </a:r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6D8ED-D5E4-4744-B0F4-38D745E6A7F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957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diagram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represents</a:t>
            </a:r>
            <a:r>
              <a:rPr lang="it-IT" dirty="0"/>
              <a:t> the relations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actors</a:t>
            </a:r>
            <a:r>
              <a:rPr lang="it-IT" dirty="0"/>
              <a:t> of the scenario in </a:t>
            </a:r>
            <a:r>
              <a:rPr lang="it-IT" dirty="0" err="1"/>
              <a:t>which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must work.</a:t>
            </a:r>
          </a:p>
          <a:p>
            <a:r>
              <a:rPr lang="it-IT" dirty="0"/>
              <a:t>The </a:t>
            </a:r>
            <a:r>
              <a:rPr lang="it-IT" dirty="0" err="1"/>
              <a:t>diagram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shows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of user </a:t>
            </a:r>
            <a:r>
              <a:rPr lang="it-IT" dirty="0" err="1"/>
              <a:t>every</a:t>
            </a:r>
            <a:r>
              <a:rPr lang="it-IT" dirty="0"/>
              <a:t> service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addressed</a:t>
            </a:r>
            <a:r>
              <a:rPr lang="it-IT" dirty="0"/>
              <a:t> to.</a:t>
            </a:r>
          </a:p>
          <a:p>
            <a:r>
              <a:rPr lang="it-IT" dirty="0" err="1"/>
              <a:t>But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interesting</a:t>
            </a:r>
            <a:r>
              <a:rPr lang="it-IT" dirty="0"/>
              <a:t> </a:t>
            </a:r>
            <a:r>
              <a:rPr lang="it-IT" dirty="0" err="1"/>
              <a:t>thing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structure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the one of the </a:t>
            </a:r>
            <a:r>
              <a:rPr lang="it-IT" dirty="0" err="1"/>
              <a:t>diagram</a:t>
            </a:r>
            <a:r>
              <a:rPr lang="it-IT" dirty="0"/>
              <a:t> in the </a:t>
            </a:r>
            <a:r>
              <a:rPr lang="it-IT" dirty="0" err="1"/>
              <a:t>next</a:t>
            </a:r>
            <a:r>
              <a:rPr lang="it-IT" dirty="0"/>
              <a:t> slide.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6D8ED-D5E4-4744-B0F4-38D745E6A7F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910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actors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the </a:t>
            </a:r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of the scenario in </a:t>
            </a:r>
            <a:r>
              <a:rPr lang="it-IT" dirty="0" err="1"/>
              <a:t>which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works.</a:t>
            </a:r>
          </a:p>
          <a:p>
            <a:r>
              <a:rPr lang="it-IT" dirty="0"/>
              <a:t>The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the </a:t>
            </a:r>
            <a:r>
              <a:rPr lang="it-IT" dirty="0" err="1"/>
              <a:t>diagram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slide.</a:t>
            </a:r>
          </a:p>
          <a:p>
            <a:r>
              <a:rPr lang="it-IT" dirty="0" err="1"/>
              <a:t>This</a:t>
            </a:r>
            <a:r>
              <a:rPr lang="it-IT" dirty="0"/>
              <a:t> led </a:t>
            </a:r>
            <a:r>
              <a:rPr lang="it-IT" dirty="0" err="1"/>
              <a:t>us</a:t>
            </a:r>
            <a:r>
              <a:rPr lang="it-IT" dirty="0"/>
              <a:t> to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natural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for the </a:t>
            </a:r>
            <a:r>
              <a:rPr lang="it-IT" dirty="0" err="1"/>
              <a:t>architecture</a:t>
            </a:r>
            <a:r>
              <a:rPr lang="it-IT" dirty="0"/>
              <a:t> of the system.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6D8ED-D5E4-4744-B0F4-38D745E6A7F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884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Indeed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choosen</a:t>
            </a:r>
            <a:r>
              <a:rPr lang="it-IT" dirty="0"/>
              <a:t> a </a:t>
            </a:r>
            <a:r>
              <a:rPr lang="it-IT" dirty="0" err="1"/>
              <a:t>three-tier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presentation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,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 and the data </a:t>
            </a:r>
            <a:r>
              <a:rPr lang="it-IT" dirty="0" err="1"/>
              <a:t>layer</a:t>
            </a:r>
            <a:r>
              <a:rPr lang="it-IT" dirty="0"/>
              <a:t> are </a:t>
            </a:r>
            <a:r>
              <a:rPr lang="it-IT" dirty="0" err="1"/>
              <a:t>separated</a:t>
            </a:r>
            <a:r>
              <a:rPr lang="it-IT" dirty="0"/>
              <a:t>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perfectly</a:t>
            </a:r>
            <a:r>
              <a:rPr lang="it-IT" dirty="0"/>
              <a:t> </a:t>
            </a:r>
            <a:r>
              <a:rPr lang="it-IT" dirty="0" err="1"/>
              <a:t>fits</a:t>
            </a:r>
            <a:r>
              <a:rPr lang="it-IT" dirty="0"/>
              <a:t> with </a:t>
            </a:r>
            <a:r>
              <a:rPr lang="it-IT" dirty="0" err="1"/>
              <a:t>this</a:t>
            </a:r>
            <a:r>
              <a:rPr lang="it-IT" dirty="0"/>
              <a:t> linear </a:t>
            </a:r>
            <a:r>
              <a:rPr lang="it-IT" dirty="0" err="1"/>
              <a:t>variant</a:t>
            </a:r>
            <a:r>
              <a:rPr lang="it-IT" dirty="0"/>
              <a:t> of the </a:t>
            </a:r>
            <a:r>
              <a:rPr lang="it-IT" dirty="0" err="1"/>
              <a:t>mvc</a:t>
            </a:r>
            <a:r>
              <a:rPr lang="it-IT" dirty="0"/>
              <a:t>-pattern.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6D8ED-D5E4-4744-B0F4-38D745E6A7F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06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395D-A680-4E29-B9E6-69EE9FB9035E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C6C8-68A0-4FF4-BCE5-E8BE8CDB58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645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395D-A680-4E29-B9E6-69EE9FB9035E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C6C8-68A0-4FF4-BCE5-E8BE8CDB58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59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395D-A680-4E29-B9E6-69EE9FB9035E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C6C8-68A0-4FF4-BCE5-E8BE8CDB58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559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395D-A680-4E29-B9E6-69EE9FB9035E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C6C8-68A0-4FF4-BCE5-E8BE8CDB58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036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395D-A680-4E29-B9E6-69EE9FB9035E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C6C8-68A0-4FF4-BCE5-E8BE8CDB58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43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395D-A680-4E29-B9E6-69EE9FB9035E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C6C8-68A0-4FF4-BCE5-E8BE8CDB58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5797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395D-A680-4E29-B9E6-69EE9FB9035E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C6C8-68A0-4FF4-BCE5-E8BE8CDB58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643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395D-A680-4E29-B9E6-69EE9FB9035E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C6C8-68A0-4FF4-BCE5-E8BE8CDB58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52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395D-A680-4E29-B9E6-69EE9FB9035E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C6C8-68A0-4FF4-BCE5-E8BE8CDB58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50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395D-A680-4E29-B9E6-69EE9FB9035E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C6C8-68A0-4FF4-BCE5-E8BE8CDB58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2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395D-A680-4E29-B9E6-69EE9FB9035E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C6C8-68A0-4FF4-BCE5-E8BE8CDB58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520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395D-A680-4E29-B9E6-69EE9FB9035E}" type="datetimeFigureOut">
              <a:rPr lang="it-IT" smtClean="0"/>
              <a:t>14/01/2020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C6C8-68A0-4FF4-BCE5-E8BE8CDB58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39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76A2C89A-C44C-4644-A635-24B6651D8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2278225"/>
            <a:ext cx="4572000" cy="23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0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F08C29-7144-493C-8BD4-48D5CF77163C}"/>
              </a:ext>
            </a:extLst>
          </p:cNvPr>
          <p:cNvSpPr txBox="1"/>
          <p:nvPr/>
        </p:nvSpPr>
        <p:spPr>
          <a:xfrm>
            <a:off x="669674" y="693964"/>
            <a:ext cx="4215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/>
              <a:t>RESTFUL PROBLEM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1A4B16-77D0-40F6-A4E0-99FD203B9BC1}"/>
              </a:ext>
            </a:extLst>
          </p:cNvPr>
          <p:cNvSpPr txBox="1"/>
          <p:nvPr/>
        </p:nvSpPr>
        <p:spPr>
          <a:xfrm>
            <a:off x="669674" y="2123578"/>
            <a:ext cx="6579365" cy="26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STATELESS COMMUNICATION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SERVER SHOULD START COMMUNICATION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«CONFIRMATION REQUEST»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TEMPORARY DATA</a:t>
            </a:r>
          </a:p>
        </p:txBody>
      </p:sp>
    </p:spTree>
    <p:extLst>
      <p:ext uri="{BB962C8B-B14F-4D97-AF65-F5344CB8AC3E}">
        <p14:creationId xmlns:p14="http://schemas.microsoft.com/office/powerpoint/2010/main" val="3974694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F08C29-7144-493C-8BD4-48D5CF77163C}"/>
              </a:ext>
            </a:extLst>
          </p:cNvPr>
          <p:cNvSpPr txBox="1"/>
          <p:nvPr/>
        </p:nvSpPr>
        <p:spPr>
          <a:xfrm>
            <a:off x="669674" y="693964"/>
            <a:ext cx="4886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/>
              <a:t>DUPLICATED REPORTS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1A4B16-77D0-40F6-A4E0-99FD203B9BC1}"/>
              </a:ext>
            </a:extLst>
          </p:cNvPr>
          <p:cNvSpPr txBox="1"/>
          <p:nvPr/>
        </p:nvSpPr>
        <p:spPr>
          <a:xfrm>
            <a:off x="669674" y="2769909"/>
            <a:ext cx="5265224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AVOID MULTIPLE NOTIFICATIONS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EQUIVALENCE CHECK</a:t>
            </a:r>
          </a:p>
        </p:txBody>
      </p:sp>
    </p:spTree>
    <p:extLst>
      <p:ext uri="{BB962C8B-B14F-4D97-AF65-F5344CB8AC3E}">
        <p14:creationId xmlns:p14="http://schemas.microsoft.com/office/powerpoint/2010/main" val="284820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4C8E53-FDA5-400B-BDC3-E49842C4427E}"/>
              </a:ext>
            </a:extLst>
          </p:cNvPr>
          <p:cNvSpPr txBox="1"/>
          <p:nvPr/>
        </p:nvSpPr>
        <p:spPr>
          <a:xfrm>
            <a:off x="3264038" y="2136338"/>
            <a:ext cx="56639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/>
              <a:t>SAFEANALYTICS</a:t>
            </a:r>
          </a:p>
          <a:p>
            <a:pPr algn="ctr"/>
            <a:r>
              <a:rPr lang="it-IT" sz="5400" b="1" dirty="0"/>
              <a:t>SAFETICKETS</a:t>
            </a:r>
          </a:p>
          <a:p>
            <a:pPr algn="ctr"/>
            <a:r>
              <a:rPr lang="it-IT" sz="5400" b="1" dirty="0"/>
              <a:t>SAFESUGGESTIONS</a:t>
            </a:r>
          </a:p>
        </p:txBody>
      </p:sp>
    </p:spTree>
    <p:extLst>
      <p:ext uri="{BB962C8B-B14F-4D97-AF65-F5344CB8AC3E}">
        <p14:creationId xmlns:p14="http://schemas.microsoft.com/office/powerpoint/2010/main" val="4086200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F08C29-7144-493C-8BD4-48D5CF77163C}"/>
              </a:ext>
            </a:extLst>
          </p:cNvPr>
          <p:cNvSpPr txBox="1"/>
          <p:nvPr/>
        </p:nvSpPr>
        <p:spPr>
          <a:xfrm>
            <a:off x="669674" y="693964"/>
            <a:ext cx="3313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/>
              <a:t>PROVIDE DATA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1A4B16-77D0-40F6-A4E0-99FD203B9BC1}"/>
              </a:ext>
            </a:extLst>
          </p:cNvPr>
          <p:cNvSpPr txBox="1"/>
          <p:nvPr/>
        </p:nvSpPr>
        <p:spPr>
          <a:xfrm>
            <a:off x="669674" y="3093074"/>
            <a:ext cx="6419834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800" dirty="0"/>
              <a:t>SERVICES TO ACCESS THE COLLECTED DATA</a:t>
            </a:r>
          </a:p>
        </p:txBody>
      </p:sp>
    </p:spTree>
    <p:extLst>
      <p:ext uri="{BB962C8B-B14F-4D97-AF65-F5344CB8AC3E}">
        <p14:creationId xmlns:p14="http://schemas.microsoft.com/office/powerpoint/2010/main" val="1385242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F08C29-7144-493C-8BD4-48D5CF77163C}"/>
              </a:ext>
            </a:extLst>
          </p:cNvPr>
          <p:cNvSpPr txBox="1"/>
          <p:nvPr/>
        </p:nvSpPr>
        <p:spPr>
          <a:xfrm>
            <a:off x="944972" y="685799"/>
            <a:ext cx="251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SAFEANALYTICS</a:t>
            </a:r>
            <a:endParaRPr lang="it-IT" sz="4000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1A4B16-77D0-40F6-A4E0-99FD203B9BC1}"/>
              </a:ext>
            </a:extLst>
          </p:cNvPr>
          <p:cNvSpPr txBox="1"/>
          <p:nvPr/>
        </p:nvSpPr>
        <p:spPr>
          <a:xfrm>
            <a:off x="944972" y="3013500"/>
            <a:ext cx="251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ACCESS TO VIOLATIONS’ DATA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7F00DC-7A83-475F-8C1E-0984BEA445E2}"/>
              </a:ext>
            </a:extLst>
          </p:cNvPr>
          <p:cNvSpPr txBox="1"/>
          <p:nvPr/>
        </p:nvSpPr>
        <p:spPr>
          <a:xfrm>
            <a:off x="8219148" y="693964"/>
            <a:ext cx="3027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SAFESUGGESTIONS</a:t>
            </a:r>
            <a:endParaRPr lang="it-IT" sz="40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1C803D-D490-4EFA-A348-207BFC0F2722}"/>
              </a:ext>
            </a:extLst>
          </p:cNvPr>
          <p:cNvSpPr txBox="1"/>
          <p:nvPr/>
        </p:nvSpPr>
        <p:spPr>
          <a:xfrm>
            <a:off x="4795804" y="693964"/>
            <a:ext cx="209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SAFETICKETS</a:t>
            </a:r>
            <a:endParaRPr lang="it-IT" sz="4000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BC275FF-42C7-4E25-B537-5B3FE1F42CAA}"/>
              </a:ext>
            </a:extLst>
          </p:cNvPr>
          <p:cNvSpPr txBox="1"/>
          <p:nvPr/>
        </p:nvSpPr>
        <p:spPr>
          <a:xfrm>
            <a:off x="4795804" y="3013500"/>
            <a:ext cx="2090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GET STATISTICS ON TICKETS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006E09-E199-4FE3-B320-7D8B65BB5EED}"/>
              </a:ext>
            </a:extLst>
          </p:cNvPr>
          <p:cNvSpPr txBox="1"/>
          <p:nvPr/>
        </p:nvSpPr>
        <p:spPr>
          <a:xfrm>
            <a:off x="7943850" y="2644168"/>
            <a:ext cx="3578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GET SUGGESTIONS ON POSSIBLE INTERVENTIONS, FROM VIOLATIONS AND ACCIDENTS</a:t>
            </a:r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E701531A-5687-40C1-9E38-4D8573C37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0230" y="4937464"/>
            <a:ext cx="875915" cy="1079616"/>
          </a:xfrm>
          <a:prstGeom prst="rect">
            <a:avLst/>
          </a:prstGeom>
        </p:spPr>
      </p:pic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D2B1D170-5729-4DFC-9102-D62610707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72" y="4978204"/>
            <a:ext cx="977766" cy="1038876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F17800B4-7B3A-4972-9458-C6653E45DF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6055" y="4978204"/>
            <a:ext cx="774065" cy="1018507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07F05222-AD70-48A3-B5FD-F50A89C5F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3324" y="4978204"/>
            <a:ext cx="875915" cy="10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64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F08C29-7144-493C-8BD4-48D5CF77163C}"/>
              </a:ext>
            </a:extLst>
          </p:cNvPr>
          <p:cNvSpPr txBox="1"/>
          <p:nvPr/>
        </p:nvSpPr>
        <p:spPr>
          <a:xfrm>
            <a:off x="944972" y="685799"/>
            <a:ext cx="6977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/>
              <a:t>DATABASE &amp; DATA WAREHOUSE</a:t>
            </a:r>
            <a:endParaRPr lang="it-IT" sz="54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93AB6B-EE1A-44F8-9CFB-13E373A67078}"/>
              </a:ext>
            </a:extLst>
          </p:cNvPr>
          <p:cNvSpPr txBox="1"/>
          <p:nvPr/>
        </p:nvSpPr>
        <p:spPr>
          <a:xfrm>
            <a:off x="941127" y="1393685"/>
            <a:ext cx="10309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DATABASE SERVER DEVELOPED INDEPENDENTLY FROM THE APPLICATION SERVER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25A2236-D13C-4E44-9CA2-51C8DCDAC6DB}"/>
              </a:ext>
            </a:extLst>
          </p:cNvPr>
          <p:cNvSpPr txBox="1"/>
          <p:nvPr/>
        </p:nvSpPr>
        <p:spPr>
          <a:xfrm>
            <a:off x="941127" y="2470427"/>
            <a:ext cx="1499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DATABASE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11150D3-26D9-4730-A325-0845E55E3EC1}"/>
              </a:ext>
            </a:extLst>
          </p:cNvPr>
          <p:cNvSpPr txBox="1"/>
          <p:nvPr/>
        </p:nvSpPr>
        <p:spPr>
          <a:xfrm>
            <a:off x="6095999" y="2471146"/>
            <a:ext cx="2589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DATA WAREHOUSE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B2D16D2-B5F5-4E7C-937B-8B3409DBF2B7}"/>
              </a:ext>
            </a:extLst>
          </p:cNvPr>
          <p:cNvSpPr txBox="1"/>
          <p:nvPr/>
        </p:nvSpPr>
        <p:spPr>
          <a:xfrm>
            <a:off x="941127" y="2967335"/>
            <a:ext cx="450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DEALS WITH SIMPLE AND FREQUENT QUERIES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6E0A0E8-81E1-4309-BD06-9E72466C17F0}"/>
              </a:ext>
            </a:extLst>
          </p:cNvPr>
          <p:cNvSpPr txBox="1"/>
          <p:nvPr/>
        </p:nvSpPr>
        <p:spPr>
          <a:xfrm>
            <a:off x="941127" y="3336667"/>
            <a:ext cx="13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EASY TO USE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0EBAB7B-D46D-49CF-904D-9B6AA75ACDE8}"/>
              </a:ext>
            </a:extLst>
          </p:cNvPr>
          <p:cNvSpPr txBox="1"/>
          <p:nvPr/>
        </p:nvSpPr>
        <p:spPr>
          <a:xfrm>
            <a:off x="6096000" y="2967336"/>
            <a:ext cx="406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PROVIDES STATISTICS: COMPLEX QUERIES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D850A27-0D53-4DC3-A37F-4EC8D025B9BC}"/>
              </a:ext>
            </a:extLst>
          </p:cNvPr>
          <p:cNvSpPr txBox="1"/>
          <p:nvPr/>
        </p:nvSpPr>
        <p:spPr>
          <a:xfrm>
            <a:off x="6096000" y="3336668"/>
            <a:ext cx="4930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 ANALYSIS DOESN’T AFFECT THE APPLICATION</a:t>
            </a:r>
          </a:p>
          <a:p>
            <a:r>
              <a:rPr lang="it-IT" dirty="0"/>
              <a:t>EFFICIENCY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A43D915-4120-496D-B623-741C913E7FAD}"/>
              </a:ext>
            </a:extLst>
          </p:cNvPr>
          <p:cNvSpPr txBox="1"/>
          <p:nvPr/>
        </p:nvSpPr>
        <p:spPr>
          <a:xfrm>
            <a:off x="6096000" y="3982999"/>
            <a:ext cx="4964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UPGRADES ON DATA ANALYSIS TECHNIQUES DON’T</a:t>
            </a:r>
          </a:p>
          <a:p>
            <a:r>
              <a:rPr lang="it-IT" dirty="0"/>
              <a:t>AFFECT THE OVERALL APPLICATION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71B3192-92F8-436E-94F0-B20ED41C8350}"/>
              </a:ext>
            </a:extLst>
          </p:cNvPr>
          <p:cNvSpPr txBox="1"/>
          <p:nvPr/>
        </p:nvSpPr>
        <p:spPr>
          <a:xfrm>
            <a:off x="6096000" y="4629330"/>
            <a:ext cx="493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IMMEDIATE RESPONSE ON BIG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4250699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F08C29-7144-493C-8BD4-48D5CF77163C}"/>
              </a:ext>
            </a:extLst>
          </p:cNvPr>
          <p:cNvSpPr txBox="1"/>
          <p:nvPr/>
        </p:nvSpPr>
        <p:spPr>
          <a:xfrm>
            <a:off x="944972" y="685799"/>
            <a:ext cx="4152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ONE COMMON INTERFACE</a:t>
            </a:r>
            <a:endParaRPr lang="it-IT" sz="40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93AB6B-EE1A-44F8-9CFB-13E373A67078}"/>
              </a:ext>
            </a:extLst>
          </p:cNvPr>
          <p:cNvSpPr txBox="1"/>
          <p:nvPr/>
        </p:nvSpPr>
        <p:spPr>
          <a:xfrm>
            <a:off x="944972" y="2571749"/>
            <a:ext cx="1767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REUSABILITY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25A2236-D13C-4E44-9CA2-51C8DCDAC6DB}"/>
              </a:ext>
            </a:extLst>
          </p:cNvPr>
          <p:cNvSpPr txBox="1"/>
          <p:nvPr/>
        </p:nvSpPr>
        <p:spPr>
          <a:xfrm>
            <a:off x="944972" y="3198167"/>
            <a:ext cx="172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COHERENCE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11150D3-26D9-4730-A325-0845E55E3EC1}"/>
              </a:ext>
            </a:extLst>
          </p:cNvPr>
          <p:cNvSpPr txBox="1"/>
          <p:nvPr/>
        </p:nvSpPr>
        <p:spPr>
          <a:xfrm>
            <a:off x="944972" y="3824585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HOMOGENEITY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036A0C-D034-4AFD-AB4D-F1E7BF184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9059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9B8BBA14-0BEB-486E-9EBB-07CAD3F48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0385" y="1750858"/>
            <a:ext cx="768025" cy="816026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7A7EB0A6-9DE4-46B0-A918-4604DA27D1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0387" y="3824585"/>
            <a:ext cx="608020" cy="800026"/>
          </a:xfrm>
          <a:prstGeom prst="rect">
            <a:avLst/>
          </a:prstGeom>
        </p:spPr>
      </p:pic>
      <p:pic>
        <p:nvPicPr>
          <p:cNvPr id="21" name="Elemento grafico 20">
            <a:extLst>
              <a:ext uri="{FF2B5EF4-FFF2-40B4-BE49-F238E27FC236}">
                <a16:creationId xmlns:a16="http://schemas.microsoft.com/office/drawing/2014/main" id="{342CB78B-4D69-4648-A492-47E2A45910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90388" y="2774154"/>
            <a:ext cx="688021" cy="84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42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F08C29-7144-493C-8BD4-48D5CF77163C}"/>
              </a:ext>
            </a:extLst>
          </p:cNvPr>
          <p:cNvSpPr txBox="1"/>
          <p:nvPr/>
        </p:nvSpPr>
        <p:spPr>
          <a:xfrm>
            <a:off x="944972" y="685799"/>
            <a:ext cx="1644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AUTHORS</a:t>
            </a:r>
            <a:endParaRPr lang="it-IT" sz="40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93AB6B-EE1A-44F8-9CFB-13E373A67078}"/>
              </a:ext>
            </a:extLst>
          </p:cNvPr>
          <p:cNvSpPr txBox="1"/>
          <p:nvPr/>
        </p:nvSpPr>
        <p:spPr>
          <a:xfrm>
            <a:off x="944972" y="2571749"/>
            <a:ext cx="2168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SIMONE BRAGA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25A2236-D13C-4E44-9CA2-51C8DCDAC6DB}"/>
              </a:ext>
            </a:extLst>
          </p:cNvPr>
          <p:cNvSpPr txBox="1"/>
          <p:nvPr/>
        </p:nvSpPr>
        <p:spPr>
          <a:xfrm>
            <a:off x="944972" y="3198167"/>
            <a:ext cx="229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JUAN CALDERON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11150D3-26D9-4730-A325-0845E55E3EC1}"/>
              </a:ext>
            </a:extLst>
          </p:cNvPr>
          <p:cNvSpPr txBox="1"/>
          <p:nvPr/>
        </p:nvSpPr>
        <p:spPr>
          <a:xfrm>
            <a:off x="944972" y="3824585"/>
            <a:ext cx="2254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MARZIA FAVARO</a:t>
            </a:r>
          </a:p>
        </p:txBody>
      </p:sp>
    </p:spTree>
    <p:extLst>
      <p:ext uri="{BB962C8B-B14F-4D97-AF65-F5344CB8AC3E}">
        <p14:creationId xmlns:p14="http://schemas.microsoft.com/office/powerpoint/2010/main" val="1640839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8F257D4-6595-4B35-A7F9-44A7A1FABD74}"/>
              </a:ext>
            </a:extLst>
          </p:cNvPr>
          <p:cNvSpPr txBox="1"/>
          <p:nvPr/>
        </p:nvSpPr>
        <p:spPr>
          <a:xfrm>
            <a:off x="2242860" y="887224"/>
            <a:ext cx="7706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/>
              <a:t>CROWD-SOURCED APPLICATION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AE2CD1D7-848F-41C4-9DA7-836A9F0D9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1181" y="2813524"/>
            <a:ext cx="1610620" cy="2165096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36D1EDC-94D8-4B09-8C25-C562A216E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51095" y="2834919"/>
            <a:ext cx="1889809" cy="1740613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883C94F-92A0-4E62-AA50-09ECCE46B8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0815" y="2813524"/>
            <a:ext cx="2405660" cy="216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59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FE05AF-20C6-4DAF-B9BA-94C0868A956F}"/>
              </a:ext>
            </a:extLst>
          </p:cNvPr>
          <p:cNvSpPr txBox="1"/>
          <p:nvPr/>
        </p:nvSpPr>
        <p:spPr>
          <a:xfrm>
            <a:off x="546100" y="1435100"/>
            <a:ext cx="772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ALLOW COMMON USERS TO SEND VIOLATION REPORTS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195461-B6ED-4188-84B2-146F6C8FE5ED}"/>
              </a:ext>
            </a:extLst>
          </p:cNvPr>
          <p:cNvSpPr txBox="1"/>
          <p:nvPr/>
        </p:nvSpPr>
        <p:spPr>
          <a:xfrm>
            <a:off x="546100" y="2087265"/>
            <a:ext cx="935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ALLOW COMMON USERS TO GET ANONYMOUS DATA ON VIOLATIONS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6D2544F-277D-4749-9453-769D2158258B}"/>
              </a:ext>
            </a:extLst>
          </p:cNvPr>
          <p:cNvSpPr txBox="1"/>
          <p:nvPr/>
        </p:nvSpPr>
        <p:spPr>
          <a:xfrm>
            <a:off x="546100" y="2739430"/>
            <a:ext cx="1014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ALLOW AUTHORITIES TO ACCESS TO ALL THE DATA WITHOUT RESTRICTIONS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E0DFB5-B5F2-46EF-B928-BF34ADC05090}"/>
              </a:ext>
            </a:extLst>
          </p:cNvPr>
          <p:cNvSpPr txBox="1"/>
          <p:nvPr/>
        </p:nvSpPr>
        <p:spPr>
          <a:xfrm>
            <a:off x="546100" y="3391595"/>
            <a:ext cx="1104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ALLOW MUNICIPALITY USERS TO GET SUGGESTIONS ON POSSIBLE INTERVENTIONS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5E814AD-01EA-444C-92DE-C0F2C873EC15}"/>
              </a:ext>
            </a:extLst>
          </p:cNvPr>
          <p:cNvSpPr txBox="1"/>
          <p:nvPr/>
        </p:nvSpPr>
        <p:spPr>
          <a:xfrm>
            <a:off x="546100" y="4043760"/>
            <a:ext cx="797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GENERATE TRAFFIC TICKETS FORWARDING RELIABLE DATA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9BB7AD-B9B6-43A8-8DC7-954F6B35B0DE}"/>
              </a:ext>
            </a:extLst>
          </p:cNvPr>
          <p:cNvSpPr txBox="1"/>
          <p:nvPr/>
        </p:nvSpPr>
        <p:spPr>
          <a:xfrm>
            <a:off x="546100" y="4695925"/>
            <a:ext cx="826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ALLOW AUTHORITIES TO GET STATISTICS ON ISSUED TICKETS</a:t>
            </a:r>
            <a:endParaRPr lang="it-IT" sz="2400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13E34DC-B2FD-44FB-BD0B-C509A9622097}"/>
              </a:ext>
            </a:extLst>
          </p:cNvPr>
          <p:cNvSpPr txBox="1"/>
          <p:nvPr/>
        </p:nvSpPr>
        <p:spPr>
          <a:xfrm>
            <a:off x="495300" y="1719955"/>
            <a:ext cx="11099800" cy="162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SAFEANALYTICS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551E593-9783-48DC-AA79-FFA1C20A12B9}"/>
              </a:ext>
            </a:extLst>
          </p:cNvPr>
          <p:cNvSpPr txBox="1"/>
          <p:nvPr/>
        </p:nvSpPr>
        <p:spPr>
          <a:xfrm>
            <a:off x="495300" y="473768"/>
            <a:ext cx="11099800" cy="108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SAFEREPORTS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117C2BB-42BC-4D79-9CD7-97A720B338F0}"/>
              </a:ext>
            </a:extLst>
          </p:cNvPr>
          <p:cNvSpPr txBox="1"/>
          <p:nvPr/>
        </p:nvSpPr>
        <p:spPr>
          <a:xfrm>
            <a:off x="495300" y="3515974"/>
            <a:ext cx="11099800" cy="1620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F0"/>
                </a:solidFill>
              </a:rPr>
              <a:t>SAFESUGGESTIONS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AF823C-BB7C-4FAD-B256-EB4FF1347BB7}"/>
              </a:ext>
            </a:extLst>
          </p:cNvPr>
          <p:cNvSpPr txBox="1"/>
          <p:nvPr/>
        </p:nvSpPr>
        <p:spPr>
          <a:xfrm>
            <a:off x="495300" y="5327415"/>
            <a:ext cx="11099800" cy="10800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SAFETICKETS</a:t>
            </a:r>
          </a:p>
        </p:txBody>
      </p:sp>
    </p:spTree>
    <p:extLst>
      <p:ext uri="{BB962C8B-B14F-4D97-AF65-F5344CB8AC3E}">
        <p14:creationId xmlns:p14="http://schemas.microsoft.com/office/powerpoint/2010/main" val="2227799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024 L 1.66667E-6 -0.08148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9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3.33333E-6 0.0875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7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5E-6 0.07893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4.16667E-6 0.15347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5" grpId="0"/>
      <p:bldP spid="6" grpId="0"/>
      <p:bldP spid="6" grpId="1"/>
      <p:bldP spid="7" grpId="0"/>
      <p:bldP spid="7" grpId="1"/>
      <p:bldP spid="8" grpId="0"/>
      <p:bldP spid="8" grpId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8AABF039-E6D2-421D-A4E5-B8B178931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265" y="1914525"/>
            <a:ext cx="1138947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58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F943259E-62AA-41BB-A059-A634DC47B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925" y="615479"/>
            <a:ext cx="10852150" cy="562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3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BDCCBAB-E63A-4160-8AB1-DAAB322FB902}"/>
              </a:ext>
            </a:extLst>
          </p:cNvPr>
          <p:cNvSpPr/>
          <p:nvPr/>
        </p:nvSpPr>
        <p:spPr>
          <a:xfrm>
            <a:off x="4657725" y="1390650"/>
            <a:ext cx="2876550" cy="40767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274E169-7591-4208-AE8E-8A19AC6D8A47}"/>
              </a:ext>
            </a:extLst>
          </p:cNvPr>
          <p:cNvSpPr/>
          <p:nvPr/>
        </p:nvSpPr>
        <p:spPr>
          <a:xfrm>
            <a:off x="1009650" y="1390650"/>
            <a:ext cx="2876550" cy="40767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F75AB80-CB1F-400A-B857-BAED510B9870}"/>
              </a:ext>
            </a:extLst>
          </p:cNvPr>
          <p:cNvSpPr/>
          <p:nvPr/>
        </p:nvSpPr>
        <p:spPr>
          <a:xfrm>
            <a:off x="8305800" y="1390650"/>
            <a:ext cx="2876550" cy="40767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35EDC1-49BC-490E-9DCF-2D73ED5FB606}"/>
              </a:ext>
            </a:extLst>
          </p:cNvPr>
          <p:cNvSpPr txBox="1"/>
          <p:nvPr/>
        </p:nvSpPr>
        <p:spPr>
          <a:xfrm>
            <a:off x="4264633" y="476250"/>
            <a:ext cx="366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THREE-TIER ARCHITECTURE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476F7AF-6140-44A2-A6C1-8E431C68BC67}"/>
              </a:ext>
            </a:extLst>
          </p:cNvPr>
          <p:cNvSpPr txBox="1"/>
          <p:nvPr/>
        </p:nvSpPr>
        <p:spPr>
          <a:xfrm>
            <a:off x="5094572" y="5920085"/>
            <a:ext cx="200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MVC PATTERN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6971315-4EB9-44C2-B2F5-821688312296}"/>
              </a:ext>
            </a:extLst>
          </p:cNvPr>
          <p:cNvSpPr txBox="1"/>
          <p:nvPr/>
        </p:nvSpPr>
        <p:spPr>
          <a:xfrm>
            <a:off x="1611797" y="4383665"/>
            <a:ext cx="1672255" cy="7200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it-IT" sz="2400" b="1" dirty="0"/>
              <a:t>VIEW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EC6557-D2CE-46CF-B72A-E4321D69A29A}"/>
              </a:ext>
            </a:extLst>
          </p:cNvPr>
          <p:cNvSpPr txBox="1"/>
          <p:nvPr/>
        </p:nvSpPr>
        <p:spPr>
          <a:xfrm>
            <a:off x="5125486" y="4383664"/>
            <a:ext cx="1941028" cy="7200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it-IT" sz="2400" b="1" dirty="0"/>
              <a:t>CONTROLLER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C1323E-F1CE-41FD-94AC-E0B65CA773D5}"/>
              </a:ext>
            </a:extLst>
          </p:cNvPr>
          <p:cNvSpPr txBox="1"/>
          <p:nvPr/>
        </p:nvSpPr>
        <p:spPr>
          <a:xfrm>
            <a:off x="8840754" y="4383664"/>
            <a:ext cx="1806642" cy="7200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it-IT" sz="2400" b="1" dirty="0"/>
              <a:t>MODEL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A1C6B72-4A1A-4675-9B44-99C02227BFBC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3284052" y="4743664"/>
            <a:ext cx="1841434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590FDA9-95C4-483D-A058-F081D0E08D3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066514" y="4743664"/>
            <a:ext cx="177424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B4734C68-D520-436D-9B2E-796B46F0E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5162" y="2405062"/>
            <a:ext cx="1023938" cy="1023938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86036560-505F-4F09-8A37-072FB9897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36349" y="2109698"/>
            <a:ext cx="1319302" cy="1319302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E84F2D92-A1A2-46D8-BC7E-4D12ABBC26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54750" y="2280024"/>
            <a:ext cx="978649" cy="97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8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4C8E53-FDA5-400B-BDC3-E49842C4427E}"/>
              </a:ext>
            </a:extLst>
          </p:cNvPr>
          <p:cNvSpPr txBox="1"/>
          <p:nvPr/>
        </p:nvSpPr>
        <p:spPr>
          <a:xfrm>
            <a:off x="3999593" y="2967335"/>
            <a:ext cx="4192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b="1" dirty="0"/>
              <a:t>SAFEREPORTS</a:t>
            </a:r>
          </a:p>
        </p:txBody>
      </p:sp>
    </p:spTree>
    <p:extLst>
      <p:ext uri="{BB962C8B-B14F-4D97-AF65-F5344CB8AC3E}">
        <p14:creationId xmlns:p14="http://schemas.microsoft.com/office/powerpoint/2010/main" val="1269964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F08C29-7144-493C-8BD4-48D5CF77163C}"/>
              </a:ext>
            </a:extLst>
          </p:cNvPr>
          <p:cNvSpPr txBox="1"/>
          <p:nvPr/>
        </p:nvSpPr>
        <p:spPr>
          <a:xfrm>
            <a:off x="669674" y="693964"/>
            <a:ext cx="7008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/>
              <a:t>CHAIN OF CUSTODY &amp; SECURITY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1A4B16-77D0-40F6-A4E0-99FD203B9BC1}"/>
              </a:ext>
            </a:extLst>
          </p:cNvPr>
          <p:cNvSpPr txBox="1"/>
          <p:nvPr/>
        </p:nvSpPr>
        <p:spPr>
          <a:xfrm>
            <a:off x="669674" y="1800413"/>
            <a:ext cx="5198603" cy="325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PREVENT IMAGE MODIFICATION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TAKE AND SEND THE PICTURES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SAFE CAMERA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HTTPS COMMUNICATION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LOW DATA EXCHANGE</a:t>
            </a:r>
          </a:p>
        </p:txBody>
      </p:sp>
    </p:spTree>
    <p:extLst>
      <p:ext uri="{BB962C8B-B14F-4D97-AF65-F5344CB8AC3E}">
        <p14:creationId xmlns:p14="http://schemas.microsoft.com/office/powerpoint/2010/main" val="1971048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F08C29-7144-493C-8BD4-48D5CF77163C}"/>
              </a:ext>
            </a:extLst>
          </p:cNvPr>
          <p:cNvSpPr txBox="1"/>
          <p:nvPr/>
        </p:nvSpPr>
        <p:spPr>
          <a:xfrm>
            <a:off x="669674" y="693964"/>
            <a:ext cx="1090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/>
              <a:t>OCR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1A4B16-77D0-40F6-A4E0-99FD203B9BC1}"/>
              </a:ext>
            </a:extLst>
          </p:cNvPr>
          <p:cNvSpPr txBox="1"/>
          <p:nvPr/>
        </p:nvSpPr>
        <p:spPr>
          <a:xfrm>
            <a:off x="669674" y="2769909"/>
            <a:ext cx="3775842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STRONG ASSUMPTION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800" dirty="0"/>
              <a:t>USER CONFIRMATION</a:t>
            </a:r>
          </a:p>
        </p:txBody>
      </p:sp>
    </p:spTree>
    <p:extLst>
      <p:ext uri="{BB962C8B-B14F-4D97-AF65-F5344CB8AC3E}">
        <p14:creationId xmlns:p14="http://schemas.microsoft.com/office/powerpoint/2010/main" val="240661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594</Words>
  <Application>Microsoft Office PowerPoint</Application>
  <PresentationFormat>Widescreen</PresentationFormat>
  <Paragraphs>91</Paragraphs>
  <Slides>17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Braga</dc:creator>
  <cp:lastModifiedBy>Simone Braga</cp:lastModifiedBy>
  <cp:revision>38</cp:revision>
  <dcterms:created xsi:type="dcterms:W3CDTF">2020-01-11T11:24:39Z</dcterms:created>
  <dcterms:modified xsi:type="dcterms:W3CDTF">2020-01-14T15:17:17Z</dcterms:modified>
</cp:coreProperties>
</file>