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CC99"/>
    <a:srgbClr val="0070C0"/>
    <a:srgbClr val="404040"/>
    <a:srgbClr val="FFFF66"/>
    <a:srgbClr val="00FF99"/>
    <a:srgbClr val="67FF96"/>
    <a:srgbClr val="FF0000"/>
    <a:srgbClr val="67B7FF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C89EF-53AE-49CB-949F-DFC1BDB9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8416DF-8FB4-4D8B-AFA6-781AE468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ECA832-03AF-4FCB-ADE1-BBEC2CDA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C9C371-D0A8-4DAA-9680-6C6C335C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07447-D9A5-4A78-9788-C7B64DFE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67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EA9ED-EEC5-4AC1-B9DC-714FE588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2F0266-4FE8-4687-B201-5A4C5B46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7B725F-7961-4FB3-A596-796DA3A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73F24E-5535-46DF-BA69-4266B749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89CD9A-F315-4DCA-8F17-ADCD326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72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5C7172-E12E-4583-B74D-E6A1A79CB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FE088F-BB60-4EF2-80D8-51C0AB93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B23EA-B167-4B12-B54C-7C7D53BD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13695-C772-47CB-9588-46E3613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B8057D-5CD2-4E12-B91D-0427EC0B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2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D0087-5264-4A37-B707-0A991690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53BFC4-9B3F-4605-8432-49827FC1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1B944-6BAE-4873-AAAB-8F9816DA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F562E-5FE8-4D8C-90F5-FB708AB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A3739-BFCC-4424-8EBD-1E9C9065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2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36CDC-FAFD-429A-BDA1-F64094A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B447B9-1E7B-47B7-A273-545F13FA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40CE0A-E3F0-42C5-9F00-7C4B1C12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AD8B49-25CD-4B31-A92B-09F24173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94A62F-CE7B-4835-B163-52E8DF5D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2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77BBA-194A-491B-B15C-CE782A59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2B86DE-015C-4F9A-9959-3E2F961B9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7696CB-151C-45F7-8DA9-776428F3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A9B75E-36F7-4275-B5BF-798AF245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F9B714-EBAE-4D99-9A8E-8144C322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3A6D4A-A7FB-47C2-B671-F5C86C89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F10D8-B3CF-4628-99FE-F92D4F56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D986E-A35B-4A04-8820-B691F399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C5E968-F367-444D-B84E-40D19FDD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7C3A60-B14B-4BB0-B25A-0ACFAD443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136236-40DB-474D-837D-50F69280A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CDA7CF-27C8-436D-AC09-CA6B3DEB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2FAC28-3E78-4C1D-BE84-000407C1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28A078-9ABE-49EA-8AE7-2F37F467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19E29-3844-47A6-A0B2-EBF5FB4E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DBD1C0-05F6-4ADE-B671-8AC1EBC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BDD89E-170B-4FA5-A64E-68F4A3AB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54027F-B2A3-4E6E-BF86-D4015430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6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03413C-C9B7-4B70-AABC-303CB89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CB2E35-9967-4E3A-9903-B0D6090A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E2657E-BACA-4A39-B1EC-688D2E98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8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3BB03-07A2-412F-BCBB-1B24368D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B224E-3692-43FA-8FC3-C04BF234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ACC068-94E4-4DA7-B49C-567565EB5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B5EAA6-D2FE-43D4-951A-1BB89D0F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2537B9-D3BD-4292-9E54-1D652B49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145E4-1818-4383-9E75-EEEF9443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15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8EB8F-A228-492B-8997-767FB26B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D8307-88F9-4F87-9164-90787E892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603554-039F-44F0-AAF4-96DF14AB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62A07F-148E-454D-98BD-3193868F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EA37C-8C58-4560-A47E-678A1CD3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4E54FC-82CA-4E5C-BFF4-248895C8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95F78B-A954-4A71-B21F-7A40E2E9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E6953-4F74-4121-A2A8-02515037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EFD258-86A3-489D-87F4-AB076E609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8D3062-94AA-48A1-A0A9-2A3870A3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71F687-D55D-4168-9D57-691259B0F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42A6ED5-F7B2-42ED-8551-9AB3893CBFB9}"/>
              </a:ext>
            </a:extLst>
          </p:cNvPr>
          <p:cNvSpPr/>
          <p:nvPr/>
        </p:nvSpPr>
        <p:spPr>
          <a:xfrm>
            <a:off x="218661" y="4200938"/>
            <a:ext cx="11754678" cy="2458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124D30-0C07-4708-9BC2-AC323E0E106D}"/>
              </a:ext>
            </a:extLst>
          </p:cNvPr>
          <p:cNvSpPr txBox="1"/>
          <p:nvPr/>
        </p:nvSpPr>
        <p:spPr>
          <a:xfrm>
            <a:off x="218661" y="947343"/>
            <a:ext cx="11754678" cy="221599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t-IT" sz="13800" b="1" dirty="0">
                <a:solidFill>
                  <a:srgbClr val="00CC99"/>
                </a:solidFill>
                <a:latin typeface="Franklin Gothic Demi" panose="020B0703020102020204" pitchFamily="34" charset="0"/>
                <a:ea typeface="Microsoft YaHei" panose="020B0503020204020204" pitchFamily="34" charset="-122"/>
              </a:rPr>
              <a:t>GEO</a:t>
            </a:r>
            <a:r>
              <a:rPr lang="it-IT" sz="125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Microsoft YaHei" panose="020B0503020204020204" pitchFamily="34" charset="-122"/>
              </a:rPr>
              <a:t>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77E423-1926-4D37-835D-6453158A77E5}"/>
              </a:ext>
            </a:extLst>
          </p:cNvPr>
          <p:cNvSpPr txBox="1"/>
          <p:nvPr/>
        </p:nvSpPr>
        <p:spPr>
          <a:xfrm>
            <a:off x="218661" y="2901724"/>
            <a:ext cx="1175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UNA</a:t>
            </a:r>
            <a:r>
              <a:rPr lang="it-IT" sz="2400" dirty="0">
                <a:latin typeface="Franklin Gothic Demi" panose="020B0703020102020204" pitchFamily="34" charset="0"/>
              </a:rPr>
              <a:t> </a:t>
            </a:r>
            <a:r>
              <a:rPr lang="it-IT" sz="2400" dirty="0">
                <a:solidFill>
                  <a:srgbClr val="00CC99"/>
                </a:solidFill>
                <a:latin typeface="Franklin Gothic Demi" panose="020B0703020102020204" pitchFamily="34" charset="0"/>
              </a:rPr>
              <a:t>STRADA</a:t>
            </a:r>
            <a:r>
              <a:rPr lang="it-IT" sz="2400" dirty="0">
                <a:latin typeface="Franklin Gothic Demi" panose="020B0703020102020204" pitchFamily="34" charset="0"/>
              </a:rPr>
              <a:t> 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VERSO IL</a:t>
            </a:r>
            <a:r>
              <a:rPr lang="it-IT" sz="2400" dirty="0">
                <a:latin typeface="Franklin Gothic Demi" panose="020B0703020102020204" pitchFamily="34" charset="0"/>
              </a:rPr>
              <a:t> </a:t>
            </a:r>
            <a:r>
              <a:rPr lang="it-IT" sz="2400" dirty="0">
                <a:solidFill>
                  <a:srgbClr val="0070C0"/>
                </a:solidFill>
                <a:latin typeface="Franklin Gothic Demi" panose="020B0703020102020204" pitchFamily="34" charset="0"/>
              </a:rPr>
              <a:t>FUTURO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197415"/>
            <a:ext cx="11754678" cy="214908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61EEF1D-267E-45D9-AA8A-314972B34B9A}"/>
              </a:ext>
            </a:extLst>
          </p:cNvPr>
          <p:cNvSpPr/>
          <p:nvPr/>
        </p:nvSpPr>
        <p:spPr>
          <a:xfrm>
            <a:off x="218661" y="197414"/>
            <a:ext cx="4208195" cy="2149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57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6678450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84783" y="20388"/>
            <a:ext cx="888556" cy="888556"/>
          </a:xfrm>
          <a:prstGeom prst="mathPlus">
            <a:avLst>
              <a:gd name="adj1" fmla="val 18156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453787" y="172278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AGGIUNTA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C8EF8-AD09-4450-895D-DF0F16E53E4B}"/>
              </a:ext>
            </a:extLst>
          </p:cNvPr>
          <p:cNvSpPr txBox="1"/>
          <p:nvPr/>
        </p:nvSpPr>
        <p:spPr>
          <a:xfrm>
            <a:off x="2664856" y="1129485"/>
            <a:ext cx="178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404040"/>
                </a:solidFill>
                <a:latin typeface="Franklin Gothic Demi" panose="020B0703020102020204" pitchFamily="34" charset="0"/>
              </a:rPr>
              <a:t>WATCH_NEXT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7769A4-409D-4054-B003-69AD3C340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" b="90037"/>
          <a:stretch/>
        </p:blipFill>
        <p:spPr>
          <a:xfrm>
            <a:off x="218660" y="5968424"/>
            <a:ext cx="11754678" cy="65138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EBC0E-52F1-4C6C-B304-D9D6B21D72F1}"/>
              </a:ext>
            </a:extLst>
          </p:cNvPr>
          <p:cNvSpPr txBox="1"/>
          <p:nvPr/>
        </p:nvSpPr>
        <p:spPr>
          <a:xfrm>
            <a:off x="619216" y="1591371"/>
            <a:ext cx="58773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 </a:t>
            </a:r>
            <a:r>
              <a:rPr lang="it-IT" sz="2000" dirty="0" err="1">
                <a:latin typeface="Franklin Gothic Book" panose="020B0503020102020204" pitchFamily="34" charset="0"/>
              </a:rPr>
              <a:t>watch_next_tedx</a:t>
            </a:r>
            <a:r>
              <a:rPr lang="it-IT" sz="2000" dirty="0">
                <a:latin typeface="Franklin Gothic Book" panose="020B0503020102020204" pitchFamily="34" charset="0"/>
              </a:rPr>
              <a:t> nel bucket S3.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modificato lo script del processo contenuto in AWS </a:t>
            </a:r>
            <a:r>
              <a:rPr lang="it-IT" sz="2000" dirty="0" err="1">
                <a:latin typeface="Franklin Gothic Book" panose="020B0503020102020204" pitchFamily="34" charset="0"/>
              </a:rPr>
              <a:t>Glue</a:t>
            </a:r>
            <a:r>
              <a:rPr lang="it-IT" sz="2000" dirty="0">
                <a:latin typeface="Franklin Gothic Book" panose="020B0503020102020204" pitchFamily="34" charset="0"/>
              </a:rPr>
              <a:t>.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dataset, indicandone il </a:t>
            </a:r>
            <a:r>
              <a:rPr lang="it-IT" sz="2000" dirty="0" err="1">
                <a:latin typeface="Franklin Gothic Book" panose="020B0503020102020204" pitchFamily="34" charset="0"/>
              </a:rPr>
              <a:t>path</a:t>
            </a:r>
            <a:r>
              <a:rPr lang="it-IT" sz="2000" dirty="0">
                <a:latin typeface="Franklin Gothic Book" panose="020B0503020102020204" pitchFamily="34" charset="0"/>
              </a:rPr>
              <a:t>.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Raggruppa i talk per id, creando successivamente il modello di aggregazione.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Infine, abbiamo collegato il dataset principale con il nuovo set di dati, associandone l’ID.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E61888-07E9-4EA3-9B3B-24F4166A9948}"/>
              </a:ext>
            </a:extLst>
          </p:cNvPr>
          <p:cNvSpPr txBox="1"/>
          <p:nvPr/>
        </p:nvSpPr>
        <p:spPr>
          <a:xfrm>
            <a:off x="6897111" y="1834190"/>
            <a:ext cx="5042452" cy="3539430"/>
          </a:xfrm>
          <a:prstGeom prst="rect">
            <a:avLst/>
          </a:prstGeom>
          <a:noFill/>
          <a:ln w="57150">
            <a:solidFill>
              <a:srgbClr val="00CC99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next_dataset_agg2 = </a:t>
            </a:r>
            <a:r>
              <a:rPr lang="it-IT" sz="1400" dirty="0" err="1">
                <a:latin typeface="Consolas" panose="020B0609020204030204" pitchFamily="49" charset="0"/>
              </a:rPr>
              <a:t>next_dataset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.groupBy(col("idx").alias("idx_ref_n"))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.agg(collect_list("</a:t>
            </a:r>
            <a:r>
              <a:rPr lang="it-IT" sz="1400" dirty="0" err="1">
                <a:latin typeface="Consolas" panose="020B0609020204030204" pitchFamily="49" charset="0"/>
              </a:rPr>
              <a:t>watch_next_idx</a:t>
            </a:r>
            <a:r>
              <a:rPr lang="it-IT" sz="1400" dirty="0">
                <a:latin typeface="Consolas" panose="020B0609020204030204" pitchFamily="49" charset="0"/>
              </a:rPr>
              <a:t>")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.alias("</a:t>
            </a:r>
            <a:r>
              <a:rPr lang="it-IT" sz="1400" dirty="0" err="1">
                <a:latin typeface="Consolas" panose="020B0609020204030204" pitchFamily="49" charset="0"/>
              </a:rPr>
              <a:t>next_idx</a:t>
            </a:r>
            <a:r>
              <a:rPr lang="it-IT" sz="1400" dirty="0">
                <a:latin typeface="Consolas" panose="020B0609020204030204" pitchFamily="49" charset="0"/>
              </a:rPr>
              <a:t>")) 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tedx_dataset_agg2 = </a:t>
            </a:r>
            <a:r>
              <a:rPr lang="it-IT" sz="1400" dirty="0" err="1">
                <a:latin typeface="Consolas" panose="020B0609020204030204" pitchFamily="49" charset="0"/>
              </a:rPr>
              <a:t>tedx_dataset_agg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.join(next_dataset_agg2, </a:t>
            </a:r>
            <a:r>
              <a:rPr lang="it-IT" sz="1400" dirty="0" err="1">
                <a:latin typeface="Consolas" panose="020B0609020204030204" pitchFamily="49" charset="0"/>
              </a:rPr>
              <a:t>tedx_dataset_agg._id</a:t>
            </a:r>
            <a:r>
              <a:rPr lang="it-IT" sz="1400" dirty="0">
                <a:latin typeface="Consolas" panose="020B0609020204030204" pitchFamily="49" charset="0"/>
              </a:rPr>
              <a:t> == next_dataset_agg2.idx_ref_n, "</a:t>
            </a:r>
            <a:r>
              <a:rPr lang="it-IT" sz="1400" dirty="0" err="1">
                <a:latin typeface="Consolas" panose="020B0609020204030204" pitchFamily="49" charset="0"/>
              </a:rPr>
              <a:t>left</a:t>
            </a:r>
            <a:r>
              <a:rPr lang="it-IT" sz="1400" dirty="0">
                <a:latin typeface="Consolas" panose="020B0609020204030204" pitchFamily="49" charset="0"/>
              </a:rPr>
              <a:t>")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.drop("idx_ref_n")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6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6678450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84783" y="20388"/>
            <a:ext cx="888556" cy="888556"/>
          </a:xfrm>
          <a:prstGeom prst="mathPlus">
            <a:avLst>
              <a:gd name="adj1" fmla="val 18156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354711" y="172278"/>
            <a:ext cx="440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AGGIUNTA DATASET #2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C8EF8-AD09-4450-895D-DF0F16E53E4B}"/>
              </a:ext>
            </a:extLst>
          </p:cNvPr>
          <p:cNvSpPr txBox="1"/>
          <p:nvPr/>
        </p:nvSpPr>
        <p:spPr>
          <a:xfrm>
            <a:off x="2746189" y="1092138"/>
            <a:ext cx="162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404040"/>
                </a:solidFill>
                <a:latin typeface="Franklin Gothic Demi" panose="020B0703020102020204" pitchFamily="34" charset="0"/>
              </a:rPr>
              <a:t>GEO_TALK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EBC0E-52F1-4C6C-B304-D9D6B21D72F1}"/>
              </a:ext>
            </a:extLst>
          </p:cNvPr>
          <p:cNvSpPr txBox="1"/>
          <p:nvPr/>
        </p:nvSpPr>
        <p:spPr>
          <a:xfrm>
            <a:off x="619215" y="1587424"/>
            <a:ext cx="5877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 </a:t>
            </a:r>
            <a:r>
              <a:rPr lang="it-IT" sz="2000" dirty="0" err="1">
                <a:latin typeface="Franklin Gothic Book" panose="020B0503020102020204" pitchFamily="34" charset="0"/>
              </a:rPr>
              <a:t>geo_tedx_dataset</a:t>
            </a:r>
            <a:r>
              <a:rPr lang="it-IT" sz="2000" dirty="0">
                <a:latin typeface="Franklin Gothic Book" panose="020B0503020102020204" pitchFamily="34" charset="0"/>
              </a:rPr>
              <a:t> nel bucket S3.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modificato lo script del processo contenuto in AWS </a:t>
            </a:r>
            <a:r>
              <a:rPr lang="it-IT" sz="2000" dirty="0" err="1">
                <a:latin typeface="Franklin Gothic Book" panose="020B0503020102020204" pitchFamily="34" charset="0"/>
              </a:rPr>
              <a:t>Glue</a:t>
            </a:r>
            <a:r>
              <a:rPr lang="it-IT" sz="2000" dirty="0">
                <a:latin typeface="Franklin Gothic Book" panose="020B050302010202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dataset, indicandone il </a:t>
            </a:r>
            <a:r>
              <a:rPr lang="it-IT" sz="2000" dirty="0" err="1">
                <a:latin typeface="Franklin Gothic Book" panose="020B0503020102020204" pitchFamily="34" charset="0"/>
              </a:rPr>
              <a:t>path</a:t>
            </a:r>
            <a:r>
              <a:rPr lang="it-IT" sz="2000" dirty="0">
                <a:latin typeface="Franklin Gothic Book" panose="020B050302010202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Infine, si è collegato il dataset principale con il nuovo set di dati, associandone l’ID.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E61888-07E9-4EA3-9B3B-24F4166A9948}"/>
              </a:ext>
            </a:extLst>
          </p:cNvPr>
          <p:cNvSpPr txBox="1"/>
          <p:nvPr/>
        </p:nvSpPr>
        <p:spPr>
          <a:xfrm>
            <a:off x="6897111" y="1587424"/>
            <a:ext cx="5042452" cy="2462213"/>
          </a:xfrm>
          <a:prstGeom prst="rect">
            <a:avLst/>
          </a:prstGeom>
          <a:noFill/>
          <a:ln w="57150">
            <a:solidFill>
              <a:srgbClr val="00CC99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tedx_dataset_agg3 = tedx_dataset_agg2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.join(geo_dataset_agg3, tedx_dataset_agg2._id == geo_dataset_agg3.idx, "</a:t>
            </a:r>
            <a:r>
              <a:rPr lang="it-IT" sz="1400" dirty="0" err="1">
                <a:latin typeface="Consolas" panose="020B0609020204030204" pitchFamily="49" charset="0"/>
              </a:rPr>
              <a:t>left</a:t>
            </a:r>
            <a:r>
              <a:rPr lang="it-IT" sz="1400" dirty="0">
                <a:latin typeface="Consolas" panose="020B0609020204030204" pitchFamily="49" charset="0"/>
              </a:rPr>
              <a:t>")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.drop("idx")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</p:txBody>
      </p:sp>
      <p:pic>
        <p:nvPicPr>
          <p:cNvPr id="10" name="Immagine 9" descr="Immagine che contiene verde&#10;&#10;Descrizione generata automaticamente">
            <a:extLst>
              <a:ext uri="{FF2B5EF4-FFF2-40B4-BE49-F238E27FC236}">
                <a16:creationId xmlns:a16="http://schemas.microsoft.com/office/drawing/2014/main" id="{5D8E1BFE-3606-4973-A264-3AEF6B257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1321"/>
          <a:stretch/>
        </p:blipFill>
        <p:spPr>
          <a:xfrm>
            <a:off x="1618625" y="5253711"/>
            <a:ext cx="8954750" cy="12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6221896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225511" y="211613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ER SCHEMA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267238-B9FE-43B9-A6ED-2CB88D5B0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5" y="1754439"/>
            <a:ext cx="5122525" cy="4611550"/>
          </a:xfrm>
          <a:prstGeom prst="rect">
            <a:avLst/>
          </a:prstGeom>
        </p:spPr>
      </p:pic>
      <p:sp>
        <p:nvSpPr>
          <p:cNvPr id="6" name="Cornice 5">
            <a:extLst>
              <a:ext uri="{FF2B5EF4-FFF2-40B4-BE49-F238E27FC236}">
                <a16:creationId xmlns:a16="http://schemas.microsoft.com/office/drawing/2014/main" id="{F4F44CE4-5323-46CE-BFF8-4CD13DBAEE82}"/>
              </a:ext>
            </a:extLst>
          </p:cNvPr>
          <p:cNvSpPr/>
          <p:nvPr/>
        </p:nvSpPr>
        <p:spPr>
          <a:xfrm>
            <a:off x="11244469" y="106017"/>
            <a:ext cx="728870" cy="717297"/>
          </a:xfrm>
          <a:prstGeom prst="frame">
            <a:avLst>
              <a:gd name="adj1" fmla="val 1989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screenshot, interni, monitor, portatile&#10;&#10;Descrizione generata automaticamente">
            <a:extLst>
              <a:ext uri="{FF2B5EF4-FFF2-40B4-BE49-F238E27FC236}">
                <a16:creationId xmlns:a16="http://schemas.microsoft.com/office/drawing/2014/main" id="{064CE53C-6BAB-4051-A90C-1C1EB14A90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0" t="46569" r="39565" b="20026"/>
          <a:stretch/>
        </p:blipFill>
        <p:spPr>
          <a:xfrm>
            <a:off x="6440556" y="1818218"/>
            <a:ext cx="5532781" cy="3221563"/>
          </a:xfrm>
          <a:prstGeom prst="rect">
            <a:avLst/>
          </a:prstGeom>
          <a:ln w="57150">
            <a:solidFill>
              <a:srgbClr val="00CC99"/>
            </a:solidFill>
            <a:prstDash val="dash"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42AED35-325C-48D4-B396-9D8FCB7F26C0}"/>
              </a:ext>
            </a:extLst>
          </p:cNvPr>
          <p:cNvSpPr txBox="1"/>
          <p:nvPr/>
        </p:nvSpPr>
        <p:spPr>
          <a:xfrm>
            <a:off x="7444408" y="1187005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Franklin Gothic Demi" panose="020B0703020102020204" pitchFamily="34" charset="0"/>
              </a:rPr>
              <a:t>MongoDB</a:t>
            </a:r>
            <a:r>
              <a:rPr lang="it-IT" dirty="0">
                <a:latin typeface="Franklin Gothic Demi" panose="020B0703020102020204" pitchFamily="34" charset="0"/>
              </a:rPr>
              <a:t> </a:t>
            </a:r>
            <a:r>
              <a:rPr lang="it-IT" dirty="0" err="1">
                <a:latin typeface="Franklin Gothic Demi" panose="020B0703020102020204" pitchFamily="34" charset="0"/>
              </a:rPr>
              <a:t>Example</a:t>
            </a:r>
            <a:endParaRPr lang="it-IT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3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208195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USO DEI DATI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1A597C-B17A-42D8-B8E4-F1835DFCBDBB}"/>
              </a:ext>
            </a:extLst>
          </p:cNvPr>
          <p:cNvSpPr txBox="1"/>
          <p:nvPr/>
        </p:nvSpPr>
        <p:spPr>
          <a:xfrm>
            <a:off x="11005929" y="-5197"/>
            <a:ext cx="96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5050"/>
                </a:solidFill>
                <a:latin typeface="Franklin Gothic Demi" panose="020B0703020102020204" pitchFamily="34" charset="0"/>
              </a:rPr>
              <a:t>?</a:t>
            </a:r>
            <a:endParaRPr lang="it-IT" sz="4800" dirty="0">
              <a:solidFill>
                <a:srgbClr val="FF505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DC5320-074F-4BFB-BCD8-63249C5818E7}"/>
              </a:ext>
            </a:extLst>
          </p:cNvPr>
          <p:cNvSpPr txBox="1"/>
          <p:nvPr/>
        </p:nvSpPr>
        <p:spPr>
          <a:xfrm>
            <a:off x="218661" y="1891735"/>
            <a:ext cx="420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Franklin Gothic Demi" panose="020B0703020102020204" pitchFamily="34" charset="0"/>
              </a:rPr>
              <a:t>WATCH_NEXT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AE636A-6D5F-4EBB-B1A7-74166A0F6EB9}"/>
              </a:ext>
            </a:extLst>
          </p:cNvPr>
          <p:cNvSpPr txBox="1"/>
          <p:nvPr/>
        </p:nvSpPr>
        <p:spPr>
          <a:xfrm>
            <a:off x="4426856" y="1891735"/>
            <a:ext cx="754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Guardare i video correlati a quello che si sta guardando.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B08D9D-077B-41D9-95F8-BB48AAFA20F3}"/>
              </a:ext>
            </a:extLst>
          </p:cNvPr>
          <p:cNvSpPr txBox="1"/>
          <p:nvPr/>
        </p:nvSpPr>
        <p:spPr>
          <a:xfrm>
            <a:off x="218660" y="3878710"/>
            <a:ext cx="420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Franklin Gothic Demi" panose="020B0703020102020204" pitchFamily="34" charset="0"/>
              </a:rPr>
              <a:t>GEO_TALK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1E9E0E0-DFE5-4AD7-90F6-C7E1BDF18256}"/>
              </a:ext>
            </a:extLst>
          </p:cNvPr>
          <p:cNvSpPr txBox="1"/>
          <p:nvPr/>
        </p:nvSpPr>
        <p:spPr>
          <a:xfrm>
            <a:off x="4426855" y="3878710"/>
            <a:ext cx="7546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Fornisce informazioni aggiuntive ai video.</a:t>
            </a:r>
          </a:p>
          <a:p>
            <a:endParaRPr lang="it-IT" sz="2000" dirty="0"/>
          </a:p>
          <a:p>
            <a:r>
              <a:rPr lang="it-IT" sz="2000" dirty="0"/>
              <a:t>Permette di espandere le possibilità di ricerca.</a:t>
            </a:r>
          </a:p>
          <a:p>
            <a:endParaRPr lang="it-IT" sz="2000" dirty="0"/>
          </a:p>
          <a:p>
            <a:r>
              <a:rPr lang="it-IT" sz="2000" dirty="0"/>
              <a:t>Mostra contenuti relativi all’area geografica.</a:t>
            </a:r>
          </a:p>
        </p:txBody>
      </p:sp>
    </p:spTree>
    <p:extLst>
      <p:ext uri="{BB962C8B-B14F-4D97-AF65-F5344CB8AC3E}">
        <p14:creationId xmlns:p14="http://schemas.microsoft.com/office/powerpoint/2010/main" val="346236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208195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CRITICITÀ TECNICHE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3C8D73-B29A-4888-8269-0AD9DBF85695}"/>
              </a:ext>
            </a:extLst>
          </p:cNvPr>
          <p:cNvSpPr txBox="1"/>
          <p:nvPr/>
        </p:nvSpPr>
        <p:spPr>
          <a:xfrm>
            <a:off x="1035326" y="1843950"/>
            <a:ext cx="101213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L’aggiornamento dei dati relativi alla correlazione dei talk è svolto in maniera manuale.</a:t>
            </a:r>
          </a:p>
          <a:p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Un secondo aggiornamento da tenere in considerazione è quello relativo</a:t>
            </a:r>
            <a:br>
              <a:rPr lang="it-IT" sz="2000" dirty="0">
                <a:latin typeface="Franklin Gothic Book" panose="020B0503020102020204" pitchFamily="34" charset="0"/>
              </a:rPr>
            </a:br>
            <a:r>
              <a:rPr lang="it-IT" sz="2000" dirty="0">
                <a:latin typeface="Franklin Gothic Book" panose="020B0503020102020204" pitchFamily="34" charset="0"/>
              </a:rPr>
              <a:t>all’area geografica, siccome sono dati aggiuntivi.</a:t>
            </a:r>
            <a:br>
              <a:rPr lang="it-IT" sz="2000" dirty="0">
                <a:latin typeface="Franklin Gothic Book" panose="020B0503020102020204" pitchFamily="34" charset="0"/>
              </a:rPr>
            </a:br>
            <a:r>
              <a:rPr lang="it-IT" sz="2000" dirty="0">
                <a:latin typeface="Franklin Gothic Book" panose="020B0503020102020204" pitchFamily="34" charset="0"/>
              </a:rPr>
              <a:t>Anche in questo caso, l’aggiornamento risulta statico.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Correlazione dei video effettuata staticamente. </a:t>
            </a:r>
            <a:br>
              <a:rPr lang="it-IT" sz="2000" dirty="0">
                <a:latin typeface="Franklin Gothic Book" panose="020B0503020102020204" pitchFamily="34" charset="0"/>
              </a:rPr>
            </a:br>
            <a:r>
              <a:rPr lang="it-IT" sz="2000" dirty="0">
                <a:latin typeface="Franklin Gothic Book" panose="020B0503020102020204" pitchFamily="34" charset="0"/>
              </a:rPr>
              <a:t>Non avviene una correlazione basata su altri parametri e/o algoritmi.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Ogni minimo update implica un aggiornamento di tutto il database.</a:t>
            </a:r>
            <a:endParaRPr lang="it-IT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9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618382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38103" y="0"/>
            <a:ext cx="888556" cy="888556"/>
          </a:xfrm>
          <a:prstGeom prst="mathPlus">
            <a:avLst>
              <a:gd name="adj1" fmla="val 18156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618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POSSIBILI EVOLUZIONI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02214C-A1DB-404F-940A-202FB5A0E198}"/>
              </a:ext>
            </a:extLst>
          </p:cNvPr>
          <p:cNvSpPr txBox="1"/>
          <p:nvPr/>
        </p:nvSpPr>
        <p:spPr>
          <a:xfrm>
            <a:off x="980809" y="1690062"/>
            <a:ext cx="68908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Script per aggiornamento automatico del dataset dei Talk, basato sui dati ufficiali del sito 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Implementazione algoritmo per correlazione video basata su parametri.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Script per aggiornamento automatico del dataset dei Talk, relativo all’area geografica.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Gestione migliorata del dataset in termini di nuovi elementi e di update di poco impatto.</a:t>
            </a:r>
          </a:p>
        </p:txBody>
      </p:sp>
    </p:spTree>
    <p:extLst>
      <p:ext uri="{BB962C8B-B14F-4D97-AF65-F5344CB8AC3E}">
        <p14:creationId xmlns:p14="http://schemas.microsoft.com/office/powerpoint/2010/main" val="179619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208195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38103" y="0"/>
            <a:ext cx="888556" cy="888556"/>
          </a:xfrm>
          <a:prstGeom prst="mathPlus">
            <a:avLst>
              <a:gd name="adj1" fmla="val 18156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AGGIUNTA DATASET</a:t>
            </a:r>
          </a:p>
        </p:txBody>
      </p:sp>
    </p:spTree>
    <p:extLst>
      <p:ext uri="{BB962C8B-B14F-4D97-AF65-F5344CB8AC3E}">
        <p14:creationId xmlns:p14="http://schemas.microsoft.com/office/powerpoint/2010/main" val="259575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460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Franklin Gothic Book</vt:lpstr>
      <vt:lpstr>Franklin Gothic Demi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Colombi</dc:creator>
  <cp:lastModifiedBy>Stefano Scarpellini</cp:lastModifiedBy>
  <cp:revision>22</cp:revision>
  <dcterms:created xsi:type="dcterms:W3CDTF">2020-05-20T21:45:42Z</dcterms:created>
  <dcterms:modified xsi:type="dcterms:W3CDTF">2020-05-27T14:00:15Z</dcterms:modified>
</cp:coreProperties>
</file>