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5050"/>
    <a:srgbClr val="0070C0"/>
    <a:srgbClr val="404040"/>
    <a:srgbClr val="FFFF66"/>
    <a:srgbClr val="00FF99"/>
    <a:srgbClr val="67FF96"/>
    <a:srgbClr val="FF0000"/>
    <a:srgbClr val="67B7FF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C89EF-53AE-49CB-949F-DFC1BDB9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8416DF-8FB4-4D8B-AFA6-781AE468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ECA832-03AF-4FCB-ADE1-BBEC2CDA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9C371-D0A8-4DAA-9680-6C6C335C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07447-D9A5-4A78-9788-C7B64DFE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67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EA9ED-EEC5-4AC1-B9DC-714FE588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2F0266-4FE8-4687-B201-5A4C5B46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B725F-7961-4FB3-A596-796DA3A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73F24E-5535-46DF-BA69-4266B749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89CD9A-F315-4DCA-8F17-ADCD326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5C7172-E12E-4583-B74D-E6A1A79C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FE088F-BB60-4EF2-80D8-51C0AB93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B23EA-B167-4B12-B54C-7C7D53BD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13695-C772-47CB-9588-46E3613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8057D-5CD2-4E12-B91D-0427EC0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2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D0087-5264-4A37-B707-0A99169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53BFC4-9B3F-4605-8432-49827FC1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1B944-6BAE-4873-AAAB-8F9816DA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F562E-5FE8-4D8C-90F5-FB708AB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A3739-BFCC-4424-8EBD-1E9C906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2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36CDC-FAFD-429A-BDA1-F64094A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B447B9-1E7B-47B7-A273-545F13FA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40CE0A-E3F0-42C5-9F00-7C4B1C1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AD8B49-25CD-4B31-A92B-09F24173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94A62F-CE7B-4835-B163-52E8DF5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2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77BBA-194A-491B-B15C-CE782A59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2B86DE-015C-4F9A-9959-3E2F961B9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7696CB-151C-45F7-8DA9-776428F3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A9B75E-36F7-4275-B5BF-798AF245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F9B714-EBAE-4D99-9A8E-8144C322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3A6D4A-A7FB-47C2-B671-F5C86C89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F10D8-B3CF-4628-99FE-F92D4F56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D986E-A35B-4A04-8820-B691F399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C5E968-F367-444D-B84E-40D19FDD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7C3A60-B14B-4BB0-B25A-0ACFAD443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136236-40DB-474D-837D-50F69280A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CDA7CF-27C8-436D-AC09-CA6B3DEB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2FAC28-3E78-4C1D-BE84-000407C1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28A078-9ABE-49EA-8AE7-2F37F467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19E29-3844-47A6-A0B2-EBF5FB4E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DBD1C0-05F6-4ADE-B671-8AC1EBC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BDD89E-170B-4FA5-A64E-68F4A3AB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54027F-B2A3-4E6E-BF86-D401543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6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03413C-C9B7-4B70-AABC-303CB89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CB2E35-9967-4E3A-9903-B0D6090A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E2657E-BACA-4A39-B1EC-688D2E98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8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3BB03-07A2-412F-BCBB-1B24368D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B224E-3692-43FA-8FC3-C04BF234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ACC068-94E4-4DA7-B49C-567565EB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B5EAA6-D2FE-43D4-951A-1BB89D0F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2537B9-D3BD-4292-9E54-1D652B49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145E4-1818-4383-9E75-EEEF9443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1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8EB8F-A228-492B-8997-767FB26B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D8307-88F9-4F87-9164-90787E892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603554-039F-44F0-AAF4-96DF14AB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2A07F-148E-454D-98BD-3193868F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EA37C-8C58-4560-A47E-678A1CD3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4E54FC-82CA-4E5C-BFF4-248895C8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95F78B-A954-4A71-B21F-7A40E2E9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E6953-4F74-4121-A2A8-02515037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EFD258-86A3-489D-87F4-AB076E60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A8BF-A34A-4CFB-903A-D84FAE5BB2BA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D3062-94AA-48A1-A0A9-2A3870A3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71F687-D55D-4168-9D57-691259B0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42A6ED5-F7B2-42ED-8551-9AB3893CBFB9}"/>
              </a:ext>
            </a:extLst>
          </p:cNvPr>
          <p:cNvSpPr/>
          <p:nvPr/>
        </p:nvSpPr>
        <p:spPr>
          <a:xfrm>
            <a:off x="218661" y="4200938"/>
            <a:ext cx="11754678" cy="2458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124D30-0C07-4708-9BC2-AC323E0E106D}"/>
              </a:ext>
            </a:extLst>
          </p:cNvPr>
          <p:cNvSpPr txBox="1"/>
          <p:nvPr/>
        </p:nvSpPr>
        <p:spPr>
          <a:xfrm>
            <a:off x="218661" y="947343"/>
            <a:ext cx="11754678" cy="221599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t-IT" sz="13800" b="1" dirty="0">
                <a:solidFill>
                  <a:srgbClr val="00CC99"/>
                </a:solidFill>
                <a:latin typeface="Franklin Gothic Demi" panose="020B0703020102020204" pitchFamily="34" charset="0"/>
                <a:ea typeface="Microsoft YaHei" panose="020B0503020204020204" pitchFamily="34" charset="-122"/>
              </a:rPr>
              <a:t>GEO</a:t>
            </a:r>
            <a:r>
              <a:rPr lang="it-IT" sz="125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77E423-1926-4D37-835D-6453158A77E5}"/>
              </a:ext>
            </a:extLst>
          </p:cNvPr>
          <p:cNvSpPr txBox="1"/>
          <p:nvPr/>
        </p:nvSpPr>
        <p:spPr>
          <a:xfrm>
            <a:off x="218661" y="2901724"/>
            <a:ext cx="117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UNA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rgbClr val="00CC99"/>
                </a:solidFill>
                <a:latin typeface="Franklin Gothic Demi" panose="020B0703020102020204" pitchFamily="34" charset="0"/>
              </a:rPr>
              <a:t>STRADA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VERSO IL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rgbClr val="0070C0"/>
                </a:solidFill>
                <a:latin typeface="Franklin Gothic Demi" panose="020B0703020102020204" pitchFamily="34" charset="0"/>
              </a:rPr>
              <a:t>FUTURO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197415"/>
            <a:ext cx="11754678" cy="214908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61EEF1D-267E-45D9-AA8A-314972B34B9A}"/>
              </a:ext>
            </a:extLst>
          </p:cNvPr>
          <p:cNvSpPr/>
          <p:nvPr/>
        </p:nvSpPr>
        <p:spPr>
          <a:xfrm>
            <a:off x="218661" y="197414"/>
            <a:ext cx="4208195" cy="2149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5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678450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453787" y="172278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AGGIUNTA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2664854" y="1389812"/>
            <a:ext cx="178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404040"/>
                </a:solidFill>
                <a:latin typeface="Franklin Gothic Demi" panose="020B0703020102020204" pitchFamily="34" charset="0"/>
              </a:rPr>
              <a:t>WATCH_NEXT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EBC0E-52F1-4C6C-B304-D9D6B21D72F1}"/>
              </a:ext>
            </a:extLst>
          </p:cNvPr>
          <p:cNvSpPr txBox="1"/>
          <p:nvPr/>
        </p:nvSpPr>
        <p:spPr>
          <a:xfrm>
            <a:off x="619212" y="2182772"/>
            <a:ext cx="5877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 </a:t>
            </a:r>
            <a:r>
              <a:rPr lang="it-IT" sz="2000" dirty="0" err="1">
                <a:latin typeface="Franklin Gothic Book" panose="020B0503020102020204" pitchFamily="34" charset="0"/>
              </a:rPr>
              <a:t>watch_next_tedx</a:t>
            </a:r>
            <a:r>
              <a:rPr lang="it-IT" sz="2000" dirty="0">
                <a:latin typeface="Franklin Gothic Book" panose="020B0503020102020204" pitchFamily="34" charset="0"/>
              </a:rPr>
              <a:t> nel bucket S3.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modificato lo script del processo contenuto in AWS </a:t>
            </a:r>
            <a:r>
              <a:rPr lang="it-IT" sz="2000" dirty="0" err="1">
                <a:latin typeface="Franklin Gothic Book" panose="020B0503020102020204" pitchFamily="34" charset="0"/>
              </a:rPr>
              <a:t>Glue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dataset, indicandone il </a:t>
            </a:r>
            <a:r>
              <a:rPr lang="it-IT" sz="2000" dirty="0" err="1">
                <a:latin typeface="Franklin Gothic Book" panose="020B0503020102020204" pitchFamily="34" charset="0"/>
              </a:rPr>
              <a:t>path</a:t>
            </a:r>
            <a:r>
              <a:rPr lang="it-IT" sz="2000" dirty="0">
                <a:latin typeface="Franklin Gothic Book" panose="020B0503020102020204" pitchFamily="34" charset="0"/>
              </a:rPr>
              <a:t>. (I duplicati vengono rimossi)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Raggruppa i talk per id, creando successivamente il modello di aggregazione.</a:t>
            </a:r>
          </a:p>
          <a:p>
            <a:pPr marL="1200150" lvl="2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Infine, abbiamo collegato il dataset principale con il nuovo set di dati, associandone l’ID.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897111" y="2271721"/>
            <a:ext cx="5042452" cy="3539430"/>
          </a:xfrm>
          <a:prstGeom prst="rect">
            <a:avLst/>
          </a:prstGeom>
          <a:noFill/>
          <a:ln w="57150">
            <a:solidFill>
              <a:srgbClr val="00CC99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next_dataset_agg2 = </a:t>
            </a:r>
            <a:r>
              <a:rPr lang="it-IT" sz="1400" dirty="0" err="1">
                <a:latin typeface="Consolas" panose="020B0609020204030204" pitchFamily="49" charset="0"/>
              </a:rPr>
              <a:t>next_dataset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.groupBy(col("idx").alias("idx_ref_n"))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.agg(collect_list("</a:t>
            </a:r>
            <a:r>
              <a:rPr lang="it-IT" sz="1400" dirty="0" err="1">
                <a:latin typeface="Consolas" panose="020B0609020204030204" pitchFamily="49" charset="0"/>
              </a:rPr>
              <a:t>watch_next_idx</a:t>
            </a:r>
            <a:r>
              <a:rPr lang="it-IT" sz="1400" dirty="0">
                <a:latin typeface="Consolas" panose="020B0609020204030204" pitchFamily="49" charset="0"/>
              </a:rPr>
              <a:t>")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.alias("</a:t>
            </a:r>
            <a:r>
              <a:rPr lang="it-IT" sz="1400" dirty="0" err="1">
                <a:latin typeface="Consolas" panose="020B0609020204030204" pitchFamily="49" charset="0"/>
              </a:rPr>
              <a:t>next_idx</a:t>
            </a:r>
            <a:r>
              <a:rPr lang="it-IT" sz="1400" dirty="0">
                <a:latin typeface="Consolas" panose="020B0609020204030204" pitchFamily="49" charset="0"/>
              </a:rPr>
              <a:t>")) 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tedx_dataset_agg2 = </a:t>
            </a:r>
            <a:r>
              <a:rPr lang="it-IT" sz="1400" dirty="0" err="1">
                <a:latin typeface="Consolas" panose="020B0609020204030204" pitchFamily="49" charset="0"/>
              </a:rPr>
              <a:t>tedx_dataset_agg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.join(next_dataset_agg2, </a:t>
            </a:r>
            <a:r>
              <a:rPr lang="it-IT" sz="1400" dirty="0" err="1">
                <a:latin typeface="Consolas" panose="020B0609020204030204" pitchFamily="49" charset="0"/>
              </a:rPr>
              <a:t>tedx_dataset_agg._id</a:t>
            </a:r>
            <a:r>
              <a:rPr lang="it-IT" sz="1400" dirty="0">
                <a:latin typeface="Consolas" panose="020B0609020204030204" pitchFamily="49" charset="0"/>
              </a:rPr>
              <a:t> == next_dataset_agg2.idx_ref_n, "</a:t>
            </a:r>
            <a:r>
              <a:rPr lang="it-IT" sz="1400" dirty="0" err="1">
                <a:latin typeface="Consolas" panose="020B0609020204030204" pitchFamily="49" charset="0"/>
              </a:rPr>
              <a:t>left</a:t>
            </a:r>
            <a:r>
              <a:rPr lang="it-IT" sz="1400" dirty="0">
                <a:latin typeface="Consolas" panose="020B0609020204030204" pitchFamily="49" charset="0"/>
              </a:rPr>
              <a:t>")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.drop("idx_ref_n")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6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678450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354711" y="172278"/>
            <a:ext cx="440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AGGIUNTA DATASET #2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2746189" y="1389812"/>
            <a:ext cx="162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404040"/>
                </a:solidFill>
                <a:latin typeface="Franklin Gothic Demi" panose="020B0703020102020204" pitchFamily="34" charset="0"/>
              </a:rPr>
              <a:t>GEO_TALK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EBC0E-52F1-4C6C-B304-D9D6B21D72F1}"/>
              </a:ext>
            </a:extLst>
          </p:cNvPr>
          <p:cNvSpPr txBox="1"/>
          <p:nvPr/>
        </p:nvSpPr>
        <p:spPr>
          <a:xfrm>
            <a:off x="619215" y="2182772"/>
            <a:ext cx="5877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 </a:t>
            </a:r>
            <a:r>
              <a:rPr lang="it-IT" sz="2000" dirty="0" err="1">
                <a:latin typeface="Franklin Gothic Book" panose="020B0503020102020204" pitchFamily="34" charset="0"/>
              </a:rPr>
              <a:t>geo_tedx_dataset</a:t>
            </a:r>
            <a:r>
              <a:rPr lang="it-IT" sz="2000" dirty="0">
                <a:latin typeface="Franklin Gothic Book" panose="020B0503020102020204" pitchFamily="34" charset="0"/>
              </a:rPr>
              <a:t> nel bucket S3.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modificato lo script del processo contenuto in AWS </a:t>
            </a:r>
            <a:r>
              <a:rPr lang="it-IT" sz="2000" dirty="0" err="1">
                <a:latin typeface="Franklin Gothic Book" panose="020B0503020102020204" pitchFamily="34" charset="0"/>
              </a:rPr>
              <a:t>Glue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dataset, indicandone il </a:t>
            </a:r>
            <a:r>
              <a:rPr lang="it-IT" sz="2000" dirty="0" err="1">
                <a:latin typeface="Franklin Gothic Book" panose="020B0503020102020204" pitchFamily="34" charset="0"/>
              </a:rPr>
              <a:t>path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Infine, si è collegato il dataset principale con il nuovo set di dati, associandone l’ID.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In aggiunta, abbiamo generato una struttura dati per contenere le informazioni relative all’area geografica.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897111" y="2736770"/>
            <a:ext cx="5042452" cy="2677656"/>
          </a:xfrm>
          <a:prstGeom prst="rect">
            <a:avLst/>
          </a:prstGeom>
          <a:noFill/>
          <a:ln w="57150">
            <a:solidFill>
              <a:srgbClr val="00CC99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tedx_dataset_agg3 = tedx_dataset_agg2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FF505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(geo_dataset_agg3, tedx_dataset_agg2._id == geo_dataset_agg3.idx, "left")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FF505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(col("*"), struct(col("continent"),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col("nation"),col("city")).</a:t>
            </a:r>
            <a:r>
              <a:rPr lang="en-US" sz="1400" dirty="0">
                <a:solidFill>
                  <a:srgbClr val="FF5050"/>
                </a:solidFill>
                <a:latin typeface="Consolas" panose="020B0609020204030204" pitchFamily="49" charset="0"/>
              </a:rPr>
              <a:t>alias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geo_area</a:t>
            </a:r>
            <a:r>
              <a:rPr lang="en-US" sz="1400" dirty="0">
                <a:latin typeface="Consolas" panose="020B0609020204030204" pitchFamily="49" charset="0"/>
              </a:rPr>
              <a:t>"))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FF5050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","</a:t>
            </a:r>
            <a:r>
              <a:rPr lang="en-US" sz="1400" dirty="0" err="1">
                <a:latin typeface="Consolas" panose="020B0609020204030204" pitchFamily="49" charset="0"/>
              </a:rPr>
              <a:t>continent","nation","city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678450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354711" y="172278"/>
            <a:ext cx="440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AGGIUNTA DATASET #3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2746189" y="1389812"/>
            <a:ext cx="162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404040"/>
                </a:solidFill>
                <a:latin typeface="Franklin Gothic Demi" panose="020B0703020102020204" pitchFamily="34" charset="0"/>
              </a:rPr>
              <a:t>VOTE_USER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EBC0E-52F1-4C6C-B304-D9D6B21D72F1}"/>
              </a:ext>
            </a:extLst>
          </p:cNvPr>
          <p:cNvSpPr txBox="1"/>
          <p:nvPr/>
        </p:nvSpPr>
        <p:spPr>
          <a:xfrm>
            <a:off x="619215" y="2182772"/>
            <a:ext cx="5877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 </a:t>
            </a:r>
            <a:r>
              <a:rPr lang="it-IT" sz="2000" dirty="0" err="1">
                <a:latin typeface="Franklin Gothic Book" panose="020B0503020102020204" pitchFamily="34" charset="0"/>
              </a:rPr>
              <a:t>vote_user_dataset</a:t>
            </a:r>
            <a:r>
              <a:rPr lang="it-IT" sz="2000" dirty="0">
                <a:latin typeface="Franklin Gothic Book" panose="020B0503020102020204" pitchFamily="34" charset="0"/>
              </a:rPr>
              <a:t> nel bucket S3.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modificato lo script del processo contenuto in AWS </a:t>
            </a:r>
            <a:r>
              <a:rPr lang="it-IT" sz="2000" dirty="0" err="1">
                <a:latin typeface="Franklin Gothic Book" panose="020B0503020102020204" pitchFamily="34" charset="0"/>
              </a:rPr>
              <a:t>Glue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Si è aggiunto il dataset, indicandone il </a:t>
            </a:r>
            <a:r>
              <a:rPr lang="it-IT" sz="2000" dirty="0" err="1">
                <a:latin typeface="Franklin Gothic Book" panose="020B0503020102020204" pitchFamily="34" charset="0"/>
              </a:rPr>
              <a:t>path</a:t>
            </a:r>
            <a:r>
              <a:rPr lang="it-IT" sz="2000" dirty="0">
                <a:latin typeface="Franklin Gothic Book" panose="020B050302010202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Abbiamo raggruppato i voti per ID del Talk.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Inoltre abbiamo creato una struttura per la visualizzazione dei voti.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Abbiamo effettuato una </a:t>
            </a:r>
            <a:r>
              <a:rPr lang="it-IT" sz="2000" dirty="0" err="1">
                <a:latin typeface="Franklin Gothic Book" panose="020B0503020102020204" pitchFamily="34" charset="0"/>
              </a:rPr>
              <a:t>left</a:t>
            </a:r>
            <a:r>
              <a:rPr lang="it-IT" sz="2000" dirty="0">
                <a:latin typeface="Franklin Gothic Book" panose="020B0503020102020204" pitchFamily="34" charset="0"/>
              </a:rPr>
              <a:t> join con il dataset principale.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897111" y="2328843"/>
            <a:ext cx="5042452" cy="3323987"/>
          </a:xfrm>
          <a:prstGeom prst="rect">
            <a:avLst/>
          </a:prstGeom>
          <a:noFill/>
          <a:ln w="57150">
            <a:solidFill>
              <a:srgbClr val="00CC99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vote_dataset_agg4 = </a:t>
            </a:r>
            <a:r>
              <a:rPr lang="en-US" sz="1400" dirty="0" err="1">
                <a:latin typeface="Consolas" panose="020B0609020204030204" pitchFamily="49" charset="0"/>
              </a:rPr>
              <a:t>vote_dataset.groupBy</a:t>
            </a:r>
            <a:r>
              <a:rPr lang="en-US" sz="1400" dirty="0">
                <a:latin typeface="Consolas" panose="020B0609020204030204" pitchFamily="49" charset="0"/>
              </a:rPr>
              <a:t>(col("</a:t>
            </a:r>
            <a:r>
              <a:rPr lang="en-US" sz="1400" dirty="0" err="1">
                <a:latin typeface="Consolas" panose="020B0609020204030204" pitchFamily="49" charset="0"/>
              </a:rPr>
              <a:t>idx_tedx</a:t>
            </a:r>
            <a:r>
              <a:rPr lang="en-US" sz="1400" dirty="0">
                <a:latin typeface="Consolas" panose="020B0609020204030204" pitchFamily="49" charset="0"/>
              </a:rPr>
              <a:t>")).</a:t>
            </a:r>
            <a:r>
              <a:rPr lang="en-US" sz="1400" dirty="0" err="1">
                <a:latin typeface="Consolas" panose="020B0609020204030204" pitchFamily="49" charset="0"/>
              </a:rPr>
              <a:t>agg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collect_list</a:t>
            </a:r>
            <a:r>
              <a:rPr lang="en-US" sz="1400" dirty="0">
                <a:latin typeface="Consolas" panose="020B0609020204030204" pitchFamily="49" charset="0"/>
              </a:rPr>
              <a:t>(struct(col("date"),col("time"),col("</a:t>
            </a:r>
            <a:r>
              <a:rPr lang="en-US" sz="1400" dirty="0" err="1">
                <a:latin typeface="Consolas" panose="020B0609020204030204" pitchFamily="49" charset="0"/>
              </a:rPr>
              <a:t>mail_user</a:t>
            </a:r>
            <a:r>
              <a:rPr lang="en-US" sz="1400" dirty="0">
                <a:latin typeface="Consolas" panose="020B0609020204030204" pitchFamily="49" charset="0"/>
              </a:rPr>
              <a:t>"),col("vote"))).alias("</a:t>
            </a:r>
            <a:r>
              <a:rPr lang="en-US" sz="1400" dirty="0" err="1">
                <a:latin typeface="Consolas" panose="020B0609020204030204" pitchFamily="49" charset="0"/>
              </a:rPr>
              <a:t>vote_user</a:t>
            </a:r>
            <a:r>
              <a:rPr lang="en-US" sz="1400" dirty="0">
                <a:latin typeface="Consolas" panose="020B0609020204030204" pitchFamily="49" charset="0"/>
              </a:rPr>
              <a:t>"))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tedx_dataset_agg4 = tedx_dataset_agg3.join(vote_dataset_agg4, tedx_dataset_agg3._id == vote_dataset_agg4.idx_tedx, "</a:t>
            </a:r>
            <a:r>
              <a:rPr lang="it-IT" sz="1400" dirty="0" err="1">
                <a:latin typeface="Consolas" panose="020B0609020204030204" pitchFamily="49" charset="0"/>
              </a:rPr>
              <a:t>left</a:t>
            </a:r>
            <a:r>
              <a:rPr lang="it-IT" sz="1400" dirty="0">
                <a:latin typeface="Consolas" panose="020B0609020204030204" pitchFamily="49" charset="0"/>
              </a:rPr>
              <a:t>") \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.drop("</a:t>
            </a:r>
            <a:r>
              <a:rPr lang="it-IT" sz="1400" dirty="0" err="1">
                <a:latin typeface="Consolas" panose="020B0609020204030204" pitchFamily="49" charset="0"/>
              </a:rPr>
              <a:t>idx_tedx</a:t>
            </a:r>
            <a:r>
              <a:rPr lang="it-IT" sz="1400" dirty="0">
                <a:latin typeface="Consolas" panose="020B0609020204030204" pitchFamily="49" charset="0"/>
              </a:rPr>
              <a:t>")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endParaRPr lang="it-I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4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221896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225511" y="211613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ER SCHEMA</a:t>
            </a:r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F4F44CE4-5323-46CE-BFF8-4CD13DBAEE82}"/>
              </a:ext>
            </a:extLst>
          </p:cNvPr>
          <p:cNvSpPr/>
          <p:nvPr/>
        </p:nvSpPr>
        <p:spPr>
          <a:xfrm>
            <a:off x="11244469" y="106017"/>
            <a:ext cx="728870" cy="717297"/>
          </a:xfrm>
          <a:prstGeom prst="frame">
            <a:avLst>
              <a:gd name="adj1" fmla="val 19890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42AED35-325C-48D4-B396-9D8FCB7F26C0}"/>
              </a:ext>
            </a:extLst>
          </p:cNvPr>
          <p:cNvSpPr txBox="1"/>
          <p:nvPr/>
        </p:nvSpPr>
        <p:spPr>
          <a:xfrm>
            <a:off x="7444408" y="1187005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Franklin Gothic Demi" panose="020B0703020102020204" pitchFamily="34" charset="0"/>
              </a:rPr>
              <a:t>MongoDB</a:t>
            </a:r>
            <a:r>
              <a:rPr lang="it-IT" dirty="0">
                <a:latin typeface="Franklin Gothic Demi" panose="020B0703020102020204" pitchFamily="34" charset="0"/>
              </a:rPr>
              <a:t> </a:t>
            </a:r>
            <a:r>
              <a:rPr lang="it-IT" dirty="0" err="1">
                <a:latin typeface="Franklin Gothic Demi" panose="020B0703020102020204" pitchFamily="34" charset="0"/>
              </a:rPr>
              <a:t>Example</a:t>
            </a:r>
            <a:endParaRPr lang="it-IT" dirty="0">
              <a:latin typeface="Franklin Gothic Demi" panose="020B0703020102020204" pitchFamily="34" charset="0"/>
            </a:endParaRP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A5C9B5C-7962-484A-B639-D9434AFB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5" y="2529899"/>
            <a:ext cx="5343525" cy="3438525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4D99843-8F8D-452C-93AC-14665338B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8" t="21256" r="24674" b="9759"/>
          <a:stretch/>
        </p:blipFill>
        <p:spPr>
          <a:xfrm>
            <a:off x="6811617" y="1746380"/>
            <a:ext cx="4797287" cy="4731027"/>
          </a:xfrm>
          <a:prstGeom prst="rect">
            <a:avLst/>
          </a:prstGeom>
          <a:ln w="57150">
            <a:solidFill>
              <a:srgbClr val="00CC99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3467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208195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USO DEI DATI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1A597C-B17A-42D8-B8E4-F1835DFCBDBB}"/>
              </a:ext>
            </a:extLst>
          </p:cNvPr>
          <p:cNvSpPr txBox="1"/>
          <p:nvPr/>
        </p:nvSpPr>
        <p:spPr>
          <a:xfrm>
            <a:off x="11005929" y="-5197"/>
            <a:ext cx="96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5050"/>
                </a:solidFill>
                <a:latin typeface="Franklin Gothic Demi" panose="020B0703020102020204" pitchFamily="34" charset="0"/>
              </a:rPr>
              <a:t>?</a:t>
            </a:r>
            <a:endParaRPr lang="it-IT" sz="4800" dirty="0">
              <a:solidFill>
                <a:srgbClr val="FF505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DC5320-074F-4BFB-BCD8-63249C5818E7}"/>
              </a:ext>
            </a:extLst>
          </p:cNvPr>
          <p:cNvSpPr txBox="1"/>
          <p:nvPr/>
        </p:nvSpPr>
        <p:spPr>
          <a:xfrm>
            <a:off x="218657" y="1203530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WATCH_NEXT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AE636A-6D5F-4EBB-B1A7-74166A0F6EB9}"/>
              </a:ext>
            </a:extLst>
          </p:cNvPr>
          <p:cNvSpPr txBox="1"/>
          <p:nvPr/>
        </p:nvSpPr>
        <p:spPr>
          <a:xfrm>
            <a:off x="4426852" y="1203530"/>
            <a:ext cx="754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Guardare i video correlati a quello che si sta guardando.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B08D9D-077B-41D9-95F8-BB48AAFA20F3}"/>
              </a:ext>
            </a:extLst>
          </p:cNvPr>
          <p:cNvSpPr txBox="1"/>
          <p:nvPr/>
        </p:nvSpPr>
        <p:spPr>
          <a:xfrm>
            <a:off x="218656" y="2050116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GEO_TALK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E9E0E0-DFE5-4AD7-90F6-C7E1BDF18256}"/>
              </a:ext>
            </a:extLst>
          </p:cNvPr>
          <p:cNvSpPr txBox="1"/>
          <p:nvPr/>
        </p:nvSpPr>
        <p:spPr>
          <a:xfrm>
            <a:off x="4426851" y="2050116"/>
            <a:ext cx="7546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Fornisce informazioni aggiuntive ai video.</a:t>
            </a:r>
          </a:p>
          <a:p>
            <a:endParaRPr lang="it-IT" sz="2000" dirty="0"/>
          </a:p>
          <a:p>
            <a:r>
              <a:rPr lang="it-IT" sz="2000" dirty="0"/>
              <a:t>Permette di espandere le possibilità di ricerca.</a:t>
            </a:r>
          </a:p>
          <a:p>
            <a:endParaRPr lang="it-IT" sz="2000" dirty="0"/>
          </a:p>
          <a:p>
            <a:r>
              <a:rPr lang="it-IT" sz="2000" dirty="0"/>
              <a:t>Mostra contenuti relativi all’area geografica.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C446EB-FE23-4A0A-8D8A-6E3A5D32F78C}"/>
              </a:ext>
            </a:extLst>
          </p:cNvPr>
          <p:cNvSpPr txBox="1"/>
          <p:nvPr/>
        </p:nvSpPr>
        <p:spPr>
          <a:xfrm>
            <a:off x="218654" y="4127808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VOTE_USER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3539FA4-0B94-4E8B-A351-B25914F89B49}"/>
              </a:ext>
            </a:extLst>
          </p:cNvPr>
          <p:cNvSpPr txBox="1"/>
          <p:nvPr/>
        </p:nvSpPr>
        <p:spPr>
          <a:xfrm>
            <a:off x="4426851" y="4127808"/>
            <a:ext cx="7546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Fornisce una valutazione complessiva della conferenza.</a:t>
            </a:r>
          </a:p>
          <a:p>
            <a:endParaRPr lang="it-IT" sz="2000" dirty="0"/>
          </a:p>
          <a:p>
            <a:r>
              <a:rPr lang="it-IT" sz="2000" dirty="0"/>
              <a:t>Permette di attribuire un giudizio personale.</a:t>
            </a:r>
          </a:p>
          <a:p>
            <a:endParaRPr lang="it-IT" sz="2000" dirty="0"/>
          </a:p>
          <a:p>
            <a:r>
              <a:rPr lang="it-IT" sz="2000" dirty="0"/>
              <a:t>È essenziale per la creazione di una classifica basata sul parere degli utenti. </a:t>
            </a:r>
          </a:p>
        </p:txBody>
      </p:sp>
    </p:spTree>
    <p:extLst>
      <p:ext uri="{BB962C8B-B14F-4D97-AF65-F5344CB8AC3E}">
        <p14:creationId xmlns:p14="http://schemas.microsoft.com/office/powerpoint/2010/main" val="346236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208195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CRITICITÀ TECNICHE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3C8D73-B29A-4888-8269-0AD9DBF85695}"/>
              </a:ext>
            </a:extLst>
          </p:cNvPr>
          <p:cNvSpPr txBox="1"/>
          <p:nvPr/>
        </p:nvSpPr>
        <p:spPr>
          <a:xfrm>
            <a:off x="1035326" y="1597997"/>
            <a:ext cx="101213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L’aggiornamento dei dati relativi alla correlazione dei talk è svolto in maniera manuale.</a:t>
            </a:r>
          </a:p>
          <a:p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Un secondo aggiornamento da tenere in considerazione è quello relativo</a:t>
            </a:r>
            <a:br>
              <a:rPr lang="it-IT" sz="2000" dirty="0">
                <a:latin typeface="Franklin Gothic Book" panose="020B0503020102020204" pitchFamily="34" charset="0"/>
              </a:rPr>
            </a:br>
            <a:r>
              <a:rPr lang="it-IT" sz="2000" dirty="0">
                <a:latin typeface="Franklin Gothic Book" panose="020B0503020102020204" pitchFamily="34" charset="0"/>
              </a:rPr>
              <a:t>all’area geografica, siccome sono dati aggiuntivi.</a:t>
            </a:r>
            <a:br>
              <a:rPr lang="it-IT" sz="2000" dirty="0">
                <a:latin typeface="Franklin Gothic Book" panose="020B0503020102020204" pitchFamily="34" charset="0"/>
              </a:rPr>
            </a:br>
            <a:r>
              <a:rPr lang="it-IT" sz="2000" dirty="0">
                <a:latin typeface="Franklin Gothic Book" panose="020B0503020102020204" pitchFamily="34" charset="0"/>
              </a:rPr>
              <a:t>Anche in questo caso, l’aggiornamento risulta statico.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Correlazione dei video effettuata staticamente. </a:t>
            </a:r>
            <a:br>
              <a:rPr lang="it-IT" sz="2000" dirty="0">
                <a:latin typeface="Franklin Gothic Book" panose="020B0503020102020204" pitchFamily="34" charset="0"/>
              </a:rPr>
            </a:br>
            <a:r>
              <a:rPr lang="it-IT" sz="2000" dirty="0">
                <a:latin typeface="Franklin Gothic Book" panose="020B0503020102020204" pitchFamily="34" charset="0"/>
              </a:rPr>
              <a:t>Non avviene una correlazione basata su altri parametri e/o algoritmi.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Ogni minimo update implica un aggiornamento di tutto il database.</a:t>
            </a:r>
            <a:br>
              <a:rPr lang="it-IT" sz="2000" dirty="0">
                <a:latin typeface="Franklin Gothic Book" panose="020B0503020102020204" pitchFamily="34" charset="0"/>
              </a:rPr>
            </a:b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Possibilità di incongruenze nel dataset.</a:t>
            </a:r>
            <a:br>
              <a:rPr lang="it-IT" sz="2000" dirty="0">
                <a:latin typeface="Franklin Gothic Book" panose="020B0503020102020204" pitchFamily="34" charset="0"/>
              </a:rPr>
            </a:b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Alto tempo di importazione dei nuovi dataset.</a:t>
            </a:r>
            <a:endParaRPr lang="it-IT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9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618382" cy="107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38103" y="0"/>
            <a:ext cx="888556" cy="888556"/>
          </a:xfrm>
          <a:prstGeom prst="mathPlus">
            <a:avLst>
              <a:gd name="adj1" fmla="val 18156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618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POSSIBILI EVOLUZIONI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02214C-A1DB-404F-940A-202FB5A0E198}"/>
              </a:ext>
            </a:extLst>
          </p:cNvPr>
          <p:cNvSpPr txBox="1"/>
          <p:nvPr/>
        </p:nvSpPr>
        <p:spPr>
          <a:xfrm>
            <a:off x="2650583" y="1447949"/>
            <a:ext cx="68908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Script per aggiornamento automatico del dataset dei Talk, basato sui dati ufficiali del sito 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Implementazione algoritmo per correlazione video basata su parametri.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Script per aggiornamento automatico del dataset dei Talk, relativo all’area geografica e ai voti.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Gestione migliorata del dataset in termini di nuovi elementi e di update di poco impatto.</a:t>
            </a:r>
            <a:br>
              <a:rPr lang="it-IT" sz="2000" dirty="0">
                <a:latin typeface="Franklin Gothic Book" panose="020B0503020102020204" pitchFamily="34" charset="0"/>
              </a:rPr>
            </a:b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Implementazione di voto con commento, per specificare meglio il proprio parere.</a:t>
            </a:r>
            <a:br>
              <a:rPr lang="it-IT" sz="2000" dirty="0">
                <a:latin typeface="Franklin Gothic Book" panose="020B0503020102020204" pitchFamily="34" charset="0"/>
              </a:rPr>
            </a:b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Analisi legate alle valutazioni e alle zone geografiche.</a:t>
            </a:r>
          </a:p>
        </p:txBody>
      </p:sp>
    </p:spTree>
    <p:extLst>
      <p:ext uri="{BB962C8B-B14F-4D97-AF65-F5344CB8AC3E}">
        <p14:creationId xmlns:p14="http://schemas.microsoft.com/office/powerpoint/2010/main" val="179619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758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Franklin Gothic Book</vt:lpstr>
      <vt:lpstr>Franklin Gothic Demi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Colombi</dc:creator>
  <cp:lastModifiedBy>Simone Colombi</cp:lastModifiedBy>
  <cp:revision>28</cp:revision>
  <dcterms:created xsi:type="dcterms:W3CDTF">2020-05-20T21:45:42Z</dcterms:created>
  <dcterms:modified xsi:type="dcterms:W3CDTF">2020-05-27T14:59:37Z</dcterms:modified>
</cp:coreProperties>
</file>