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6666FF"/>
    <a:srgbClr val="FF00FF"/>
    <a:srgbClr val="FF5050"/>
    <a:srgbClr val="00CC99"/>
    <a:srgbClr val="0070C0"/>
    <a:srgbClr val="404040"/>
    <a:srgbClr val="FFFF66"/>
    <a:srgbClr val="00FF99"/>
    <a:srgbClr val="67FF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4660"/>
  </p:normalViewPr>
  <p:slideViewPr>
    <p:cSldViewPr snapToGrid="0">
      <p:cViewPr varScale="1">
        <p:scale>
          <a:sx n="72" d="100"/>
          <a:sy n="72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9C89EF-53AE-49CB-949F-DFC1BDB99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38416DF-8FB4-4D8B-AFA6-781AE4681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9ECA832-03AF-4FCB-ADE1-BBEC2CDA8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A8BF-A34A-4CFB-903A-D84FAE5BB2BA}" type="datetimeFigureOut">
              <a:rPr lang="it-IT" smtClean="0"/>
              <a:t>29/05/2020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6C9C371-D0A8-4DAA-9680-6C6C335CD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307447-D9A5-4A78-9788-C7B64DFE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5D80-652C-44AD-8C00-80F99D17CE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7677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0EA9ED-EEC5-4AC1-B9DC-714FE5889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D2F0266-4FE8-4687-B201-5A4C5B46E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C7B725F-7961-4FB3-A596-796DA3A3C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A8BF-A34A-4CFB-903A-D84FAE5BB2BA}" type="datetimeFigureOut">
              <a:rPr lang="it-IT" smtClean="0"/>
              <a:t>29/05/2020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C73F24E-5535-46DF-BA69-4266B749A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89CD9A-F315-4DCA-8F17-ADCD3264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5D80-652C-44AD-8C00-80F99D17CE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6722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85C7172-E12E-4583-B74D-E6A1A79CB1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1FE088F-BB60-4EF2-80D8-51C0AB93E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FB23EA-B167-4B12-B54C-7C7D53BD1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A8BF-A34A-4CFB-903A-D84FAE5BB2BA}" type="datetimeFigureOut">
              <a:rPr lang="it-IT" smtClean="0"/>
              <a:t>29/05/2020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D613695-C772-47CB-9588-46E361309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3B8057D-5CD2-4E12-B91D-0427EC0BE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5D80-652C-44AD-8C00-80F99D17CE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2222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2D0087-5264-4A37-B707-0A991690B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53BFC4-9B3F-4605-8432-49827FC14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D61B944-6BAE-4873-AAAB-8F9816DA5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A8BF-A34A-4CFB-903A-D84FAE5BB2BA}" type="datetimeFigureOut">
              <a:rPr lang="it-IT" smtClean="0"/>
              <a:t>29/05/2020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3BF562E-5FE8-4D8C-90F5-FB708AB6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BA3739-BFCC-4424-8EBD-1E9C90654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5D80-652C-44AD-8C00-80F99D17CE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823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D36CDC-FAFD-429A-BDA1-F64094ABF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2B447B9-1E7B-47B7-A273-545F13FA2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840CE0A-E3F0-42C5-9F00-7C4B1C12A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A8BF-A34A-4CFB-903A-D84FAE5BB2BA}" type="datetimeFigureOut">
              <a:rPr lang="it-IT" smtClean="0"/>
              <a:t>29/05/2020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AD8B49-25CD-4B31-A92B-09F241735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B94A62F-CE7B-4835-B163-52E8DF5DE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5D80-652C-44AD-8C00-80F99D17CE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829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D77BBA-194A-491B-B15C-CE782A59E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2B86DE-015C-4F9A-9959-3E2F961B9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F7696CB-151C-45F7-8DA9-776428F33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0A9B75E-36F7-4275-B5BF-798AF245D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A8BF-A34A-4CFB-903A-D84FAE5BB2BA}" type="datetimeFigureOut">
              <a:rPr lang="it-IT" smtClean="0"/>
              <a:t>29/05/2020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4F9B714-EBAE-4D99-9A8E-8144C3226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B3A6D4A-A7FB-47C2-B671-F5C86C89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5D80-652C-44AD-8C00-80F99D17CE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0688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1F10D8-B3CF-4628-99FE-F92D4F56E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F5D986E-A35B-4A04-8820-B691F3991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AC5E968-F367-444D-B84E-40D19FDD7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7C3A60-B14B-4BB0-B25A-0ACFAD443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F136236-40DB-474D-837D-50F69280A4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7CDA7CF-27C8-436D-AC09-CA6B3DEB1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A8BF-A34A-4CFB-903A-D84FAE5BB2BA}" type="datetimeFigureOut">
              <a:rPr lang="it-IT" smtClean="0"/>
              <a:t>29/05/2020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32FAC28-3E78-4C1D-BE84-000407C19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F28A078-9ABE-49EA-8AE7-2F37F4678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5D80-652C-44AD-8C00-80F99D17CE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2887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919E29-3844-47A6-A0B2-EBF5FB4E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1DBD1C0-05F6-4ADE-B671-8AC1EBCC7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A8BF-A34A-4CFB-903A-D84FAE5BB2BA}" type="datetimeFigureOut">
              <a:rPr lang="it-IT" smtClean="0"/>
              <a:t>29/05/2020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DBDD89E-170B-4FA5-A64E-68F4A3ABC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C54027F-B2A3-4E6E-BF86-D40154303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5D80-652C-44AD-8C00-80F99D17CE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3633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C03413C-C9B7-4B70-AABC-303CB8943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A8BF-A34A-4CFB-903A-D84FAE5BB2BA}" type="datetimeFigureOut">
              <a:rPr lang="it-IT" smtClean="0"/>
              <a:t>29/05/2020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ECB2E35-9967-4E3A-9903-B0D6090A1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EE2657E-BACA-4A39-B1EC-688D2E980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5D80-652C-44AD-8C00-80F99D17CE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582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23BB03-07A2-412F-BCBB-1B24368D5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7B224E-3692-43FA-8FC3-C04BF234D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BACC068-94E4-4DA7-B49C-567565EB5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9B5EAA6-D2FE-43D4-951A-1BB89D0F8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A8BF-A34A-4CFB-903A-D84FAE5BB2BA}" type="datetimeFigureOut">
              <a:rPr lang="it-IT" smtClean="0"/>
              <a:t>29/05/2020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72537B9-D3BD-4292-9E54-1D652B49B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EA145E4-1818-4383-9E75-EEEF9443E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5D80-652C-44AD-8C00-80F99D17CE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4152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08EB8F-A228-492B-8997-767FB26B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9CD8307-88F9-4F87-9164-90787E892E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A603554-039F-44F0-AAF4-96DF14AB7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B62A07F-148E-454D-98BD-3193868F8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A8BF-A34A-4CFB-903A-D84FAE5BB2BA}" type="datetimeFigureOut">
              <a:rPr lang="it-IT" smtClean="0"/>
              <a:t>29/05/2020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F1EA37C-8C58-4560-A47E-678A1CD36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F4E54FC-82CA-4E5C-BFF4-248895C8C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5D80-652C-44AD-8C00-80F99D17CE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344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C95F78B-A954-4A71-B21F-7A40E2E98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F2E6953-4F74-4121-A2A8-02515037C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2EFD258-86A3-489D-87F4-AB076E609B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5A8BF-A34A-4CFB-903A-D84FAE5BB2BA}" type="datetimeFigureOut">
              <a:rPr lang="it-IT" smtClean="0"/>
              <a:t>29/05/2020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8D3062-94AA-48A1-A0A9-2A3870A301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E71F687-D55D-4168-9D57-691259B0F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F5D80-652C-44AD-8C00-80F99D17CE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248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242A6ED5-F7B2-42ED-8551-9AB3893CBFB9}"/>
              </a:ext>
            </a:extLst>
          </p:cNvPr>
          <p:cNvSpPr/>
          <p:nvPr/>
        </p:nvSpPr>
        <p:spPr>
          <a:xfrm>
            <a:off x="218661" y="4200938"/>
            <a:ext cx="11754678" cy="24582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A124D30-0C07-4708-9BC2-AC323E0E106D}"/>
              </a:ext>
            </a:extLst>
          </p:cNvPr>
          <p:cNvSpPr txBox="1"/>
          <p:nvPr/>
        </p:nvSpPr>
        <p:spPr>
          <a:xfrm>
            <a:off x="218661" y="947343"/>
            <a:ext cx="11754678" cy="221599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it-IT" sz="13800" b="1" dirty="0">
                <a:solidFill>
                  <a:srgbClr val="FFC000"/>
                </a:solidFill>
                <a:latin typeface="Franklin Gothic Demi" panose="020B0703020102020204" pitchFamily="34" charset="0"/>
                <a:ea typeface="Microsoft YaHei" panose="020B0503020204020204" pitchFamily="34" charset="-122"/>
              </a:rPr>
              <a:t>GEO</a:t>
            </a:r>
            <a:r>
              <a:rPr lang="it-IT" sz="125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Microsoft YaHei" panose="020B0503020204020204" pitchFamily="34" charset="-122"/>
              </a:rPr>
              <a:t>X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677E423-1926-4D37-835D-6453158A77E5}"/>
              </a:ext>
            </a:extLst>
          </p:cNvPr>
          <p:cNvSpPr txBox="1"/>
          <p:nvPr/>
        </p:nvSpPr>
        <p:spPr>
          <a:xfrm>
            <a:off x="218661" y="2901724"/>
            <a:ext cx="1175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</a:rPr>
              <a:t>UNA</a:t>
            </a:r>
            <a:r>
              <a:rPr lang="it-IT" sz="2400" dirty="0">
                <a:latin typeface="Franklin Gothic Demi" panose="020B0703020102020204" pitchFamily="34" charset="0"/>
              </a:rPr>
              <a:t> </a:t>
            </a:r>
            <a:r>
              <a:rPr lang="it-IT" sz="2400" dirty="0">
                <a:solidFill>
                  <a:srgbClr val="FFC000"/>
                </a:solidFill>
                <a:latin typeface="Franklin Gothic Demi" panose="020B0703020102020204" pitchFamily="34" charset="0"/>
              </a:rPr>
              <a:t>STRADA</a:t>
            </a:r>
            <a:r>
              <a:rPr lang="it-IT" sz="2400" dirty="0">
                <a:latin typeface="Franklin Gothic Demi" panose="020B0703020102020204" pitchFamily="34" charset="0"/>
              </a:rPr>
              <a:t> </a:t>
            </a:r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</a:rPr>
              <a:t>VERSO IL</a:t>
            </a:r>
            <a:r>
              <a:rPr lang="it-IT" sz="2400" dirty="0">
                <a:latin typeface="Franklin Gothic Demi" panose="020B0703020102020204" pitchFamily="34" charset="0"/>
              </a:rPr>
              <a:t> </a:t>
            </a:r>
            <a:r>
              <a:rPr lang="it-IT" sz="2400" dirty="0">
                <a:solidFill>
                  <a:schemeClr val="accent2">
                    <a:lumMod val="75000"/>
                  </a:schemeClr>
                </a:solidFill>
                <a:latin typeface="Franklin Gothic Demi" panose="020B0703020102020204" pitchFamily="34" charset="0"/>
              </a:rPr>
              <a:t>FUTURO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02ED9E1C-76E3-493A-8580-00188489D00D}"/>
              </a:ext>
            </a:extLst>
          </p:cNvPr>
          <p:cNvSpPr/>
          <p:nvPr/>
        </p:nvSpPr>
        <p:spPr>
          <a:xfrm>
            <a:off x="218661" y="197415"/>
            <a:ext cx="11754678" cy="2149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B61EEF1D-267E-45D9-AA8A-314972B34B9A}"/>
              </a:ext>
            </a:extLst>
          </p:cNvPr>
          <p:cNvSpPr/>
          <p:nvPr/>
        </p:nvSpPr>
        <p:spPr>
          <a:xfrm>
            <a:off x="218661" y="197414"/>
            <a:ext cx="4208195" cy="21490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3578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02ED9E1C-76E3-493A-8580-00188489D00D}"/>
              </a:ext>
            </a:extLst>
          </p:cNvPr>
          <p:cNvSpPr/>
          <p:nvPr/>
        </p:nvSpPr>
        <p:spPr>
          <a:xfrm>
            <a:off x="218661" y="889576"/>
            <a:ext cx="11754678" cy="1073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3B312BE2-FC69-454A-8C28-681F0F2A1E6A}"/>
              </a:ext>
            </a:extLst>
          </p:cNvPr>
          <p:cNvSpPr/>
          <p:nvPr/>
        </p:nvSpPr>
        <p:spPr>
          <a:xfrm>
            <a:off x="218661" y="889576"/>
            <a:ext cx="6301409" cy="1073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o di addizione 1">
            <a:extLst>
              <a:ext uri="{FF2B5EF4-FFF2-40B4-BE49-F238E27FC236}">
                <a16:creationId xmlns:a16="http://schemas.microsoft.com/office/drawing/2014/main" id="{FC479290-017A-46B7-9DF5-0A3A36E7E0FE}"/>
              </a:ext>
            </a:extLst>
          </p:cNvPr>
          <p:cNvSpPr/>
          <p:nvPr/>
        </p:nvSpPr>
        <p:spPr>
          <a:xfrm>
            <a:off x="11084783" y="20388"/>
            <a:ext cx="888556" cy="888556"/>
          </a:xfrm>
          <a:prstGeom prst="mathPlus">
            <a:avLst>
              <a:gd name="adj1" fmla="val 1815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23CDE17-946A-423A-828D-CF9D21915D40}"/>
              </a:ext>
            </a:extLst>
          </p:cNvPr>
          <p:cNvSpPr txBox="1"/>
          <p:nvPr/>
        </p:nvSpPr>
        <p:spPr>
          <a:xfrm>
            <a:off x="1265267" y="172278"/>
            <a:ext cx="4208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</a:rPr>
              <a:t>LAMBDA NEXT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3DC8EF8-AD09-4450-895D-DF0F16E53E4B}"/>
              </a:ext>
            </a:extLst>
          </p:cNvPr>
          <p:cNvSpPr txBox="1"/>
          <p:nvPr/>
        </p:nvSpPr>
        <p:spPr>
          <a:xfrm>
            <a:off x="7748143" y="1578077"/>
            <a:ext cx="2997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>
                <a:solidFill>
                  <a:srgbClr val="404040"/>
                </a:solidFill>
                <a:latin typeface="Franklin Gothic Demi" panose="020B0703020102020204" pitchFamily="34" charset="0"/>
              </a:rPr>
              <a:t>WATCH_NEXT_Handler</a:t>
            </a:r>
            <a:endParaRPr lang="it-IT" sz="2000" dirty="0">
              <a:solidFill>
                <a:srgbClr val="404040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CE61888-07E9-4EA3-9B3B-24F4166A9948}"/>
              </a:ext>
            </a:extLst>
          </p:cNvPr>
          <p:cNvSpPr txBox="1"/>
          <p:nvPr/>
        </p:nvSpPr>
        <p:spPr>
          <a:xfrm>
            <a:off x="6520071" y="2173423"/>
            <a:ext cx="5453270" cy="1815882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Consolas" panose="020B0609020204030204" pitchFamily="49" charset="0"/>
              </a:rPr>
              <a:t>connect_to_db</a:t>
            </a:r>
            <a:r>
              <a:rPr lang="it-IT" sz="1400" dirty="0">
                <a:latin typeface="Consolas" panose="020B0609020204030204" pitchFamily="49" charset="0"/>
              </a:rPr>
              <a:t>().</a:t>
            </a:r>
            <a:r>
              <a:rPr lang="it-IT" sz="1400" dirty="0" err="1">
                <a:latin typeface="Consolas" panose="020B0609020204030204" pitchFamily="49" charset="0"/>
              </a:rPr>
              <a:t>then</a:t>
            </a:r>
            <a:r>
              <a:rPr lang="it-IT" sz="1400" dirty="0">
                <a:latin typeface="Consolas" panose="020B0609020204030204" pitchFamily="49" charset="0"/>
              </a:rPr>
              <a:t>(() =&gt; {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     console.log('=&gt; </a:t>
            </a:r>
            <a:r>
              <a:rPr lang="it-IT" sz="1400" dirty="0" err="1">
                <a:latin typeface="Consolas" panose="020B0609020204030204" pitchFamily="49" charset="0"/>
              </a:rPr>
              <a:t>get_all</a:t>
            </a:r>
            <a:r>
              <a:rPr lang="it-IT" sz="1400" dirty="0">
                <a:latin typeface="Consolas" panose="020B0609020204030204" pitchFamily="49" charset="0"/>
              </a:rPr>
              <a:t> </a:t>
            </a:r>
            <a:r>
              <a:rPr lang="it-IT" sz="1400" dirty="0" err="1">
                <a:latin typeface="Consolas" panose="020B0609020204030204" pitchFamily="49" charset="0"/>
              </a:rPr>
              <a:t>idx</a:t>
            </a:r>
            <a:r>
              <a:rPr lang="it-IT" sz="1400" dirty="0">
                <a:latin typeface="Consolas" panose="020B0609020204030204" pitchFamily="49" charset="0"/>
              </a:rPr>
              <a:t> of </a:t>
            </a:r>
            <a:r>
              <a:rPr lang="it-IT" sz="1400" dirty="0" err="1">
                <a:latin typeface="Consolas" panose="020B0609020204030204" pitchFamily="49" charset="0"/>
              </a:rPr>
              <a:t>next</a:t>
            </a:r>
            <a:r>
              <a:rPr lang="it-IT" sz="1400" dirty="0">
                <a:latin typeface="Consolas" panose="020B0609020204030204" pitchFamily="49" charset="0"/>
              </a:rPr>
              <a:t> talks');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     </a:t>
            </a:r>
            <a:r>
              <a:rPr lang="it-IT" sz="1400" dirty="0" err="1">
                <a:latin typeface="Consolas" panose="020B0609020204030204" pitchFamily="49" charset="0"/>
              </a:rPr>
              <a:t>talk.findOne</a:t>
            </a:r>
            <a:r>
              <a:rPr lang="it-IT" sz="1400" dirty="0">
                <a:latin typeface="Consolas" panose="020B0609020204030204" pitchFamily="49" charset="0"/>
              </a:rPr>
              <a:t>({_</a:t>
            </a:r>
            <a:r>
              <a:rPr lang="it-IT" sz="1400" dirty="0" err="1">
                <a:latin typeface="Consolas" panose="020B0609020204030204" pitchFamily="49" charset="0"/>
              </a:rPr>
              <a:t>id:body.id</a:t>
            </a:r>
            <a:r>
              <a:rPr lang="it-IT" sz="1400" dirty="0">
                <a:latin typeface="Consolas" panose="020B0609020204030204" pitchFamily="49" charset="0"/>
              </a:rPr>
              <a:t>},{next_idx:1})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	.</a:t>
            </a:r>
            <a:r>
              <a:rPr lang="it-IT" sz="1400" dirty="0" err="1">
                <a:latin typeface="Consolas" panose="020B0609020204030204" pitchFamily="49" charset="0"/>
              </a:rPr>
              <a:t>then</a:t>
            </a:r>
            <a:r>
              <a:rPr lang="it-IT" sz="1400" dirty="0">
                <a:latin typeface="Consolas" panose="020B0609020204030204" pitchFamily="49" charset="0"/>
              </a:rPr>
              <a:t>(talks =&gt; {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                 </a:t>
            </a:r>
            <a:r>
              <a:rPr lang="it-IT" sz="1400" dirty="0" err="1">
                <a:latin typeface="Consolas" panose="020B0609020204030204" pitchFamily="49" charset="0"/>
              </a:rPr>
              <a:t>callback</a:t>
            </a:r>
            <a:r>
              <a:rPr lang="it-IT" sz="1400" dirty="0">
                <a:latin typeface="Consolas" panose="020B0609020204030204" pitchFamily="49" charset="0"/>
              </a:rPr>
              <a:t>(</a:t>
            </a:r>
            <a:r>
              <a:rPr lang="it-IT" sz="1400" dirty="0" err="1">
                <a:latin typeface="Consolas" panose="020B0609020204030204" pitchFamily="49" charset="0"/>
              </a:rPr>
              <a:t>null</a:t>
            </a:r>
            <a:r>
              <a:rPr lang="it-IT" sz="1400" dirty="0">
                <a:latin typeface="Consolas" panose="020B0609020204030204" pitchFamily="49" charset="0"/>
              </a:rPr>
              <a:t>, {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                     </a:t>
            </a:r>
            <a:r>
              <a:rPr lang="it-IT" sz="1400" dirty="0" err="1">
                <a:latin typeface="Consolas" panose="020B0609020204030204" pitchFamily="49" charset="0"/>
              </a:rPr>
              <a:t>statusCode</a:t>
            </a:r>
            <a:r>
              <a:rPr lang="it-IT" sz="1400" dirty="0">
                <a:latin typeface="Consolas" panose="020B0609020204030204" pitchFamily="49" charset="0"/>
              </a:rPr>
              <a:t>: 200,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                     body: </a:t>
            </a:r>
            <a:r>
              <a:rPr lang="it-IT" sz="1400" dirty="0" err="1">
                <a:latin typeface="Consolas" panose="020B0609020204030204" pitchFamily="49" charset="0"/>
              </a:rPr>
              <a:t>JSON.stringify</a:t>
            </a:r>
            <a:r>
              <a:rPr lang="it-IT" sz="1400" dirty="0">
                <a:latin typeface="Consolas" panose="020B0609020204030204" pitchFamily="49" charset="0"/>
              </a:rPr>
              <a:t>(talks)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                 })})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D90FEC6-4C3E-40FA-9CA2-EE76D305F011}"/>
              </a:ext>
            </a:extLst>
          </p:cNvPr>
          <p:cNvSpPr txBox="1"/>
          <p:nvPr/>
        </p:nvSpPr>
        <p:spPr>
          <a:xfrm>
            <a:off x="6520070" y="4779887"/>
            <a:ext cx="5453270" cy="954107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Consolas" panose="020B0609020204030204" pitchFamily="49" charset="0"/>
              </a:rPr>
              <a:t>const </a:t>
            </a:r>
            <a:r>
              <a:rPr lang="it-IT" sz="1400" dirty="0" err="1">
                <a:latin typeface="Consolas" panose="020B0609020204030204" pitchFamily="49" charset="0"/>
              </a:rPr>
              <a:t>talk_schema</a:t>
            </a:r>
            <a:r>
              <a:rPr lang="it-IT" sz="1400" dirty="0">
                <a:latin typeface="Consolas" panose="020B0609020204030204" pitchFamily="49" charset="0"/>
              </a:rPr>
              <a:t> = new </a:t>
            </a:r>
            <a:r>
              <a:rPr lang="it-IT" sz="1400" dirty="0" err="1">
                <a:latin typeface="Consolas" panose="020B0609020204030204" pitchFamily="49" charset="0"/>
              </a:rPr>
              <a:t>mongoose.Schema</a:t>
            </a:r>
            <a:r>
              <a:rPr lang="it-IT" sz="1400" dirty="0">
                <a:latin typeface="Consolas" panose="020B0609020204030204" pitchFamily="49" charset="0"/>
              </a:rPr>
              <a:t>({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 _id: </a:t>
            </a:r>
            <a:r>
              <a:rPr lang="it-IT" sz="1400" dirty="0" err="1">
                <a:latin typeface="Consolas" panose="020B0609020204030204" pitchFamily="49" charset="0"/>
              </a:rPr>
              <a:t>String</a:t>
            </a:r>
            <a:r>
              <a:rPr lang="it-IT" sz="1400" dirty="0">
                <a:latin typeface="Consolas" panose="020B0609020204030204" pitchFamily="49" charset="0"/>
              </a:rPr>
              <a:t>,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 </a:t>
            </a:r>
            <a:r>
              <a:rPr lang="it-IT" sz="1400" dirty="0" err="1">
                <a:latin typeface="Consolas" panose="020B0609020204030204" pitchFamily="49" charset="0"/>
              </a:rPr>
              <a:t>next_idx</a:t>
            </a:r>
            <a:r>
              <a:rPr lang="it-IT" sz="1400" dirty="0">
                <a:latin typeface="Consolas" panose="020B0609020204030204" pitchFamily="49" charset="0"/>
              </a:rPr>
              <a:t>: Array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}, { </a:t>
            </a:r>
            <a:r>
              <a:rPr lang="it-IT" sz="1400" dirty="0" err="1">
                <a:latin typeface="Consolas" panose="020B0609020204030204" pitchFamily="49" charset="0"/>
              </a:rPr>
              <a:t>collection</a:t>
            </a:r>
            <a:r>
              <a:rPr lang="it-IT" sz="1400" dirty="0">
                <a:latin typeface="Consolas" panose="020B0609020204030204" pitchFamily="49" charset="0"/>
              </a:rPr>
              <a:t>: '</a:t>
            </a:r>
            <a:r>
              <a:rPr lang="it-IT" sz="1400" dirty="0" err="1">
                <a:latin typeface="Consolas" panose="020B0609020204030204" pitchFamily="49" charset="0"/>
              </a:rPr>
              <a:t>tedz_data</a:t>
            </a:r>
            <a:r>
              <a:rPr lang="it-IT" sz="1400" dirty="0">
                <a:latin typeface="Consolas" panose="020B0609020204030204" pitchFamily="49" charset="0"/>
              </a:rPr>
              <a:t>' });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13840BE3-723B-414A-B2B2-B7E1BD6FCBEC}"/>
              </a:ext>
            </a:extLst>
          </p:cNvPr>
          <p:cNvSpPr txBox="1"/>
          <p:nvPr/>
        </p:nvSpPr>
        <p:spPr>
          <a:xfrm>
            <a:off x="7226871" y="4184541"/>
            <a:ext cx="4039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>
                <a:solidFill>
                  <a:srgbClr val="404040"/>
                </a:solidFill>
                <a:latin typeface="Franklin Gothic Demi" panose="020B0703020102020204" pitchFamily="34" charset="0"/>
              </a:rPr>
              <a:t>WATCH_NEXT_Talk_Schema</a:t>
            </a:r>
            <a:endParaRPr lang="it-IT" sz="2000" dirty="0">
              <a:solidFill>
                <a:srgbClr val="404040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549D6B19-97E9-400D-A731-899F77537E39}"/>
              </a:ext>
            </a:extLst>
          </p:cNvPr>
          <p:cNvSpPr txBox="1"/>
          <p:nvPr/>
        </p:nvSpPr>
        <p:spPr>
          <a:xfrm>
            <a:off x="218661" y="1232452"/>
            <a:ext cx="6062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Franklin Gothic Book" panose="020B0503020102020204" pitchFamily="34" charset="0"/>
              </a:rPr>
              <a:t>La Lambda </a:t>
            </a:r>
            <a:r>
              <a:rPr lang="it-IT" sz="1400" dirty="0" err="1">
                <a:latin typeface="Franklin Gothic Book" panose="020B0503020102020204" pitchFamily="34" charset="0"/>
              </a:rPr>
              <a:t>Function</a:t>
            </a:r>
            <a:r>
              <a:rPr lang="it-IT" sz="1400" dirty="0">
                <a:latin typeface="Franklin Gothic Book" panose="020B0503020102020204" pitchFamily="34" charset="0"/>
              </a:rPr>
              <a:t> dedicata alla visualizzazione dei talk suggeriti</a:t>
            </a:r>
          </a:p>
        </p:txBody>
      </p:sp>
    </p:spTree>
    <p:extLst>
      <p:ext uri="{BB962C8B-B14F-4D97-AF65-F5344CB8AC3E}">
        <p14:creationId xmlns:p14="http://schemas.microsoft.com/office/powerpoint/2010/main" val="4111163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02ED9E1C-76E3-493A-8580-00188489D00D}"/>
              </a:ext>
            </a:extLst>
          </p:cNvPr>
          <p:cNvSpPr/>
          <p:nvPr/>
        </p:nvSpPr>
        <p:spPr>
          <a:xfrm>
            <a:off x="218661" y="889576"/>
            <a:ext cx="11754678" cy="1073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3B312BE2-FC69-454A-8C28-681F0F2A1E6A}"/>
              </a:ext>
            </a:extLst>
          </p:cNvPr>
          <p:cNvSpPr/>
          <p:nvPr/>
        </p:nvSpPr>
        <p:spPr>
          <a:xfrm>
            <a:off x="218661" y="889576"/>
            <a:ext cx="5877339" cy="1029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o di addizione 1">
            <a:extLst>
              <a:ext uri="{FF2B5EF4-FFF2-40B4-BE49-F238E27FC236}">
                <a16:creationId xmlns:a16="http://schemas.microsoft.com/office/drawing/2014/main" id="{FC479290-017A-46B7-9DF5-0A3A36E7E0FE}"/>
              </a:ext>
            </a:extLst>
          </p:cNvPr>
          <p:cNvSpPr/>
          <p:nvPr/>
        </p:nvSpPr>
        <p:spPr>
          <a:xfrm>
            <a:off x="11084783" y="20388"/>
            <a:ext cx="888556" cy="888556"/>
          </a:xfrm>
          <a:prstGeom prst="mathPlus">
            <a:avLst>
              <a:gd name="adj1" fmla="val 1815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23CDE17-946A-423A-828D-CF9D21915D40}"/>
              </a:ext>
            </a:extLst>
          </p:cNvPr>
          <p:cNvSpPr txBox="1"/>
          <p:nvPr/>
        </p:nvSpPr>
        <p:spPr>
          <a:xfrm>
            <a:off x="1053232" y="172278"/>
            <a:ext cx="4208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</a:rPr>
              <a:t>LAMBDA GEO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3DC8EF8-AD09-4450-895D-DF0F16E53E4B}"/>
              </a:ext>
            </a:extLst>
          </p:cNvPr>
          <p:cNvSpPr txBox="1"/>
          <p:nvPr/>
        </p:nvSpPr>
        <p:spPr>
          <a:xfrm>
            <a:off x="7748141" y="1141074"/>
            <a:ext cx="2997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>
                <a:solidFill>
                  <a:srgbClr val="404040"/>
                </a:solidFill>
                <a:latin typeface="Franklin Gothic Demi" panose="020B0703020102020204" pitchFamily="34" charset="0"/>
              </a:rPr>
              <a:t>GEO_TALK_Handler</a:t>
            </a:r>
            <a:endParaRPr lang="it-IT" sz="2000" dirty="0">
              <a:solidFill>
                <a:srgbClr val="404040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CE61888-07E9-4EA3-9B3B-24F4166A9948}"/>
              </a:ext>
            </a:extLst>
          </p:cNvPr>
          <p:cNvSpPr txBox="1"/>
          <p:nvPr/>
        </p:nvSpPr>
        <p:spPr>
          <a:xfrm>
            <a:off x="6096000" y="1685296"/>
            <a:ext cx="5877339" cy="2677656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Consolas" panose="020B0609020204030204" pitchFamily="49" charset="0"/>
              </a:rPr>
              <a:t>connect_to_db().</a:t>
            </a:r>
            <a:r>
              <a:rPr lang="it-IT" sz="1400" dirty="0" err="1">
                <a:latin typeface="Consolas" panose="020B0609020204030204" pitchFamily="49" charset="0"/>
              </a:rPr>
              <a:t>then</a:t>
            </a:r>
            <a:r>
              <a:rPr lang="it-IT" sz="1400" dirty="0">
                <a:latin typeface="Consolas" panose="020B0609020204030204" pitchFamily="49" charset="0"/>
              </a:rPr>
              <a:t>(() =&gt; {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     console.log('=&gt; </a:t>
            </a:r>
            <a:r>
              <a:rPr lang="it-IT" sz="1400" dirty="0" err="1">
                <a:latin typeface="Consolas" panose="020B0609020204030204" pitchFamily="49" charset="0"/>
              </a:rPr>
              <a:t>get_all</a:t>
            </a:r>
            <a:r>
              <a:rPr lang="it-IT" sz="1400" dirty="0">
                <a:latin typeface="Consolas" panose="020B0609020204030204" pitchFamily="49" charset="0"/>
              </a:rPr>
              <a:t> talks’);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	</a:t>
            </a:r>
            <a:r>
              <a:rPr lang="it-IT" sz="1400" dirty="0" err="1">
                <a:latin typeface="Consolas" panose="020B0609020204030204" pitchFamily="49" charset="0"/>
              </a:rPr>
              <a:t>talk.find</a:t>
            </a:r>
            <a:r>
              <a:rPr lang="it-IT" sz="1400" dirty="0">
                <a:latin typeface="Consolas" panose="020B0609020204030204" pitchFamily="49" charset="0"/>
              </a:rPr>
              <a:t>({'geo_area.</a:t>
            </a:r>
            <a:r>
              <a:rPr lang="it-IT" sz="1400" dirty="0" err="1">
                <a:latin typeface="Consolas" panose="020B0609020204030204" pitchFamily="49" charset="0"/>
              </a:rPr>
              <a:t>continent</a:t>
            </a:r>
            <a:r>
              <a:rPr lang="it-IT" sz="1400" dirty="0">
                <a:latin typeface="Consolas" panose="020B0609020204030204" pitchFamily="49" charset="0"/>
              </a:rPr>
              <a:t>':</a:t>
            </a:r>
            <a:r>
              <a:rPr lang="it-IT" sz="1400" dirty="0" err="1">
                <a:latin typeface="Consolas" panose="020B0609020204030204" pitchFamily="49" charset="0"/>
              </a:rPr>
              <a:t>body.continente</a:t>
            </a:r>
            <a:r>
              <a:rPr lang="it-IT" sz="1400" dirty="0">
                <a:latin typeface="Consolas" panose="020B0609020204030204" pitchFamily="49" charset="0"/>
              </a:rPr>
              <a:t>} 		,{title:1,url:1})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          .skip((</a:t>
            </a:r>
            <a:r>
              <a:rPr lang="it-IT" sz="1400" dirty="0" err="1">
                <a:latin typeface="Consolas" panose="020B0609020204030204" pitchFamily="49" charset="0"/>
              </a:rPr>
              <a:t>body.doc_per_page</a:t>
            </a:r>
            <a:r>
              <a:rPr lang="it-IT" sz="1400" dirty="0">
                <a:latin typeface="Consolas" panose="020B0609020204030204" pitchFamily="49" charset="0"/>
              </a:rPr>
              <a:t> * </a:t>
            </a:r>
            <a:r>
              <a:rPr lang="it-IT" sz="1400" dirty="0" err="1">
                <a:latin typeface="Consolas" panose="020B0609020204030204" pitchFamily="49" charset="0"/>
              </a:rPr>
              <a:t>body.page</a:t>
            </a:r>
            <a:r>
              <a:rPr lang="it-IT" sz="1400" dirty="0">
                <a:latin typeface="Consolas" panose="020B0609020204030204" pitchFamily="49" charset="0"/>
              </a:rPr>
              <a:t>) - 			</a:t>
            </a:r>
            <a:r>
              <a:rPr lang="it-IT" sz="1400" dirty="0" err="1">
                <a:latin typeface="Consolas" panose="020B0609020204030204" pitchFamily="49" charset="0"/>
              </a:rPr>
              <a:t>body.doc_per_page</a:t>
            </a:r>
            <a:r>
              <a:rPr lang="it-IT" sz="1400" dirty="0">
                <a:latin typeface="Consolas" panose="020B0609020204030204" pitchFamily="49" charset="0"/>
              </a:rPr>
              <a:t>)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          .</a:t>
            </a:r>
            <a:r>
              <a:rPr lang="it-IT" sz="1400" dirty="0" err="1">
                <a:latin typeface="Consolas" panose="020B0609020204030204" pitchFamily="49" charset="0"/>
              </a:rPr>
              <a:t>limit</a:t>
            </a:r>
            <a:r>
              <a:rPr lang="it-IT" sz="1400" dirty="0">
                <a:latin typeface="Consolas" panose="020B0609020204030204" pitchFamily="49" charset="0"/>
              </a:rPr>
              <a:t>(</a:t>
            </a:r>
            <a:r>
              <a:rPr lang="it-IT" sz="1400" dirty="0" err="1">
                <a:latin typeface="Consolas" panose="020B0609020204030204" pitchFamily="49" charset="0"/>
              </a:rPr>
              <a:t>body.doc_per_page</a:t>
            </a:r>
            <a:r>
              <a:rPr lang="it-IT" sz="1400" dirty="0">
                <a:latin typeface="Consolas" panose="020B0609020204030204" pitchFamily="49" charset="0"/>
              </a:rPr>
              <a:t>)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          .</a:t>
            </a:r>
            <a:r>
              <a:rPr lang="it-IT" sz="1400" dirty="0" err="1">
                <a:latin typeface="Consolas" panose="020B0609020204030204" pitchFamily="49" charset="0"/>
              </a:rPr>
              <a:t>then</a:t>
            </a:r>
            <a:r>
              <a:rPr lang="it-IT" sz="1400" dirty="0">
                <a:latin typeface="Consolas" panose="020B0609020204030204" pitchFamily="49" charset="0"/>
              </a:rPr>
              <a:t>(talks =&gt;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                 </a:t>
            </a:r>
            <a:r>
              <a:rPr lang="it-IT" sz="1400" dirty="0" err="1">
                <a:latin typeface="Consolas" panose="020B0609020204030204" pitchFamily="49" charset="0"/>
              </a:rPr>
              <a:t>callback</a:t>
            </a:r>
            <a:r>
              <a:rPr lang="it-IT" sz="1400" dirty="0">
                <a:latin typeface="Consolas" panose="020B0609020204030204" pitchFamily="49" charset="0"/>
              </a:rPr>
              <a:t>(</a:t>
            </a:r>
            <a:r>
              <a:rPr lang="it-IT" sz="1400" dirty="0" err="1">
                <a:latin typeface="Consolas" panose="020B0609020204030204" pitchFamily="49" charset="0"/>
              </a:rPr>
              <a:t>null</a:t>
            </a:r>
            <a:r>
              <a:rPr lang="it-IT" sz="1400" dirty="0">
                <a:latin typeface="Consolas" panose="020B0609020204030204" pitchFamily="49" charset="0"/>
              </a:rPr>
              <a:t>, {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                     </a:t>
            </a:r>
            <a:r>
              <a:rPr lang="it-IT" sz="1400" dirty="0" err="1">
                <a:latin typeface="Consolas" panose="020B0609020204030204" pitchFamily="49" charset="0"/>
              </a:rPr>
              <a:t>statusCode</a:t>
            </a:r>
            <a:r>
              <a:rPr lang="it-IT" sz="1400" dirty="0">
                <a:latin typeface="Consolas" panose="020B0609020204030204" pitchFamily="49" charset="0"/>
              </a:rPr>
              <a:t>: 200,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                     body: </a:t>
            </a:r>
            <a:r>
              <a:rPr lang="it-IT" sz="1400" dirty="0" err="1">
                <a:latin typeface="Consolas" panose="020B0609020204030204" pitchFamily="49" charset="0"/>
              </a:rPr>
              <a:t>JSON.stringify</a:t>
            </a:r>
            <a:r>
              <a:rPr lang="it-IT" sz="1400" dirty="0">
                <a:latin typeface="Consolas" panose="020B0609020204030204" pitchFamily="49" charset="0"/>
              </a:rPr>
              <a:t>(talks)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                 }))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D90FEC6-4C3E-40FA-9CA2-EE76D305F011}"/>
              </a:ext>
            </a:extLst>
          </p:cNvPr>
          <p:cNvSpPr txBox="1"/>
          <p:nvPr/>
        </p:nvSpPr>
        <p:spPr>
          <a:xfrm>
            <a:off x="6096000" y="4995330"/>
            <a:ext cx="5877339" cy="1384995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Consolas" panose="020B0609020204030204" pitchFamily="49" charset="0"/>
              </a:rPr>
              <a:t>const </a:t>
            </a:r>
            <a:r>
              <a:rPr lang="it-IT" sz="1400" dirty="0" err="1">
                <a:latin typeface="Consolas" panose="020B0609020204030204" pitchFamily="49" charset="0"/>
              </a:rPr>
              <a:t>talk_schema</a:t>
            </a:r>
            <a:r>
              <a:rPr lang="it-IT" sz="1400" dirty="0">
                <a:latin typeface="Consolas" panose="020B0609020204030204" pitchFamily="49" charset="0"/>
              </a:rPr>
              <a:t> = new </a:t>
            </a:r>
            <a:r>
              <a:rPr lang="it-IT" sz="1400" dirty="0" err="1">
                <a:latin typeface="Consolas" panose="020B0609020204030204" pitchFamily="49" charset="0"/>
              </a:rPr>
              <a:t>mongoose.Schema</a:t>
            </a:r>
            <a:r>
              <a:rPr lang="it-IT" sz="1400" dirty="0">
                <a:latin typeface="Consolas" panose="020B0609020204030204" pitchFamily="49" charset="0"/>
              </a:rPr>
              <a:t>({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 </a:t>
            </a:r>
            <a:r>
              <a:rPr lang="it-IT" sz="1400" dirty="0" err="1">
                <a:latin typeface="Consolas" panose="020B0609020204030204" pitchFamily="49" charset="0"/>
              </a:rPr>
              <a:t>title</a:t>
            </a:r>
            <a:r>
              <a:rPr lang="it-IT" sz="1400" dirty="0">
                <a:latin typeface="Consolas" panose="020B0609020204030204" pitchFamily="49" charset="0"/>
              </a:rPr>
              <a:t>: </a:t>
            </a:r>
            <a:r>
              <a:rPr lang="it-IT" sz="1400" dirty="0" err="1">
                <a:latin typeface="Consolas" panose="020B0609020204030204" pitchFamily="49" charset="0"/>
              </a:rPr>
              <a:t>String</a:t>
            </a:r>
            <a:r>
              <a:rPr lang="it-IT" sz="1400" dirty="0">
                <a:latin typeface="Consolas" panose="020B0609020204030204" pitchFamily="49" charset="0"/>
              </a:rPr>
              <a:t>,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 url: </a:t>
            </a:r>
            <a:r>
              <a:rPr lang="it-IT" sz="1400" dirty="0" err="1">
                <a:latin typeface="Consolas" panose="020B0609020204030204" pitchFamily="49" charset="0"/>
              </a:rPr>
              <a:t>String</a:t>
            </a:r>
            <a:r>
              <a:rPr lang="it-IT" sz="1400" dirty="0">
                <a:latin typeface="Consolas" panose="020B0609020204030204" pitchFamily="49" charset="0"/>
              </a:rPr>
              <a:t>,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 </a:t>
            </a:r>
            <a:r>
              <a:rPr lang="it-IT" sz="1400" dirty="0" err="1">
                <a:latin typeface="Consolas" panose="020B0609020204030204" pitchFamily="49" charset="0"/>
              </a:rPr>
              <a:t>geo_area</a:t>
            </a:r>
            <a:r>
              <a:rPr lang="it-IT" sz="1400" dirty="0">
                <a:latin typeface="Consolas" panose="020B0609020204030204" pitchFamily="49" charset="0"/>
              </a:rPr>
              <a:t>:{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     </a:t>
            </a:r>
            <a:r>
              <a:rPr lang="it-IT" sz="1400" dirty="0" err="1">
                <a:latin typeface="Consolas" panose="020B0609020204030204" pitchFamily="49" charset="0"/>
              </a:rPr>
              <a:t>continent</a:t>
            </a:r>
            <a:r>
              <a:rPr lang="it-IT" sz="1400" dirty="0">
                <a:latin typeface="Consolas" panose="020B0609020204030204" pitchFamily="49" charset="0"/>
              </a:rPr>
              <a:t>: </a:t>
            </a:r>
            <a:r>
              <a:rPr lang="it-IT" sz="1400" dirty="0" err="1">
                <a:latin typeface="Consolas" panose="020B0609020204030204" pitchFamily="49" charset="0"/>
              </a:rPr>
              <a:t>String,nation</a:t>
            </a:r>
            <a:r>
              <a:rPr lang="it-IT" sz="1400" dirty="0">
                <a:latin typeface="Consolas" panose="020B0609020204030204" pitchFamily="49" charset="0"/>
              </a:rPr>
              <a:t>: </a:t>
            </a:r>
            <a:r>
              <a:rPr lang="it-IT" sz="1400" dirty="0" err="1">
                <a:latin typeface="Consolas" panose="020B0609020204030204" pitchFamily="49" charset="0"/>
              </a:rPr>
              <a:t>String,city</a:t>
            </a:r>
            <a:r>
              <a:rPr lang="it-IT" sz="1400" dirty="0">
                <a:latin typeface="Consolas" panose="020B0609020204030204" pitchFamily="49" charset="0"/>
              </a:rPr>
              <a:t>: </a:t>
            </a:r>
            <a:r>
              <a:rPr lang="it-IT" sz="1400" dirty="0" err="1">
                <a:latin typeface="Consolas" panose="020B0609020204030204" pitchFamily="49" charset="0"/>
              </a:rPr>
              <a:t>String</a:t>
            </a:r>
            <a:r>
              <a:rPr lang="it-IT" sz="1400" dirty="0">
                <a:latin typeface="Consolas" panose="020B0609020204030204" pitchFamily="49" charset="0"/>
              </a:rPr>
              <a:t>}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}, { </a:t>
            </a:r>
            <a:r>
              <a:rPr lang="it-IT" sz="1400" dirty="0" err="1">
                <a:latin typeface="Consolas" panose="020B0609020204030204" pitchFamily="49" charset="0"/>
              </a:rPr>
              <a:t>collection</a:t>
            </a:r>
            <a:r>
              <a:rPr lang="it-IT" sz="1400" dirty="0">
                <a:latin typeface="Consolas" panose="020B0609020204030204" pitchFamily="49" charset="0"/>
              </a:rPr>
              <a:t>: '</a:t>
            </a:r>
            <a:r>
              <a:rPr lang="it-IT" sz="1400" dirty="0" err="1">
                <a:latin typeface="Consolas" panose="020B0609020204030204" pitchFamily="49" charset="0"/>
              </a:rPr>
              <a:t>tedz_data</a:t>
            </a:r>
            <a:r>
              <a:rPr lang="it-IT" sz="1400" dirty="0">
                <a:latin typeface="Consolas" panose="020B0609020204030204" pitchFamily="49" charset="0"/>
              </a:rPr>
              <a:t>' });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13840BE3-723B-414A-B2B2-B7E1BD6FCBEC}"/>
              </a:ext>
            </a:extLst>
          </p:cNvPr>
          <p:cNvSpPr txBox="1"/>
          <p:nvPr/>
        </p:nvSpPr>
        <p:spPr>
          <a:xfrm>
            <a:off x="7014835" y="4479086"/>
            <a:ext cx="4039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>
                <a:solidFill>
                  <a:srgbClr val="404040"/>
                </a:solidFill>
                <a:latin typeface="Franklin Gothic Demi" panose="020B0703020102020204" pitchFamily="34" charset="0"/>
              </a:rPr>
              <a:t>GEO_TALK_Schema</a:t>
            </a:r>
            <a:endParaRPr lang="it-IT" sz="2000" dirty="0">
              <a:solidFill>
                <a:srgbClr val="404040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549D6B19-97E9-400D-A731-899F77537E39}"/>
              </a:ext>
            </a:extLst>
          </p:cNvPr>
          <p:cNvSpPr txBox="1"/>
          <p:nvPr/>
        </p:nvSpPr>
        <p:spPr>
          <a:xfrm>
            <a:off x="218661" y="1233407"/>
            <a:ext cx="5652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Franklin Gothic Book" panose="020B0503020102020204" pitchFamily="34" charset="0"/>
              </a:rPr>
              <a:t>La Lambda </a:t>
            </a:r>
            <a:r>
              <a:rPr lang="it-IT" sz="1400" dirty="0" err="1">
                <a:latin typeface="Franklin Gothic Book" panose="020B0503020102020204" pitchFamily="34" charset="0"/>
              </a:rPr>
              <a:t>Function</a:t>
            </a:r>
            <a:r>
              <a:rPr lang="it-IT" sz="1400" dirty="0">
                <a:latin typeface="Franklin Gothic Book" panose="020B0503020102020204" pitchFamily="34" charset="0"/>
              </a:rPr>
              <a:t> dedicata alla visualizzazione dei talk suggeriti</a:t>
            </a:r>
          </a:p>
        </p:txBody>
      </p:sp>
    </p:spTree>
    <p:extLst>
      <p:ext uri="{BB962C8B-B14F-4D97-AF65-F5344CB8AC3E}">
        <p14:creationId xmlns:p14="http://schemas.microsoft.com/office/powerpoint/2010/main" val="295525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02ED9E1C-76E3-493A-8580-00188489D00D}"/>
              </a:ext>
            </a:extLst>
          </p:cNvPr>
          <p:cNvSpPr/>
          <p:nvPr/>
        </p:nvSpPr>
        <p:spPr>
          <a:xfrm>
            <a:off x="218661" y="889576"/>
            <a:ext cx="11754678" cy="1073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3B312BE2-FC69-454A-8C28-681F0F2A1E6A}"/>
              </a:ext>
            </a:extLst>
          </p:cNvPr>
          <p:cNvSpPr/>
          <p:nvPr/>
        </p:nvSpPr>
        <p:spPr>
          <a:xfrm>
            <a:off x="218661" y="889576"/>
            <a:ext cx="5877339" cy="1073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o di addizione 1">
            <a:extLst>
              <a:ext uri="{FF2B5EF4-FFF2-40B4-BE49-F238E27FC236}">
                <a16:creationId xmlns:a16="http://schemas.microsoft.com/office/drawing/2014/main" id="{FC479290-017A-46B7-9DF5-0A3A36E7E0FE}"/>
              </a:ext>
            </a:extLst>
          </p:cNvPr>
          <p:cNvSpPr/>
          <p:nvPr/>
        </p:nvSpPr>
        <p:spPr>
          <a:xfrm>
            <a:off x="11084783" y="20388"/>
            <a:ext cx="888556" cy="888556"/>
          </a:xfrm>
          <a:prstGeom prst="mathPlus">
            <a:avLst>
              <a:gd name="adj1" fmla="val 1815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23CDE17-946A-423A-828D-CF9D21915D40}"/>
              </a:ext>
            </a:extLst>
          </p:cNvPr>
          <p:cNvSpPr txBox="1"/>
          <p:nvPr/>
        </p:nvSpPr>
        <p:spPr>
          <a:xfrm>
            <a:off x="1265267" y="172278"/>
            <a:ext cx="4208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</a:rPr>
              <a:t>LAMBDA VOTE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3DC8EF8-AD09-4450-895D-DF0F16E53E4B}"/>
              </a:ext>
            </a:extLst>
          </p:cNvPr>
          <p:cNvSpPr txBox="1"/>
          <p:nvPr/>
        </p:nvSpPr>
        <p:spPr>
          <a:xfrm>
            <a:off x="7536106" y="1129485"/>
            <a:ext cx="2997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>
                <a:solidFill>
                  <a:srgbClr val="404040"/>
                </a:solidFill>
                <a:latin typeface="Franklin Gothic Demi" panose="020B0703020102020204" pitchFamily="34" charset="0"/>
              </a:rPr>
              <a:t>VOTE_Handler</a:t>
            </a:r>
            <a:endParaRPr lang="it-IT" sz="2000" dirty="0">
              <a:solidFill>
                <a:srgbClr val="404040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CE61888-07E9-4EA3-9B3B-24F4166A9948}"/>
              </a:ext>
            </a:extLst>
          </p:cNvPr>
          <p:cNvSpPr txBox="1"/>
          <p:nvPr/>
        </p:nvSpPr>
        <p:spPr>
          <a:xfrm>
            <a:off x="6096000" y="1673846"/>
            <a:ext cx="5877339" cy="2462213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Consolas" panose="020B0609020204030204" pitchFamily="49" charset="0"/>
              </a:rPr>
              <a:t>connect_to_db().</a:t>
            </a:r>
            <a:r>
              <a:rPr lang="it-IT" sz="1400" dirty="0" err="1">
                <a:latin typeface="Consolas" panose="020B0609020204030204" pitchFamily="49" charset="0"/>
              </a:rPr>
              <a:t>then</a:t>
            </a:r>
            <a:r>
              <a:rPr lang="it-IT" sz="1400" dirty="0">
                <a:latin typeface="Consolas" panose="020B0609020204030204" pitchFamily="49" charset="0"/>
              </a:rPr>
              <a:t>(() =&gt; {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     console.log('=&gt; </a:t>
            </a:r>
            <a:r>
              <a:rPr lang="it-IT" sz="1400" dirty="0" err="1">
                <a:latin typeface="Consolas" panose="020B0609020204030204" pitchFamily="49" charset="0"/>
              </a:rPr>
              <a:t>get_all</a:t>
            </a:r>
            <a:r>
              <a:rPr lang="it-IT" sz="1400" dirty="0">
                <a:latin typeface="Consolas" panose="020B0609020204030204" pitchFamily="49" charset="0"/>
              </a:rPr>
              <a:t> </a:t>
            </a:r>
            <a:r>
              <a:rPr lang="it-IT" sz="1400" dirty="0" err="1">
                <a:latin typeface="Consolas" panose="020B0609020204030204" pitchFamily="49" charset="0"/>
              </a:rPr>
              <a:t>idx</a:t>
            </a:r>
            <a:r>
              <a:rPr lang="it-IT" sz="1400" dirty="0">
                <a:latin typeface="Consolas" panose="020B0609020204030204" pitchFamily="49" charset="0"/>
              </a:rPr>
              <a:t> of </a:t>
            </a:r>
            <a:r>
              <a:rPr lang="it-IT" sz="1400" dirty="0" err="1">
                <a:latin typeface="Consolas" panose="020B0609020204030204" pitchFamily="49" charset="0"/>
              </a:rPr>
              <a:t>next</a:t>
            </a:r>
            <a:r>
              <a:rPr lang="it-IT" sz="1400" dirty="0">
                <a:latin typeface="Consolas" panose="020B0609020204030204" pitchFamily="49" charset="0"/>
              </a:rPr>
              <a:t> talks');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     </a:t>
            </a:r>
            <a:r>
              <a:rPr lang="it-IT" sz="1400" dirty="0" err="1">
                <a:latin typeface="Consolas" panose="020B0609020204030204" pitchFamily="49" charset="0"/>
              </a:rPr>
              <a:t>talk.findOne</a:t>
            </a:r>
            <a:r>
              <a:rPr lang="it-IT" sz="1400" dirty="0">
                <a:latin typeface="Consolas" panose="020B0609020204030204" pitchFamily="49" charset="0"/>
              </a:rPr>
              <a:t>({_</a:t>
            </a:r>
            <a:r>
              <a:rPr lang="it-IT" sz="1400" dirty="0" err="1">
                <a:latin typeface="Consolas" panose="020B0609020204030204" pitchFamily="49" charset="0"/>
              </a:rPr>
              <a:t>id:body.id</a:t>
            </a:r>
            <a:r>
              <a:rPr lang="it-IT" sz="1400" dirty="0">
                <a:latin typeface="Consolas" panose="020B0609020204030204" pitchFamily="49" charset="0"/>
              </a:rPr>
              <a:t>},{title:1, url:1, vote_user:1})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         .</a:t>
            </a:r>
            <a:r>
              <a:rPr lang="it-IT" sz="1400" dirty="0" err="1">
                <a:latin typeface="Consolas" panose="020B0609020204030204" pitchFamily="49" charset="0"/>
              </a:rPr>
              <a:t>then</a:t>
            </a:r>
            <a:r>
              <a:rPr lang="it-IT" sz="1400" dirty="0">
                <a:latin typeface="Consolas" panose="020B0609020204030204" pitchFamily="49" charset="0"/>
              </a:rPr>
              <a:t>(talks =&gt; {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                 </a:t>
            </a:r>
            <a:r>
              <a:rPr lang="it-IT" sz="1400" dirty="0" err="1">
                <a:latin typeface="Consolas" panose="020B0609020204030204" pitchFamily="49" charset="0"/>
              </a:rPr>
              <a:t>callback</a:t>
            </a:r>
            <a:r>
              <a:rPr lang="it-IT" sz="1400" dirty="0">
                <a:latin typeface="Consolas" panose="020B0609020204030204" pitchFamily="49" charset="0"/>
              </a:rPr>
              <a:t>(</a:t>
            </a:r>
            <a:r>
              <a:rPr lang="it-IT" sz="1400" dirty="0" err="1">
                <a:latin typeface="Consolas" panose="020B0609020204030204" pitchFamily="49" charset="0"/>
              </a:rPr>
              <a:t>null</a:t>
            </a:r>
            <a:r>
              <a:rPr lang="it-IT" sz="1400" dirty="0">
                <a:latin typeface="Consolas" panose="020B0609020204030204" pitchFamily="49" charset="0"/>
              </a:rPr>
              <a:t>, {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                     </a:t>
            </a:r>
            <a:r>
              <a:rPr lang="it-IT" sz="1400" dirty="0" err="1">
                <a:latin typeface="Consolas" panose="020B0609020204030204" pitchFamily="49" charset="0"/>
              </a:rPr>
              <a:t>statusCode</a:t>
            </a:r>
            <a:r>
              <a:rPr lang="it-IT" sz="1400" dirty="0">
                <a:latin typeface="Consolas" panose="020B0609020204030204" pitchFamily="49" charset="0"/>
              </a:rPr>
              <a:t>: 200,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                     body: </a:t>
            </a:r>
            <a:r>
              <a:rPr lang="it-IT" sz="1400" dirty="0" err="1">
                <a:latin typeface="Consolas" panose="020B0609020204030204" pitchFamily="49" charset="0"/>
              </a:rPr>
              <a:t>JSON.stringify</a:t>
            </a:r>
            <a:r>
              <a:rPr lang="it-IT" sz="1400" dirty="0">
                <a:latin typeface="Consolas" panose="020B0609020204030204" pitchFamily="49" charset="0"/>
              </a:rPr>
              <a:t>(talks)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                 })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         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D90FEC6-4C3E-40FA-9CA2-EE76D305F011}"/>
              </a:ext>
            </a:extLst>
          </p:cNvPr>
          <p:cNvSpPr txBox="1"/>
          <p:nvPr/>
        </p:nvSpPr>
        <p:spPr>
          <a:xfrm>
            <a:off x="6096000" y="4824671"/>
            <a:ext cx="5877339" cy="1600438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Consolas" panose="020B0609020204030204" pitchFamily="49" charset="0"/>
              </a:rPr>
              <a:t>const </a:t>
            </a:r>
            <a:r>
              <a:rPr lang="it-IT" sz="1400" dirty="0" err="1">
                <a:latin typeface="Consolas" panose="020B0609020204030204" pitchFamily="49" charset="0"/>
              </a:rPr>
              <a:t>talk_schema</a:t>
            </a:r>
            <a:r>
              <a:rPr lang="it-IT" sz="1400" dirty="0">
                <a:latin typeface="Consolas" panose="020B0609020204030204" pitchFamily="49" charset="0"/>
              </a:rPr>
              <a:t> = new </a:t>
            </a:r>
            <a:r>
              <a:rPr lang="it-IT" sz="1400" dirty="0" err="1">
                <a:latin typeface="Consolas" panose="020B0609020204030204" pitchFamily="49" charset="0"/>
              </a:rPr>
              <a:t>mongoose.Schema</a:t>
            </a:r>
            <a:r>
              <a:rPr lang="it-IT" sz="1400" dirty="0">
                <a:latin typeface="Consolas" panose="020B0609020204030204" pitchFamily="49" charset="0"/>
              </a:rPr>
              <a:t>({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 _id: </a:t>
            </a:r>
            <a:r>
              <a:rPr lang="it-IT" sz="1400" dirty="0" err="1">
                <a:latin typeface="Consolas" panose="020B0609020204030204" pitchFamily="49" charset="0"/>
              </a:rPr>
              <a:t>String</a:t>
            </a:r>
            <a:r>
              <a:rPr lang="it-IT" sz="1400" dirty="0">
                <a:latin typeface="Consolas" panose="020B0609020204030204" pitchFamily="49" charset="0"/>
              </a:rPr>
              <a:t>,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 </a:t>
            </a:r>
            <a:r>
              <a:rPr lang="it-IT" sz="1400" dirty="0" err="1">
                <a:latin typeface="Consolas" panose="020B0609020204030204" pitchFamily="49" charset="0"/>
              </a:rPr>
              <a:t>title</a:t>
            </a:r>
            <a:r>
              <a:rPr lang="it-IT" sz="1400" dirty="0">
                <a:latin typeface="Consolas" panose="020B0609020204030204" pitchFamily="49" charset="0"/>
              </a:rPr>
              <a:t>: </a:t>
            </a:r>
            <a:r>
              <a:rPr lang="it-IT" sz="1400" dirty="0" err="1">
                <a:latin typeface="Consolas" panose="020B0609020204030204" pitchFamily="49" charset="0"/>
              </a:rPr>
              <a:t>String</a:t>
            </a:r>
            <a:r>
              <a:rPr lang="it-IT" sz="1400" dirty="0">
                <a:latin typeface="Consolas" panose="020B0609020204030204" pitchFamily="49" charset="0"/>
              </a:rPr>
              <a:t>,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 url:String,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    </a:t>
            </a:r>
            <a:r>
              <a:rPr lang="it-IT" sz="1400" dirty="0" err="1">
                <a:latin typeface="Consolas" panose="020B0609020204030204" pitchFamily="49" charset="0"/>
              </a:rPr>
              <a:t>vote_user</a:t>
            </a:r>
            <a:r>
              <a:rPr lang="it-IT" sz="1400" dirty="0">
                <a:latin typeface="Consolas" panose="020B0609020204030204" pitchFamily="49" charset="0"/>
              </a:rPr>
              <a:t>: [{ vote: </a:t>
            </a:r>
            <a:r>
              <a:rPr lang="it-IT" sz="1400" dirty="0" err="1">
                <a:latin typeface="Consolas" panose="020B0609020204030204" pitchFamily="49" charset="0"/>
              </a:rPr>
              <a:t>String</a:t>
            </a:r>
            <a:r>
              <a:rPr lang="it-IT" sz="1400" dirty="0">
                <a:latin typeface="Consolas" panose="020B0609020204030204" pitchFamily="49" charset="0"/>
              </a:rPr>
              <a:t>, date: </a:t>
            </a:r>
            <a:r>
              <a:rPr lang="it-IT" sz="1400" dirty="0" err="1">
                <a:latin typeface="Consolas" panose="020B0609020204030204" pitchFamily="49" charset="0"/>
              </a:rPr>
              <a:t>String</a:t>
            </a:r>
            <a:r>
              <a:rPr lang="it-IT" sz="1400" dirty="0">
                <a:latin typeface="Consolas" panose="020B0609020204030204" pitchFamily="49" charset="0"/>
              </a:rPr>
              <a:t>, time: </a:t>
            </a:r>
            <a:r>
              <a:rPr lang="it-IT" sz="1400" dirty="0" err="1">
                <a:latin typeface="Consolas" panose="020B0609020204030204" pitchFamily="49" charset="0"/>
              </a:rPr>
              <a:t>String</a:t>
            </a:r>
            <a:r>
              <a:rPr lang="it-IT" sz="1400" dirty="0">
                <a:latin typeface="Consolas" panose="020B0609020204030204" pitchFamily="49" charset="0"/>
              </a:rPr>
              <a:t>, </a:t>
            </a:r>
            <a:r>
              <a:rPr lang="it-IT" sz="1400" dirty="0" err="1">
                <a:latin typeface="Consolas" panose="020B0609020204030204" pitchFamily="49" charset="0"/>
              </a:rPr>
              <a:t>user_mail</a:t>
            </a:r>
            <a:r>
              <a:rPr lang="it-IT" sz="1400" dirty="0">
                <a:latin typeface="Consolas" panose="020B0609020204030204" pitchFamily="49" charset="0"/>
              </a:rPr>
              <a:t>: </a:t>
            </a:r>
            <a:r>
              <a:rPr lang="it-IT" sz="1400" dirty="0" err="1">
                <a:latin typeface="Consolas" panose="020B0609020204030204" pitchFamily="49" charset="0"/>
              </a:rPr>
              <a:t>String</a:t>
            </a:r>
            <a:r>
              <a:rPr lang="it-IT" sz="1400" dirty="0">
                <a:latin typeface="Consolas" panose="020B0609020204030204" pitchFamily="49" charset="0"/>
              </a:rPr>
              <a:t> }]</a:t>
            </a:r>
          </a:p>
          <a:p>
            <a:r>
              <a:rPr lang="it-IT" sz="1400" dirty="0">
                <a:latin typeface="Consolas" panose="020B0609020204030204" pitchFamily="49" charset="0"/>
              </a:rPr>
              <a:t>}, { </a:t>
            </a:r>
            <a:r>
              <a:rPr lang="it-IT" sz="1400" dirty="0" err="1">
                <a:latin typeface="Consolas" panose="020B0609020204030204" pitchFamily="49" charset="0"/>
              </a:rPr>
              <a:t>collection</a:t>
            </a:r>
            <a:r>
              <a:rPr lang="it-IT" sz="1400" dirty="0">
                <a:latin typeface="Consolas" panose="020B0609020204030204" pitchFamily="49" charset="0"/>
              </a:rPr>
              <a:t>: '</a:t>
            </a:r>
            <a:r>
              <a:rPr lang="it-IT" sz="1400" dirty="0" err="1">
                <a:latin typeface="Consolas" panose="020B0609020204030204" pitchFamily="49" charset="0"/>
              </a:rPr>
              <a:t>tedz_data</a:t>
            </a:r>
            <a:r>
              <a:rPr lang="it-IT" sz="1400" dirty="0">
                <a:latin typeface="Consolas" panose="020B0609020204030204" pitchFamily="49" charset="0"/>
              </a:rPr>
              <a:t>' });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13840BE3-723B-414A-B2B2-B7E1BD6FCBEC}"/>
              </a:ext>
            </a:extLst>
          </p:cNvPr>
          <p:cNvSpPr txBox="1"/>
          <p:nvPr/>
        </p:nvSpPr>
        <p:spPr>
          <a:xfrm>
            <a:off x="7014835" y="4280310"/>
            <a:ext cx="4039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>
                <a:solidFill>
                  <a:srgbClr val="404040"/>
                </a:solidFill>
                <a:latin typeface="Franklin Gothic Demi" panose="020B0703020102020204" pitchFamily="34" charset="0"/>
              </a:rPr>
              <a:t>VOTE_Talk_Schema</a:t>
            </a:r>
            <a:endParaRPr lang="it-IT" sz="2000" dirty="0">
              <a:solidFill>
                <a:srgbClr val="404040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549D6B19-97E9-400D-A731-899F77537E39}"/>
              </a:ext>
            </a:extLst>
          </p:cNvPr>
          <p:cNvSpPr txBox="1"/>
          <p:nvPr/>
        </p:nvSpPr>
        <p:spPr>
          <a:xfrm>
            <a:off x="218661" y="1312151"/>
            <a:ext cx="6062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Franklin Gothic Book" panose="020B0503020102020204" pitchFamily="34" charset="0"/>
              </a:rPr>
              <a:t>La Lambda </a:t>
            </a:r>
            <a:r>
              <a:rPr lang="it-IT" sz="1400" dirty="0" err="1">
                <a:latin typeface="Franklin Gothic Book" panose="020B0503020102020204" pitchFamily="34" charset="0"/>
              </a:rPr>
              <a:t>Function</a:t>
            </a:r>
            <a:r>
              <a:rPr lang="it-IT" sz="1400" dirty="0">
                <a:latin typeface="Franklin Gothic Book" panose="020B0503020102020204" pitchFamily="34" charset="0"/>
              </a:rPr>
              <a:t> dedicata alla visualizzazione dei talk suggeriti</a:t>
            </a:r>
          </a:p>
        </p:txBody>
      </p:sp>
    </p:spTree>
    <p:extLst>
      <p:ext uri="{BB962C8B-B14F-4D97-AF65-F5344CB8AC3E}">
        <p14:creationId xmlns:p14="http://schemas.microsoft.com/office/powerpoint/2010/main" val="3275800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02ED9E1C-76E3-493A-8580-00188489D00D}"/>
              </a:ext>
            </a:extLst>
          </p:cNvPr>
          <p:cNvSpPr/>
          <p:nvPr/>
        </p:nvSpPr>
        <p:spPr>
          <a:xfrm>
            <a:off x="218661" y="889576"/>
            <a:ext cx="11754678" cy="1073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3B312BE2-FC69-454A-8C28-681F0F2A1E6A}"/>
              </a:ext>
            </a:extLst>
          </p:cNvPr>
          <p:cNvSpPr/>
          <p:nvPr/>
        </p:nvSpPr>
        <p:spPr>
          <a:xfrm>
            <a:off x="218661" y="889576"/>
            <a:ext cx="4208195" cy="1073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23CDE17-946A-423A-828D-CF9D21915D40}"/>
              </a:ext>
            </a:extLst>
          </p:cNvPr>
          <p:cNvSpPr txBox="1"/>
          <p:nvPr/>
        </p:nvSpPr>
        <p:spPr>
          <a:xfrm>
            <a:off x="218660" y="172279"/>
            <a:ext cx="4208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</a:rPr>
              <a:t>ESPERIENZA UTENTE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1A597C-B17A-42D8-B8E4-F1835DFCBDBB}"/>
              </a:ext>
            </a:extLst>
          </p:cNvPr>
          <p:cNvSpPr txBox="1"/>
          <p:nvPr/>
        </p:nvSpPr>
        <p:spPr>
          <a:xfrm>
            <a:off x="11005929" y="-5197"/>
            <a:ext cx="967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400" dirty="0">
                <a:solidFill>
                  <a:schemeClr val="accent2"/>
                </a:solidFill>
                <a:latin typeface="Franklin Gothic Demi" panose="020B0703020102020204" pitchFamily="34" charset="0"/>
              </a:rPr>
              <a:t>?</a:t>
            </a:r>
            <a:endParaRPr lang="it-IT" sz="4800" dirty="0">
              <a:solidFill>
                <a:schemeClr val="accent2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1DC5320-074F-4BFB-BCD8-63249C5818E7}"/>
              </a:ext>
            </a:extLst>
          </p:cNvPr>
          <p:cNvSpPr txBox="1"/>
          <p:nvPr/>
        </p:nvSpPr>
        <p:spPr>
          <a:xfrm>
            <a:off x="218663" y="1891735"/>
            <a:ext cx="4208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latin typeface="Franklin Gothic Demi" panose="020B0703020102020204" pitchFamily="34" charset="0"/>
              </a:rPr>
              <a:t>WATCH_NEXT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9AE636A-6D5F-4EBB-B1A7-74166A0F6EB9}"/>
              </a:ext>
            </a:extLst>
          </p:cNvPr>
          <p:cNvSpPr txBox="1"/>
          <p:nvPr/>
        </p:nvSpPr>
        <p:spPr>
          <a:xfrm>
            <a:off x="4426858" y="1891735"/>
            <a:ext cx="7546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Ricerca degli ID correlati ad un determinato Talk.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7B08D9D-077B-41D9-95F8-BB48AAFA20F3}"/>
              </a:ext>
            </a:extLst>
          </p:cNvPr>
          <p:cNvSpPr txBox="1"/>
          <p:nvPr/>
        </p:nvSpPr>
        <p:spPr>
          <a:xfrm>
            <a:off x="218660" y="3199986"/>
            <a:ext cx="4208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latin typeface="Franklin Gothic Demi" panose="020B0703020102020204" pitchFamily="34" charset="0"/>
              </a:rPr>
              <a:t>GEO_TALK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1E9E0E0-DFE5-4AD7-90F6-C7E1BDF18256}"/>
              </a:ext>
            </a:extLst>
          </p:cNvPr>
          <p:cNvSpPr txBox="1"/>
          <p:nvPr/>
        </p:nvSpPr>
        <p:spPr>
          <a:xfrm>
            <a:off x="4426855" y="3199986"/>
            <a:ext cx="7546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Dato un continente, una nazione o una città, fornisce le informazioni relative a tutti i talk associati all’area geografica di appartenenza.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DC446EB-FE23-4A0A-8D8A-6E3A5D32F78C}"/>
              </a:ext>
            </a:extLst>
          </p:cNvPr>
          <p:cNvSpPr txBox="1"/>
          <p:nvPr/>
        </p:nvSpPr>
        <p:spPr>
          <a:xfrm>
            <a:off x="218660" y="4816013"/>
            <a:ext cx="4208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latin typeface="Franklin Gothic Demi" panose="020B0703020102020204" pitchFamily="34" charset="0"/>
              </a:rPr>
              <a:t>VOTE_USER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3539FA4-0B94-4E8B-A351-B25914F89B49}"/>
              </a:ext>
            </a:extLst>
          </p:cNvPr>
          <p:cNvSpPr txBox="1"/>
          <p:nvPr/>
        </p:nvSpPr>
        <p:spPr>
          <a:xfrm>
            <a:off x="4426857" y="4816013"/>
            <a:ext cx="75464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Dato un ID, restituisce la lista dei voti associati ai talk. Ogni voto possiede informazioni aggiuntive quali data di emissione del voto, ora di emissione e autore, oltre al voto stesso.</a:t>
            </a:r>
          </a:p>
        </p:txBody>
      </p:sp>
    </p:spTree>
    <p:extLst>
      <p:ext uri="{BB962C8B-B14F-4D97-AF65-F5344CB8AC3E}">
        <p14:creationId xmlns:p14="http://schemas.microsoft.com/office/powerpoint/2010/main" val="3462367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02ED9E1C-76E3-493A-8580-00188489D00D}"/>
              </a:ext>
            </a:extLst>
          </p:cNvPr>
          <p:cNvSpPr/>
          <p:nvPr/>
        </p:nvSpPr>
        <p:spPr>
          <a:xfrm>
            <a:off x="218661" y="889576"/>
            <a:ext cx="11754678" cy="1073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3B312BE2-FC69-454A-8C28-681F0F2A1E6A}"/>
              </a:ext>
            </a:extLst>
          </p:cNvPr>
          <p:cNvSpPr/>
          <p:nvPr/>
        </p:nvSpPr>
        <p:spPr>
          <a:xfrm>
            <a:off x="218661" y="889576"/>
            <a:ext cx="4208195" cy="1073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23CDE17-946A-423A-828D-CF9D21915D40}"/>
              </a:ext>
            </a:extLst>
          </p:cNvPr>
          <p:cNvSpPr txBox="1"/>
          <p:nvPr/>
        </p:nvSpPr>
        <p:spPr>
          <a:xfrm>
            <a:off x="218660" y="172279"/>
            <a:ext cx="4208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</a:rPr>
              <a:t>CRITICITÀ TECNICHE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03C8D73-B29A-4888-8269-0AD9DBF85695}"/>
              </a:ext>
            </a:extLst>
          </p:cNvPr>
          <p:cNvSpPr txBox="1"/>
          <p:nvPr/>
        </p:nvSpPr>
        <p:spPr>
          <a:xfrm>
            <a:off x="1035326" y="2613392"/>
            <a:ext cx="101213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dirty="0">
                <a:latin typeface="Franklin Gothic Book" panose="020B0503020102020204" pitchFamily="34" charset="0"/>
              </a:rPr>
              <a:t>Riguardo l’API relativa alla ricerca dei talk suggeriti, si deve sfruttare l’uso di una seconda API relativa alla ricerca delle informazioni di ogni singolo talk.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it-IT" sz="2000" dirty="0">
              <a:latin typeface="Franklin Gothic Book" panose="020B0503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dirty="0">
                <a:latin typeface="Franklin Gothic Book" panose="020B0503020102020204" pitchFamily="34" charset="0"/>
              </a:rPr>
              <a:t>Le API relative all’area geografica, come da modello, sono 3 funzioni divise. Questo potrebbe portare le chiamate ad essere ridondanti.</a:t>
            </a:r>
          </a:p>
        </p:txBody>
      </p:sp>
      <p:sp>
        <p:nvSpPr>
          <p:cNvPr id="6" name="Segno di addizione 5">
            <a:extLst>
              <a:ext uri="{FF2B5EF4-FFF2-40B4-BE49-F238E27FC236}">
                <a16:creationId xmlns:a16="http://schemas.microsoft.com/office/drawing/2014/main" id="{F9519061-A075-4978-81A7-A5467EBCDF4B}"/>
              </a:ext>
            </a:extLst>
          </p:cNvPr>
          <p:cNvSpPr/>
          <p:nvPr/>
        </p:nvSpPr>
        <p:spPr>
          <a:xfrm rot="18900000">
            <a:off x="11119420" y="20388"/>
            <a:ext cx="888556" cy="888556"/>
          </a:xfrm>
          <a:prstGeom prst="mathPlus">
            <a:avLst>
              <a:gd name="adj1" fmla="val 1815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4390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02ED9E1C-76E3-493A-8580-00188489D00D}"/>
              </a:ext>
            </a:extLst>
          </p:cNvPr>
          <p:cNvSpPr/>
          <p:nvPr/>
        </p:nvSpPr>
        <p:spPr>
          <a:xfrm>
            <a:off x="218661" y="889576"/>
            <a:ext cx="11754678" cy="1073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3B312BE2-FC69-454A-8C28-681F0F2A1E6A}"/>
              </a:ext>
            </a:extLst>
          </p:cNvPr>
          <p:cNvSpPr/>
          <p:nvPr/>
        </p:nvSpPr>
        <p:spPr>
          <a:xfrm>
            <a:off x="218661" y="889576"/>
            <a:ext cx="4618382" cy="1073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23CDE17-946A-423A-828D-CF9D21915D40}"/>
              </a:ext>
            </a:extLst>
          </p:cNvPr>
          <p:cNvSpPr txBox="1"/>
          <p:nvPr/>
        </p:nvSpPr>
        <p:spPr>
          <a:xfrm>
            <a:off x="218660" y="172279"/>
            <a:ext cx="4618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</a:rPr>
              <a:t>POSSIBILI EVOLUZIONI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D02214C-A1DB-404F-940A-202FB5A0E198}"/>
              </a:ext>
            </a:extLst>
          </p:cNvPr>
          <p:cNvSpPr txBox="1"/>
          <p:nvPr/>
        </p:nvSpPr>
        <p:spPr>
          <a:xfrm>
            <a:off x="1252404" y="2151727"/>
            <a:ext cx="968719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dirty="0">
                <a:latin typeface="Franklin Gothic Book" panose="020B0503020102020204" pitchFamily="34" charset="0"/>
              </a:rPr>
              <a:t>Update della API relativa ai video correlati con maggiori informazioni connesse ad essi.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it-IT" sz="2000" dirty="0">
              <a:latin typeface="Franklin Gothic Book" panose="020B0503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dirty="0">
                <a:latin typeface="Franklin Gothic Book" panose="020B0503020102020204" pitchFamily="34" charset="0"/>
              </a:rPr>
              <a:t>Raggruppamento in un’unica API riguardante le aree geografiche, assimilando in unico componente la ricerca attraverso continente, nazione e città.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it-IT" sz="2000" dirty="0">
              <a:latin typeface="Franklin Gothic Book" panose="020B0503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dirty="0">
                <a:latin typeface="Franklin Gothic Book" panose="020B0503020102020204" pitchFamily="34" charset="0"/>
              </a:rPr>
              <a:t>Aggiunta di ulteriori criteri di ricerca riguardo le valutazioni. </a:t>
            </a:r>
            <a:br>
              <a:rPr lang="it-IT" sz="2000" dirty="0">
                <a:latin typeface="Franklin Gothic Book" panose="020B0503020102020204" pitchFamily="34" charset="0"/>
              </a:rPr>
            </a:br>
            <a:r>
              <a:rPr lang="it-IT" sz="2000" dirty="0">
                <a:latin typeface="Franklin Gothic Book" panose="020B0503020102020204" pitchFamily="34" charset="0"/>
              </a:rPr>
              <a:t>Es. Voto maggiore di 3, voti di determinati utenti, etc.</a:t>
            </a:r>
          </a:p>
        </p:txBody>
      </p:sp>
      <p:sp>
        <p:nvSpPr>
          <p:cNvPr id="4" name="Cerchio vuoto 3">
            <a:extLst>
              <a:ext uri="{FF2B5EF4-FFF2-40B4-BE49-F238E27FC236}">
                <a16:creationId xmlns:a16="http://schemas.microsoft.com/office/drawing/2014/main" id="{F3EB877D-970F-4B27-A602-33268FCA4767}"/>
              </a:ext>
            </a:extLst>
          </p:cNvPr>
          <p:cNvSpPr/>
          <p:nvPr/>
        </p:nvSpPr>
        <p:spPr>
          <a:xfrm>
            <a:off x="11204713" y="41125"/>
            <a:ext cx="768626" cy="782190"/>
          </a:xfrm>
          <a:prstGeom prst="donut">
            <a:avLst>
              <a:gd name="adj" fmla="val 1427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1985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667</Words>
  <Application>Microsoft Office PowerPoint</Application>
  <PresentationFormat>Widescreen</PresentationFormat>
  <Paragraphs>76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Franklin Gothic Book</vt:lpstr>
      <vt:lpstr>Franklin Gothic Demi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Simone Colombi</dc:creator>
  <cp:lastModifiedBy>Simone Colombi</cp:lastModifiedBy>
  <cp:revision>37</cp:revision>
  <dcterms:created xsi:type="dcterms:W3CDTF">2020-05-20T21:45:42Z</dcterms:created>
  <dcterms:modified xsi:type="dcterms:W3CDTF">2020-05-29T15:33:53Z</dcterms:modified>
</cp:coreProperties>
</file>