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0" r:id="rId6"/>
    <p:sldId id="287" r:id="rId7"/>
    <p:sldId id="291" r:id="rId8"/>
    <p:sldId id="292" r:id="rId9"/>
    <p:sldId id="273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74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05B"/>
    <a:srgbClr val="2F4B3D"/>
    <a:srgbClr val="D1D1D1"/>
    <a:srgbClr val="C3CBC8"/>
    <a:srgbClr val="AEBEB8"/>
    <a:srgbClr val="8DA59A"/>
    <a:srgbClr val="6E8C7C"/>
    <a:srgbClr val="567265"/>
    <a:srgbClr val="5C7A6C"/>
    <a:srgbClr val="367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6" autoAdjust="0"/>
    <p:restoredTop sz="94635" autoAdjust="0"/>
  </p:normalViewPr>
  <p:slideViewPr>
    <p:cSldViewPr snapToGrid="0" snapToObjects="1">
      <p:cViewPr varScale="1">
        <p:scale>
          <a:sx n="150" d="100"/>
          <a:sy n="150" d="100"/>
        </p:scale>
        <p:origin x="1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A0C4AF8-8AE2-4632-894F-6D06CAD16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D81C75-FF95-4F7F-91C1-D3FA61FCD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8F701-C511-4AAF-ADA1-B0DE20386FA1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68FAFA-6B37-41F2-B34D-BCB4A4FA94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B6619D-6CA0-48BC-937D-8B9012FE3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759D7-056A-4661-845E-2F39ED58905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50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88DB-E110-407B-9440-9ACEF812DCF2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34D-6C7A-430A-BB71-A42B112EB5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96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9B5F4-7E81-47F8-83C3-200FD3F4472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8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2C80570-9DD0-4317-8F88-93FEA9F544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49"/>
          <a:stretch/>
        </p:blipFill>
        <p:spPr>
          <a:xfrm>
            <a:off x="-563671" y="0"/>
            <a:ext cx="6052001" cy="6050071"/>
          </a:xfrm>
          <a:prstGeom prst="rect">
            <a:avLst/>
          </a:prstGeom>
        </p:spPr>
      </p:pic>
      <p:sp>
        <p:nvSpPr>
          <p:cNvPr id="168" name="Rettangolo 167"/>
          <p:cNvSpPr/>
          <p:nvPr userDrawn="1"/>
        </p:nvSpPr>
        <p:spPr>
          <a:xfrm>
            <a:off x="0" y="5118100"/>
            <a:ext cx="9144000" cy="1739899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2852938"/>
            <a:ext cx="8350696" cy="600539"/>
          </a:xfrm>
        </p:spPr>
        <p:txBody>
          <a:bodyPr bIns="0" anchor="b" anchorCtr="0"/>
          <a:lstStyle>
            <a:lvl1pPr>
              <a:defRPr sz="2700">
                <a:solidFill>
                  <a:srgbClr val="0090C8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62061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07505" y="3501008"/>
            <a:ext cx="8928992" cy="0"/>
          </a:xfrm>
          <a:prstGeom prst="line">
            <a:avLst/>
          </a:prstGeom>
          <a:ln w="57150">
            <a:solidFill>
              <a:srgbClr val="0091C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0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16632"/>
            <a:ext cx="8335297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5" y="6669360"/>
            <a:ext cx="7848872" cy="188640"/>
          </a:xfrm>
          <a:prstGeom prst="rect">
            <a:avLst/>
          </a:prstGeom>
        </p:spPr>
        <p:txBody>
          <a:bodyPr lIns="0" tIns="0" bIns="0" anchor="ctr" anchorCtr="0"/>
          <a:lstStyle>
            <a:lvl1pPr>
              <a:defRPr lang="it-IT" sz="675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defRPr>
            </a:lvl1pPr>
          </a:lstStyle>
          <a:p>
            <a:endParaRPr lang="it-IT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376" y="6669360"/>
            <a:ext cx="1080120" cy="188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it-IT" sz="750" smtClean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defRPr>
            </a:lvl1pPr>
          </a:lstStyle>
          <a:p>
            <a:fld id="{80B0D09D-75AF-4B01-984C-165D16F39C74}" type="slidenum">
              <a:rPr lang="it-IT" smtClean="0"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7505" y="692696"/>
            <a:ext cx="8928992" cy="0"/>
          </a:xfrm>
          <a:prstGeom prst="line">
            <a:avLst/>
          </a:prstGeom>
          <a:ln w="38100">
            <a:solidFill>
              <a:srgbClr val="0091C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Simone Calzolaro 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DEIB</a:t>
            </a:r>
            <a:endParaRPr lang="it-IT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magine 127">
            <a:extLst>
              <a:ext uri="{FF2B5EF4-FFF2-40B4-BE49-F238E27FC236}">
                <a16:creationId xmlns:a16="http://schemas.microsoft.com/office/drawing/2014/main" id="{9B846F6C-8C96-455A-AE40-3D884131E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5885" y="285759"/>
            <a:ext cx="5789582" cy="6725940"/>
          </a:xfrm>
          <a:prstGeom prst="rect">
            <a:avLst/>
          </a:prstGeom>
        </p:spPr>
      </p:pic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94226" y="6433741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Simone Calzolaro 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DEIB</a:t>
            </a:r>
            <a:endParaRPr lang="it-IT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19/08/25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ib.polimi.it/eng/home-page" TargetMode="External"/><Relationship Id="rId2" Type="http://schemas.openxmlformats.org/officeDocument/2006/relationships/hyperlink" Target="mailto:simone.calzolarp@polimi.i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EIB Polimi - YouTube">
            <a:extLst>
              <a:ext uri="{FF2B5EF4-FFF2-40B4-BE49-F238E27FC236}">
                <a16:creationId xmlns:a16="http://schemas.microsoft.com/office/drawing/2014/main" id="{F237E453-175F-4D61-ABA7-F3F55C41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63" y="1167711"/>
            <a:ext cx="2692443" cy="26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 idx="4294967295"/>
          </p:nvPr>
        </p:nvSpPr>
        <p:spPr>
          <a:xfrm>
            <a:off x="-40640" y="5345112"/>
            <a:ext cx="9144000" cy="681771"/>
          </a:xfrm>
        </p:spPr>
        <p:txBody>
          <a:bodyPr>
            <a:noAutofit/>
          </a:bodyPr>
          <a:lstStyle/>
          <a:p>
            <a:pPr algn="ctr"/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Dipartimento di Elettronica, Informazione e Bioingegneria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641534" y="5774054"/>
            <a:ext cx="7772400" cy="550545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Unikernel</a:t>
            </a:r>
            <a:endParaRPr lang="it-IT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ottotitolo 10">
            <a:extLst>
              <a:ext uri="{FF2B5EF4-FFF2-40B4-BE49-F238E27FC236}">
                <a16:creationId xmlns:a16="http://schemas.microsoft.com/office/drawing/2014/main" id="{A535A5F2-24CB-4DE7-8AA7-97F267C0AC6D}"/>
              </a:ext>
            </a:extLst>
          </p:cNvPr>
          <p:cNvSpPr txBox="1">
            <a:spLocks/>
          </p:cNvSpPr>
          <p:nvPr/>
        </p:nvSpPr>
        <p:spPr>
          <a:xfrm>
            <a:off x="641534" y="6392005"/>
            <a:ext cx="7772400" cy="41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Milan, 29/08/2025</a:t>
            </a:r>
          </a:p>
          <a:p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4DB71E-C290-4C8C-BCD0-43365E9599D5}"/>
              </a:ext>
            </a:extLst>
          </p:cNvPr>
          <p:cNvSpPr txBox="1"/>
          <p:nvPr/>
        </p:nvSpPr>
        <p:spPr>
          <a:xfrm>
            <a:off x="5914811" y="3593320"/>
            <a:ext cx="23673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600" b="1" dirty="0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F075BC-B2EB-D84D-9825-A01393CE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811" y="415374"/>
            <a:ext cx="1977072" cy="7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C451-FE5A-6E8D-CBAD-8A1083B0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Cyber-Physical Systems scenario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B58F-D734-2A17-20E8-421AA8C1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Due to the encapsulation of superfluous libraries and the execution of non-essential processes, that are not related to the task of interest, deploying real-time tasks of CPS on a general purpose OS arises various issues: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Resources efficiency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Timing predictability</a:t>
            </a:r>
          </a:p>
        </p:txBody>
      </p:sp>
      <p:pic>
        <p:nvPicPr>
          <p:cNvPr id="5" name="Picture 4" descr="A close-up of a server&#10;&#10;AI-generated content may be incorrect.">
            <a:extLst>
              <a:ext uri="{FF2B5EF4-FFF2-40B4-BE49-F238E27FC236}">
                <a16:creationId xmlns:a16="http://schemas.microsoft.com/office/drawing/2014/main" id="{D0937613-6B23-99E6-A5FB-0BF71170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61509"/>
            <a:ext cx="4141474" cy="27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0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A63-D293-1F2B-EEA3-E0DD2D5F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Embedded Systems scenario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3AFC-1987-5554-EE3E-19602647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In the era of Big Data, more and more applications of smart devices are computing-intensive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Strong demand for task offloading to cloud data centers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However this gives rise to network delay and privacy data leak issues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036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CFFB-DC58-1A1F-D10C-C40D3C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Embedded Systems scenario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7775-6B53-E984-FE4D-3ECB31FE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Edge computing can effectively solve: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Latency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Bandwidth occupation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Data privacy problems</a:t>
            </a:r>
          </a:p>
          <a:p>
            <a:pPr marL="1200150" lvl="1" indent="-457200">
              <a:buFont typeface="+mj-lt"/>
              <a:buAutoNum type="arabicPeriod"/>
            </a:pPr>
            <a:endParaRPr lang="en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T" dirty="0"/>
              <a:t>However the deployment of applications are also limited by hardware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T" dirty="0"/>
              <a:t>With the fast development of Internet of Things more and m</a:t>
            </a:r>
            <a:r>
              <a:rPr lang="en-GB" dirty="0"/>
              <a:t>or</a:t>
            </a:r>
            <a:r>
              <a:rPr lang="en-IT" dirty="0"/>
              <a:t>e smart devices are connected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27363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0721-B858-C687-5DA2-C06EEE48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Embedded Systems scenario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921-434F-3ABA-BF9A-7CB0A499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These devices inevitably produce large amounts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Moreover 5G technology can increase network bandwidth and reduce the latency of data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So we face the storage and computing pressure for big data and the geographical limitation of a cloud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In addition many latency-sensitive applications need milliseconds or even microseconds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73828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3001" y="857250"/>
            <a:ext cx="6251473" cy="432048"/>
          </a:xfrm>
        </p:spPr>
        <p:txBody>
          <a:bodyPr/>
          <a:lstStyle/>
          <a:p>
            <a:r>
              <a:rPr lang="en-US" dirty="0"/>
              <a:t>Title of the slide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23628" y="1484784"/>
            <a:ext cx="6696744" cy="426647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Text of the slide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At present it is not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how</a:t>
            </a:r>
            <a:endParaRPr lang="it-IT" dirty="0"/>
          </a:p>
          <a:p>
            <a:pPr lvl="3"/>
            <a:endParaRPr lang="it-IT" dirty="0"/>
          </a:p>
          <a:p>
            <a:r>
              <a:rPr lang="it-IT" dirty="0"/>
              <a:t>Implementation of the </a:t>
            </a:r>
            <a:r>
              <a:rPr lang="it-IT" dirty="0" err="1"/>
              <a:t>algorithms</a:t>
            </a:r>
            <a:r>
              <a:rPr lang="it-IT" dirty="0"/>
              <a:t> is envisage only for</a:t>
            </a:r>
          </a:p>
          <a:p>
            <a:pPr lvl="1"/>
            <a:r>
              <a:rPr lang="it-IT" dirty="0"/>
              <a:t>1060</a:t>
            </a:r>
          </a:p>
          <a:p>
            <a:pPr lvl="1"/>
            <a:r>
              <a:rPr lang="it-IT" dirty="0"/>
              <a:t>1061 A/B</a:t>
            </a:r>
          </a:p>
          <a:p>
            <a:r>
              <a:rPr lang="en-US" dirty="0"/>
              <a:t>Implementation will be first done for 1060 devices</a:t>
            </a:r>
          </a:p>
          <a:p>
            <a:pPr lvl="1"/>
            <a:r>
              <a:rPr lang="en-US" dirty="0"/>
              <a:t>No significant constraints w.r.t. code size, data size, processing time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0D09D-75AF-4B01-984C-165D16F39C74}" type="slidenum">
              <a:rPr lang="it-IT" smtClean="0"/>
              <a:t>14</a:t>
            </a:fld>
            <a:endParaRPr lang="it-IT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19921"/>
              </p:ext>
            </p:extLst>
          </p:nvPr>
        </p:nvGraphicFramePr>
        <p:xfrm>
          <a:off x="1547664" y="1808820"/>
          <a:ext cx="2970331" cy="1764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 err="1">
                          <a:solidFill>
                            <a:schemeClr val="tx2"/>
                          </a:solidFill>
                        </a:rPr>
                        <a:t>Example</a:t>
                      </a:r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 of </a:t>
                      </a:r>
                      <a:r>
                        <a:rPr lang="it-IT" sz="1400" kern="1200" dirty="0" err="1">
                          <a:solidFill>
                            <a:schemeClr val="tx2"/>
                          </a:solidFill>
                        </a:rPr>
                        <a:t>table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Count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1059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11529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1059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6359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1059A/B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50457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r>
                        <a:rPr lang="it-IT" sz="1400" dirty="0"/>
                        <a:t>First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144036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r>
                        <a:rPr lang="it-IT" sz="1400" dirty="0"/>
                        <a:t>Second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212443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Other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11780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Total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 dirty="0">
                          <a:solidFill>
                            <a:schemeClr val="tx2"/>
                          </a:solidFill>
                        </a:rPr>
                        <a:t>436604</a:t>
                      </a:r>
                      <a:endParaRPr lang="it-IT" sz="1400" b="1" kern="1200" dirty="0">
                        <a:solidFill>
                          <a:schemeClr val="tx2"/>
                        </a:solidFill>
                        <a:latin typeface="Kozuka Gothic Pro M" panose="020B0700000000000000" pitchFamily="34" charset="-128"/>
                        <a:ea typeface="Kozuka Gothic Pro M" panose="020B0700000000000000" pitchFamily="34" charset="-128"/>
                        <a:cs typeface="+mn-cs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4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408F5-E606-4393-B7D8-200EE5A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Unikernel</a:t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2000" b="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1356D8A-541E-4ACB-9377-55243193E1AA}"/>
              </a:ext>
            </a:extLst>
          </p:cNvPr>
          <p:cNvSpPr txBox="1"/>
          <p:nvPr/>
        </p:nvSpPr>
        <p:spPr>
          <a:xfrm>
            <a:off x="620992" y="2003080"/>
            <a:ext cx="4057689" cy="58477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dirty="0" err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Unikernel</a:t>
            </a:r>
            <a:endParaRPr lang="it-IT" sz="24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ECD89B-8402-4924-925D-9DB92B6957DD}"/>
              </a:ext>
            </a:extLst>
          </p:cNvPr>
          <p:cNvSpPr txBox="1"/>
          <p:nvPr/>
        </p:nvSpPr>
        <p:spPr>
          <a:xfrm>
            <a:off x="620991" y="2699236"/>
            <a:ext cx="671960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latinLnBrk="1" hangingPunct="0"/>
            <a:r>
              <a:rPr lang="en-GB" sz="1600" b="1" dirty="0">
                <a:solidFill>
                  <a:srgbClr val="3A705B"/>
                </a:solidFill>
              </a:rPr>
              <a:t>Analysis of the possibility to map applications and small OS on virtual machine ready for migration/consolidation on edge nodes, when real-time constraints need to be taken into account</a:t>
            </a:r>
            <a:endParaRPr kumimoji="0" lang="it-IT" sz="1600" b="1" i="0" u="none" strike="noStrike" cap="none" spc="0" normalizeH="0" baseline="0" dirty="0">
              <a:ln>
                <a:noFill/>
              </a:ln>
              <a:solidFill>
                <a:srgbClr val="3A705B"/>
              </a:solidFill>
              <a:effectLst/>
              <a:uFillTx/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431E86-03B3-7C42-8AF8-957503CAE7EE}"/>
              </a:ext>
            </a:extLst>
          </p:cNvPr>
          <p:cNvSpPr txBox="1"/>
          <p:nvPr/>
        </p:nvSpPr>
        <p:spPr>
          <a:xfrm>
            <a:off x="4668253" y="2332655"/>
            <a:ext cx="38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A70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Simone Calzolaro</a:t>
            </a:r>
          </a:p>
          <a:p>
            <a:pPr algn="ctr"/>
            <a:r>
              <a:rPr lang="it-IT" sz="2400" b="1" i="1" dirty="0" err="1">
                <a:solidFill>
                  <a:srgbClr val="549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it-IT" sz="2400" b="1" i="1" dirty="0">
                <a:solidFill>
                  <a:srgbClr val="549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b="1" i="1" dirty="0" err="1">
                <a:solidFill>
                  <a:srgbClr val="549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endParaRPr lang="it-IT" sz="2400" b="1" i="1" dirty="0">
              <a:solidFill>
                <a:srgbClr val="5493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2EAB33-E222-8744-A578-699991589200}"/>
              </a:ext>
            </a:extLst>
          </p:cNvPr>
          <p:cNvSpPr txBox="1"/>
          <p:nvPr/>
        </p:nvSpPr>
        <p:spPr>
          <a:xfrm>
            <a:off x="4814596" y="3420454"/>
            <a:ext cx="3601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CONTACTS</a:t>
            </a:r>
          </a:p>
          <a:p>
            <a:pPr algn="ctr"/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400" dirty="0">
                <a:solidFill>
                  <a:srgbClr val="3A70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simone.calzolaro@mail.polimi.it</a:t>
            </a:r>
            <a:r>
              <a:rPr lang="it-IT" sz="1400" dirty="0">
                <a:solidFill>
                  <a:srgbClr val="3A70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it-IT" sz="1400" dirty="0">
                <a:solidFill>
                  <a:srgbClr val="3A70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https://www.deib.polimi.it/eng/home-page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100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28" y="2996953"/>
            <a:ext cx="6588732" cy="4504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Unikernel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Simone Calzolaro 260121</a:t>
            </a:r>
          </a:p>
          <a:p>
            <a:r>
              <a:rPr lang="it-IT" dirty="0"/>
              <a:t>V1.0</a:t>
            </a:r>
          </a:p>
          <a:p>
            <a:r>
              <a:rPr lang="it-IT" dirty="0"/>
              <a:t>15.03.2022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6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E329-680F-03A4-143D-53D267E9B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7A33-D58C-851A-3CD6-0B2FFCB40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Overview of the main scenarios and related problems</a:t>
            </a:r>
          </a:p>
        </p:txBody>
      </p:sp>
    </p:spTree>
    <p:extLst>
      <p:ext uri="{BB962C8B-B14F-4D97-AF65-F5344CB8AC3E}">
        <p14:creationId xmlns:p14="http://schemas.microsoft.com/office/powerpoint/2010/main" val="143047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- FAQ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23628" y="1484784"/>
            <a:ext cx="6696744" cy="4266474"/>
          </a:xfrm>
        </p:spPr>
        <p:txBody>
          <a:bodyPr>
            <a:normAutofit fontScale="92500"/>
          </a:bodyPr>
          <a:lstStyle/>
          <a:p>
            <a:r>
              <a:rPr lang="it-IT" dirty="0"/>
              <a:t>Language: English</a:t>
            </a:r>
          </a:p>
          <a:p>
            <a:r>
              <a:rPr lang="it-IT" dirty="0" err="1"/>
              <a:t>Other</a:t>
            </a:r>
            <a:r>
              <a:rPr lang="it-IT" dirty="0"/>
              <a:t>: include in a zip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sources</a:t>
            </a:r>
            <a:r>
              <a:rPr lang="it-IT" dirty="0"/>
              <a:t> of information </a:t>
            </a:r>
            <a:r>
              <a:rPr lang="it-IT" dirty="0" err="1"/>
              <a:t>considered</a:t>
            </a:r>
            <a:r>
              <a:rPr lang="it-IT" dirty="0"/>
              <a:t> plus the </a:t>
            </a:r>
            <a:r>
              <a:rPr lang="it-IT" dirty="0" err="1"/>
              <a:t>ppt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of the group –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- 40/50 slides (</a:t>
            </a:r>
            <a:r>
              <a:rPr lang="it-IT" dirty="0" err="1"/>
              <a:t>better</a:t>
            </a:r>
            <a:r>
              <a:rPr lang="it-IT" dirty="0"/>
              <a:t> more)</a:t>
            </a:r>
          </a:p>
          <a:p>
            <a:r>
              <a:rPr lang="it-IT" dirty="0" err="1"/>
              <a:t>Provide</a:t>
            </a:r>
            <a:r>
              <a:rPr lang="it-IT" dirty="0"/>
              <a:t> general </a:t>
            </a:r>
            <a:r>
              <a:rPr lang="it-IT" dirty="0" err="1"/>
              <a:t>introduction</a:t>
            </a:r>
            <a:r>
              <a:rPr lang="it-IT" dirty="0"/>
              <a:t> &amp; background, </a:t>
            </a:r>
            <a:r>
              <a:rPr lang="it-IT" dirty="0" err="1"/>
              <a:t>math</a:t>
            </a:r>
            <a:r>
              <a:rPr lang="it-IT" dirty="0"/>
              <a:t> </a:t>
            </a:r>
            <a:r>
              <a:rPr lang="it-IT" dirty="0" err="1"/>
              <a:t>foundation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), </a:t>
            </a:r>
            <a:r>
              <a:rPr lang="it-IT" dirty="0" err="1"/>
              <a:t>standards</a:t>
            </a:r>
            <a:r>
              <a:rPr lang="it-IT" dirty="0"/>
              <a:t>, </a:t>
            </a:r>
            <a:r>
              <a:rPr lang="it-IT" dirty="0" err="1"/>
              <a:t>techologies</a:t>
            </a:r>
            <a:r>
              <a:rPr lang="it-IT" dirty="0"/>
              <a:t>, market </a:t>
            </a:r>
            <a:r>
              <a:rPr lang="it-IT" dirty="0" err="1"/>
              <a:t>analysis</a:t>
            </a:r>
            <a:r>
              <a:rPr lang="it-IT" dirty="0"/>
              <a:t> and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, </a:t>
            </a:r>
            <a:r>
              <a:rPr lang="it-IT" dirty="0" err="1"/>
              <a:t>conclusion</a:t>
            </a:r>
            <a:r>
              <a:rPr lang="it-IT" dirty="0"/>
              <a:t> with </a:t>
            </a:r>
            <a:r>
              <a:rPr lang="it-IT" dirty="0" err="1"/>
              <a:t>pros</a:t>
            </a:r>
            <a:r>
              <a:rPr lang="it-IT" dirty="0"/>
              <a:t> 6 </a:t>
            </a:r>
            <a:r>
              <a:rPr lang="it-IT" dirty="0" err="1"/>
              <a:t>cons</a:t>
            </a:r>
            <a:endParaRPr lang="it-IT" dirty="0"/>
          </a:p>
          <a:p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candidate work to prof. Fornaciari, </a:t>
            </a:r>
            <a:r>
              <a:rPr lang="it-IT" dirty="0" err="1"/>
              <a:t>receive</a:t>
            </a:r>
            <a:r>
              <a:rPr lang="it-IT" dirty="0"/>
              <a:t> feedback, </a:t>
            </a:r>
            <a:r>
              <a:rPr lang="it-IT" dirty="0" err="1"/>
              <a:t>provide</a:t>
            </a:r>
            <a:r>
              <a:rPr lang="it-IT" dirty="0"/>
              <a:t> last </a:t>
            </a:r>
            <a:r>
              <a:rPr lang="it-IT" dirty="0" err="1"/>
              <a:t>version</a:t>
            </a:r>
            <a:r>
              <a:rPr lang="it-IT" dirty="0"/>
              <a:t> + </a:t>
            </a:r>
            <a:r>
              <a:rPr lang="it-IT" dirty="0" err="1"/>
              <a:t>presentation</a:t>
            </a:r>
            <a:r>
              <a:rPr lang="it-IT" dirty="0"/>
              <a:t> in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designated</a:t>
            </a:r>
            <a:r>
              <a:rPr lang="it-IT" dirty="0"/>
              <a:t> </a:t>
            </a:r>
            <a:r>
              <a:rPr lang="it-IT" dirty="0" err="1"/>
              <a:t>slots</a:t>
            </a:r>
            <a:r>
              <a:rPr lang="it-IT" dirty="0"/>
              <a:t> (</a:t>
            </a:r>
            <a:r>
              <a:rPr lang="it-IT" dirty="0" err="1"/>
              <a:t>typ</a:t>
            </a:r>
            <a:r>
              <a:rPr lang="it-IT" dirty="0"/>
              <a:t> </a:t>
            </a:r>
            <a:r>
              <a:rPr lang="it-IT" dirty="0" err="1"/>
              <a:t>Monday</a:t>
            </a:r>
            <a:r>
              <a:rPr lang="it-IT" dirty="0"/>
              <a:t> or </a:t>
            </a:r>
            <a:r>
              <a:rPr lang="it-IT" dirty="0" err="1"/>
              <a:t>Friday</a:t>
            </a:r>
            <a:r>
              <a:rPr lang="it-IT" dirty="0"/>
              <a:t> </a:t>
            </a:r>
            <a:r>
              <a:rPr lang="it-IT" dirty="0" err="1"/>
              <a:t>afternoon</a:t>
            </a:r>
            <a:r>
              <a:rPr lang="it-IT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0D09D-75AF-4B01-984C-165D16F39C7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68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DA0A-433D-2349-4590-64D1AE0E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Cyber-Physical Systems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E558-9A76-FF85-331E-FAA393BF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Virtualization technology consolidates multiple systems as virtual machines (VMs) into the same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It allows for: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Cost reduction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Increased efficiency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T" dirty="0"/>
              <a:t>Enhanced flexibility</a:t>
            </a:r>
          </a:p>
          <a:p>
            <a:pPr marL="1200150" lvl="1" indent="-457200">
              <a:buFont typeface="+mj-lt"/>
              <a:buAutoNum type="arabicPeriod"/>
            </a:pPr>
            <a:endParaRPr lang="en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T" dirty="0"/>
              <a:t>Virtualization was initially not designed to cope with strict timing constraints: in CPS like systems timing requirements are as important as functional correctness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T" dirty="0"/>
          </a:p>
          <a:p>
            <a:pPr lvl="1" indent="0">
              <a:buNone/>
            </a:pPr>
            <a:endParaRPr lang="en-IT" dirty="0"/>
          </a:p>
          <a:p>
            <a:pPr lvl="1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9981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5FF6-B32C-152B-5D36-AF6851C9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Cyber-Physical Systems scenario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67EF-70AF-F7A9-9644-B4FBE2D6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Thus virtualization must be compatible to real-time software stack and satisfy t</a:t>
            </a:r>
            <a:r>
              <a:rPr lang="en-GB" dirty="0"/>
              <a:t>h</a:t>
            </a:r>
            <a:r>
              <a:rPr lang="en-IT" dirty="0"/>
              <a:t>e time constraints by employing hypervisor-level real-time scheduling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dirty="0"/>
          </a:p>
          <a:p>
            <a:endParaRPr lang="en-IT" dirty="0"/>
          </a:p>
        </p:txBody>
      </p:sp>
      <p:pic>
        <p:nvPicPr>
          <p:cNvPr id="5" name="Picture 4" descr="A diagram of a computer hardware&#10;&#10;AI-generated content may be incorrect.">
            <a:extLst>
              <a:ext uri="{FF2B5EF4-FFF2-40B4-BE49-F238E27FC236}">
                <a16:creationId xmlns:a16="http://schemas.microsoft.com/office/drawing/2014/main" id="{E5B80C9E-D801-95C0-C6D2-007DC028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93" y="2934959"/>
            <a:ext cx="5657591" cy="31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2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5372-AB59-182E-41F8-4CF89D2E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rgbClr val="0070C0"/>
                </a:solidFill>
              </a:rPr>
              <a:t>Cyber-Physical Systems scenario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F811-8A71-88FE-EFFB-3DB88307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In data-centers and cloud environments each VM is expected to to host a general purpose operating systems to ease the effort of porting legacy software</a:t>
            </a:r>
          </a:p>
          <a:p>
            <a:endParaRPr lang="en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/>
              <a:t>Legacy software has a lot of inherent libraries and functionalities</a:t>
            </a:r>
          </a:p>
          <a:p>
            <a:r>
              <a:rPr lang="en-IT" dirty="0"/>
              <a:t>… it can be overkilled in some use cases </a:t>
            </a:r>
            <a:r>
              <a:rPr lang="en-IT" dirty="0">
                <a:sym typeface="Wingdings" pitchFamily="2" charset="2"/>
              </a:rPr>
              <a:t> …</a:t>
            </a:r>
          </a:p>
          <a:p>
            <a:endParaRPr lang="en-IT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dirty="0">
                <a:sym typeface="Wingdings" pitchFamily="2" charset="2"/>
              </a:rPr>
              <a:t>In fact, most CPS applications are </a:t>
            </a:r>
            <a:r>
              <a:rPr lang="en-IT" b="1" dirty="0">
                <a:sym typeface="Wingdings" pitchFamily="2" charset="2"/>
              </a:rPr>
              <a:t>functionally dedicated single purposed</a:t>
            </a:r>
            <a:r>
              <a:rPr lang="en-IT" dirty="0">
                <a:sym typeface="Wingdings" pitchFamily="2" charset="2"/>
              </a:rPr>
              <a:t>, thus not dependent on additional functionalities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76961430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5B21F3832B664EACBD0ACF22D8D2CF" ma:contentTypeVersion="10" ma:contentTypeDescription="Creare un nuovo documento." ma:contentTypeScope="" ma:versionID="78228ce90ba149db22dbc96af372eca8">
  <xsd:schema xmlns:xsd="http://www.w3.org/2001/XMLSchema" xmlns:xs="http://www.w3.org/2001/XMLSchema" xmlns:p="http://schemas.microsoft.com/office/2006/metadata/properties" xmlns:ns2="00d844ec-6388-45f0-b3b5-d4d7ab683fe0" targetNamespace="http://schemas.microsoft.com/office/2006/metadata/properties" ma:root="true" ma:fieldsID="627e510f791a9c99fd5cbf77cdea01ce" ns2:_="">
    <xsd:import namespace="00d844ec-6388-45f0-b3b5-d4d7ab683f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844ec-6388-45f0-b3b5-d4d7ab683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2F446B-50F3-4620-AAB6-AC6BC0C47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696B0D-FDA1-4AF1-A084-11F5E511565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00d844ec-6388-45f0-b3b5-d4d7ab683fe0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256A65B-9B89-46DB-96A2-0CDF0DF39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d844ec-6388-45f0-b3b5-d4d7ab683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Words>591</Words>
  <Application>Microsoft Macintosh PowerPoint</Application>
  <PresentationFormat>On-screen Show (4:3)</PresentationFormat>
  <Paragraphs>110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Kozuka Gothic Pro L</vt:lpstr>
      <vt:lpstr>Kozuka Gothic Pro M</vt:lpstr>
      <vt:lpstr>Wingdings</vt:lpstr>
      <vt:lpstr>POLI</vt:lpstr>
      <vt:lpstr>Dipartimento di Elettronica, Informazione e Bioingegneria </vt:lpstr>
      <vt:lpstr>Unikernel </vt:lpstr>
      <vt:lpstr>PowerPoint Presentation</vt:lpstr>
      <vt:lpstr>Unikernel</vt:lpstr>
      <vt:lpstr>Introduction</vt:lpstr>
      <vt:lpstr>Notes - FAQ</vt:lpstr>
      <vt:lpstr>Cyber-Physical Systems scenario</vt:lpstr>
      <vt:lpstr>Cyber-Physical Systems scenario</vt:lpstr>
      <vt:lpstr>Cyber-Physical Systems scenario</vt:lpstr>
      <vt:lpstr>Cyber-Physical Systems scenario</vt:lpstr>
      <vt:lpstr>Embedded Systems scenario</vt:lpstr>
      <vt:lpstr>Embedded Systems scenario</vt:lpstr>
      <vt:lpstr>Embedded Systems scenario</vt:lpstr>
      <vt:lpstr>Title of the slide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Simone Calzolaro</cp:lastModifiedBy>
  <cp:revision>337</cp:revision>
  <dcterms:created xsi:type="dcterms:W3CDTF">2015-05-26T12:27:57Z</dcterms:created>
  <dcterms:modified xsi:type="dcterms:W3CDTF">2025-08-19T23:12:37Z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0x010100A85B21F3832B664EACBD0ACF22D8D2CF</vt:lpwstr>
  </property>
</Properties>
</file>