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0" r:id="rId5"/>
    <p:sldId id="298" r:id="rId6"/>
    <p:sldId id="294" r:id="rId7"/>
    <p:sldId id="281" r:id="rId8"/>
    <p:sldId id="300" r:id="rId9"/>
    <p:sldId id="301" r:id="rId10"/>
    <p:sldId id="297" r:id="rId11"/>
    <p:sldId id="299" r:id="rId12"/>
    <p:sldId id="276" r:id="rId13"/>
    <p:sldId id="283" r:id="rId14"/>
    <p:sldId id="291" r:id="rId15"/>
    <p:sldId id="275" r:id="rId16"/>
    <p:sldId id="293" r:id="rId17"/>
    <p:sldId id="285" r:id="rId18"/>
    <p:sldId id="292" r:id="rId19"/>
    <p:sldId id="296" r:id="rId20"/>
    <p:sldId id="286" r:id="rId21"/>
    <p:sldId id="282" r:id="rId22"/>
    <p:sldId id="287" r:id="rId23"/>
    <p:sldId id="288" r:id="rId24"/>
    <p:sldId id="289" r:id="rId25"/>
    <p:sldId id="290" r:id="rId26"/>
    <p:sldId id="295" r:id="rId27"/>
    <p:sldId id="30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85BD0-7325-4301-94EE-D6BAE2950219}" v="1" dt="2024-02-20T14:19:21.839"/>
    <p1510:client id="{CCFF0158-BFCC-40E4-B247-02B15DC33904}" v="1" dt="2024-02-20T10:51:2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64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Sorgonà" userId="7a33fb99b9942f3d" providerId="LiveId" clId="{CCFF0158-BFCC-40E4-B247-02B15DC33904}"/>
    <pc:docChg chg="addSld modSld">
      <pc:chgData name="Simone Sorgonà" userId="7a33fb99b9942f3d" providerId="LiveId" clId="{CCFF0158-BFCC-40E4-B247-02B15DC33904}" dt="2024-02-20T10:52:29.170" v="8" actId="1076"/>
      <pc:docMkLst>
        <pc:docMk/>
      </pc:docMkLst>
      <pc:sldChg chg="addSp modSp mod modNotesTx">
        <pc:chgData name="Simone Sorgonà" userId="7a33fb99b9942f3d" providerId="LiveId" clId="{CCFF0158-BFCC-40E4-B247-02B15DC33904}" dt="2024-02-20T10:52:29.170" v="8" actId="1076"/>
        <pc:sldMkLst>
          <pc:docMk/>
          <pc:sldMk cId="1837217040" sldId="276"/>
        </pc:sldMkLst>
        <pc:spChg chg="add mod">
          <ac:chgData name="Simone Sorgonà" userId="7a33fb99b9942f3d" providerId="LiveId" clId="{CCFF0158-BFCC-40E4-B247-02B15DC33904}" dt="2024-02-20T10:52:29.170" v="8" actId="1076"/>
          <ac:spMkLst>
            <pc:docMk/>
            <pc:sldMk cId="1837217040" sldId="276"/>
            <ac:spMk id="4" creationId="{F6B34476-0099-C1D5-DD8E-FA5BB8C2EC6C}"/>
          </ac:spMkLst>
        </pc:spChg>
      </pc:sldChg>
      <pc:sldChg chg="add">
        <pc:chgData name="Simone Sorgonà" userId="7a33fb99b9942f3d" providerId="LiveId" clId="{CCFF0158-BFCC-40E4-B247-02B15DC33904}" dt="2024-02-20T10:51:06.978" v="0" actId="2890"/>
        <pc:sldMkLst>
          <pc:docMk/>
          <pc:sldMk cId="1137270520" sldId="283"/>
        </pc:sldMkLst>
      </pc:sldChg>
    </pc:docChg>
  </pc:docChgLst>
  <pc:docChgLst>
    <pc:chgData name="Simone Sorgonà" userId="7a33fb99b9942f3d" providerId="LiveId" clId="{99485BD0-7325-4301-94EE-D6BAE2950219}"/>
    <pc:docChg chg="addSld modSld">
      <pc:chgData name="Simone Sorgonà" userId="7a33fb99b9942f3d" providerId="LiveId" clId="{99485BD0-7325-4301-94EE-D6BAE2950219}" dt="2024-02-20T14:21:43.713" v="5" actId="5793"/>
      <pc:docMkLst>
        <pc:docMk/>
      </pc:docMkLst>
      <pc:sldChg chg="addSp modSp mod">
        <pc:chgData name="Simone Sorgonà" userId="7a33fb99b9942f3d" providerId="LiveId" clId="{99485BD0-7325-4301-94EE-D6BAE2950219}" dt="2024-02-20T14:21:43.713" v="5" actId="5793"/>
        <pc:sldMkLst>
          <pc:docMk/>
          <pc:sldMk cId="1391559779" sldId="275"/>
        </pc:sldMkLst>
        <pc:spChg chg="add mod">
          <ac:chgData name="Simone Sorgonà" userId="7a33fb99b9942f3d" providerId="LiveId" clId="{99485BD0-7325-4301-94EE-D6BAE2950219}" dt="2024-02-20T14:21:43.713" v="5" actId="5793"/>
          <ac:spMkLst>
            <pc:docMk/>
            <pc:sldMk cId="1391559779" sldId="275"/>
            <ac:spMk id="4" creationId="{1143DD35-C5C4-F897-179C-7B7B5837762E}"/>
          </ac:spMkLst>
        </pc:spChg>
      </pc:sldChg>
      <pc:sldChg chg="add">
        <pc:chgData name="Simone Sorgonà" userId="7a33fb99b9942f3d" providerId="LiveId" clId="{99485BD0-7325-4301-94EE-D6BAE2950219}" dt="2024-02-20T14:19:08.132" v="0" actId="2890"/>
        <pc:sldMkLst>
          <pc:docMk/>
          <pc:sldMk cId="815989203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472F5-C28B-4506-9341-D2728FF2E3D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21ABCE-DA90-4AA8-8470-2A2E4D5819BA}">
      <dgm:prSet phldrT="[Testo]"/>
      <dgm:spPr/>
      <dgm:t>
        <a:bodyPr/>
        <a:lstStyle/>
        <a:p>
          <a:pPr algn="ctr"/>
          <a:r>
            <a:rPr lang="it-IT" b="0" i="0" dirty="0">
              <a:latin typeface="Montserrat" pitchFamily="2" charset="0"/>
            </a:rPr>
            <a:t>Analisi Dataset</a:t>
          </a:r>
        </a:p>
      </dgm:t>
    </dgm:pt>
    <dgm:pt modelId="{0E0B1811-BA27-4B11-8709-28F81D8AD186}" type="parTrans" cxnId="{99DDF2FD-DFD3-4C01-86E0-BB9331526218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6522060C-63B6-4A11-8A18-1E8A907E3732}" type="sibTrans" cxnId="{99DDF2FD-DFD3-4C01-86E0-BB9331526218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225EEB1F-69BA-4DBD-BAF5-4FB8A943A2FB}">
      <dgm:prSet phldrT="[Testo]"/>
      <dgm:spPr/>
      <dgm:t>
        <a:bodyPr/>
        <a:lstStyle/>
        <a:p>
          <a:pPr algn="ctr"/>
          <a:r>
            <a:rPr lang="it-IT" b="0" i="0" dirty="0">
              <a:latin typeface="Montserrat" pitchFamily="2" charset="0"/>
            </a:rPr>
            <a:t>Analisi dei Risultati</a:t>
          </a:r>
        </a:p>
      </dgm:t>
    </dgm:pt>
    <dgm:pt modelId="{13CA38F2-5425-401C-907B-B00D4B3D13DA}" type="parTrans" cxnId="{0B0EAE43-6A56-416C-A9D5-6352EFD076E0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279B59AE-F151-445A-9D60-978B1063DCD9}" type="sibTrans" cxnId="{0B0EAE43-6A56-416C-A9D5-6352EFD076E0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6659B620-0937-4628-8F1B-FA84151B923D}">
      <dgm:prSet phldrT="[Testo]"/>
      <dgm:spPr/>
      <dgm:t>
        <a:bodyPr/>
        <a:lstStyle/>
        <a:p>
          <a:pPr algn="ctr"/>
          <a:r>
            <a:rPr lang="it-IT" b="0" i="0" dirty="0">
              <a:latin typeface="Montserrat" pitchFamily="2" charset="0"/>
            </a:rPr>
            <a:t>Conclusioni</a:t>
          </a:r>
        </a:p>
      </dgm:t>
    </dgm:pt>
    <dgm:pt modelId="{77C95BC5-F1C9-434F-BA08-0F63DB29A3FD}" type="parTrans" cxnId="{1069BA21-8C6A-4DDD-B71A-D8C1C2A8154A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13DD3C19-787C-4A78-A496-95792B08CDC7}" type="sibTrans" cxnId="{1069BA21-8C6A-4DDD-B71A-D8C1C2A8154A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BBF3BB45-5EE7-456D-A86D-050E6312E9AB}">
      <dgm:prSet/>
      <dgm:spPr/>
      <dgm:t>
        <a:bodyPr/>
        <a:lstStyle/>
        <a:p>
          <a:pPr algn="ctr"/>
          <a:r>
            <a:rPr lang="it-IT" b="0" i="0" dirty="0">
              <a:latin typeface="Montserrat" pitchFamily="2" charset="0"/>
            </a:rPr>
            <a:t>Implementazione </a:t>
          </a:r>
        </a:p>
      </dgm:t>
    </dgm:pt>
    <dgm:pt modelId="{A3C7C55A-34F1-48E5-B90B-7D6C17EFC2F4}" type="parTrans" cxnId="{8840189A-36DE-42F6-83E1-834386F25D2D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3DF871DB-D200-40C4-884A-2DA05A2D9807}" type="sibTrans" cxnId="{8840189A-36DE-42F6-83E1-834386F25D2D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D3C2908B-5849-4462-ADF1-1641E1087D37}">
      <dgm:prSet/>
      <dgm:spPr/>
      <dgm:t>
        <a:bodyPr/>
        <a:lstStyle/>
        <a:p>
          <a:pPr algn="ctr"/>
          <a:r>
            <a:rPr lang="it-IT" b="0" i="0" dirty="0">
              <a:latin typeface="Montserrat" pitchFamily="2" charset="0"/>
            </a:rPr>
            <a:t>Processing Dataset</a:t>
          </a:r>
        </a:p>
      </dgm:t>
    </dgm:pt>
    <dgm:pt modelId="{D3EC22E5-184A-4817-8B49-1933ABFA767A}" type="parTrans" cxnId="{34AF263F-7242-4230-AF14-DEFB501DF60B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96A01E17-2430-483C-80C4-92141F8E04CA}" type="sibTrans" cxnId="{34AF263F-7242-4230-AF14-DEFB501DF60B}">
      <dgm:prSet/>
      <dgm:spPr/>
      <dgm:t>
        <a:bodyPr/>
        <a:lstStyle/>
        <a:p>
          <a:pPr algn="ctr"/>
          <a:endParaRPr lang="it-IT" b="0" i="0">
            <a:latin typeface="Montserrat" pitchFamily="2" charset="0"/>
          </a:endParaRPr>
        </a:p>
      </dgm:t>
    </dgm:pt>
    <dgm:pt modelId="{36D188A3-7068-44D0-A81E-3D8C5ACB8335}" type="pres">
      <dgm:prSet presAssocID="{A24472F5-C28B-4506-9341-D2728FF2E3D8}" presName="outerComposite" presStyleCnt="0">
        <dgm:presLayoutVars>
          <dgm:chMax val="5"/>
          <dgm:dir/>
          <dgm:resizeHandles val="exact"/>
        </dgm:presLayoutVars>
      </dgm:prSet>
      <dgm:spPr/>
    </dgm:pt>
    <dgm:pt modelId="{45CF13CE-4445-439E-8385-B2387DB20314}" type="pres">
      <dgm:prSet presAssocID="{A24472F5-C28B-4506-9341-D2728FF2E3D8}" presName="dummyMaxCanvas" presStyleCnt="0">
        <dgm:presLayoutVars/>
      </dgm:prSet>
      <dgm:spPr/>
    </dgm:pt>
    <dgm:pt modelId="{29E56EBD-99DD-4CAF-AE9E-33E66BA43D6B}" type="pres">
      <dgm:prSet presAssocID="{A24472F5-C28B-4506-9341-D2728FF2E3D8}" presName="FiveNodes_1" presStyleLbl="node1" presStyleIdx="0" presStyleCnt="5">
        <dgm:presLayoutVars>
          <dgm:bulletEnabled val="1"/>
        </dgm:presLayoutVars>
      </dgm:prSet>
      <dgm:spPr/>
    </dgm:pt>
    <dgm:pt modelId="{103EAA0E-4893-4562-A0BE-E9CE50BA253C}" type="pres">
      <dgm:prSet presAssocID="{A24472F5-C28B-4506-9341-D2728FF2E3D8}" presName="FiveNodes_2" presStyleLbl="node1" presStyleIdx="1" presStyleCnt="5">
        <dgm:presLayoutVars>
          <dgm:bulletEnabled val="1"/>
        </dgm:presLayoutVars>
      </dgm:prSet>
      <dgm:spPr/>
    </dgm:pt>
    <dgm:pt modelId="{E904A67A-1BCF-440B-9743-C6B771B25022}" type="pres">
      <dgm:prSet presAssocID="{A24472F5-C28B-4506-9341-D2728FF2E3D8}" presName="FiveNodes_3" presStyleLbl="node1" presStyleIdx="2" presStyleCnt="5">
        <dgm:presLayoutVars>
          <dgm:bulletEnabled val="1"/>
        </dgm:presLayoutVars>
      </dgm:prSet>
      <dgm:spPr/>
    </dgm:pt>
    <dgm:pt modelId="{67B15443-03BC-4B74-A587-CD076EFCF823}" type="pres">
      <dgm:prSet presAssocID="{A24472F5-C28B-4506-9341-D2728FF2E3D8}" presName="FiveNodes_4" presStyleLbl="node1" presStyleIdx="3" presStyleCnt="5">
        <dgm:presLayoutVars>
          <dgm:bulletEnabled val="1"/>
        </dgm:presLayoutVars>
      </dgm:prSet>
      <dgm:spPr/>
    </dgm:pt>
    <dgm:pt modelId="{614EED51-DB4F-4DBB-B5D6-997F0596EC53}" type="pres">
      <dgm:prSet presAssocID="{A24472F5-C28B-4506-9341-D2728FF2E3D8}" presName="FiveNodes_5" presStyleLbl="node1" presStyleIdx="4" presStyleCnt="5">
        <dgm:presLayoutVars>
          <dgm:bulletEnabled val="1"/>
        </dgm:presLayoutVars>
      </dgm:prSet>
      <dgm:spPr/>
    </dgm:pt>
    <dgm:pt modelId="{831F5EAA-B987-47A1-9232-82ACFC8E9640}" type="pres">
      <dgm:prSet presAssocID="{A24472F5-C28B-4506-9341-D2728FF2E3D8}" presName="FiveConn_1-2" presStyleLbl="fgAccFollowNode1" presStyleIdx="0" presStyleCnt="4">
        <dgm:presLayoutVars>
          <dgm:bulletEnabled val="1"/>
        </dgm:presLayoutVars>
      </dgm:prSet>
      <dgm:spPr/>
    </dgm:pt>
    <dgm:pt modelId="{556BD652-9995-4C38-908C-60D306BCF6B0}" type="pres">
      <dgm:prSet presAssocID="{A24472F5-C28B-4506-9341-D2728FF2E3D8}" presName="FiveConn_2-3" presStyleLbl="fgAccFollowNode1" presStyleIdx="1" presStyleCnt="4">
        <dgm:presLayoutVars>
          <dgm:bulletEnabled val="1"/>
        </dgm:presLayoutVars>
      </dgm:prSet>
      <dgm:spPr/>
    </dgm:pt>
    <dgm:pt modelId="{7FE7276C-9D81-411A-AA77-A0FB2F781507}" type="pres">
      <dgm:prSet presAssocID="{A24472F5-C28B-4506-9341-D2728FF2E3D8}" presName="FiveConn_3-4" presStyleLbl="fgAccFollowNode1" presStyleIdx="2" presStyleCnt="4">
        <dgm:presLayoutVars>
          <dgm:bulletEnabled val="1"/>
        </dgm:presLayoutVars>
      </dgm:prSet>
      <dgm:spPr/>
    </dgm:pt>
    <dgm:pt modelId="{EF8204CD-8F12-4A48-8988-A62F45D3B24E}" type="pres">
      <dgm:prSet presAssocID="{A24472F5-C28B-4506-9341-D2728FF2E3D8}" presName="FiveConn_4-5" presStyleLbl="fgAccFollowNode1" presStyleIdx="3" presStyleCnt="4">
        <dgm:presLayoutVars>
          <dgm:bulletEnabled val="1"/>
        </dgm:presLayoutVars>
      </dgm:prSet>
      <dgm:spPr/>
    </dgm:pt>
    <dgm:pt modelId="{27ECC271-0B09-4019-B626-DD4EC43EAF34}" type="pres">
      <dgm:prSet presAssocID="{A24472F5-C28B-4506-9341-D2728FF2E3D8}" presName="FiveNodes_1_text" presStyleLbl="node1" presStyleIdx="4" presStyleCnt="5">
        <dgm:presLayoutVars>
          <dgm:bulletEnabled val="1"/>
        </dgm:presLayoutVars>
      </dgm:prSet>
      <dgm:spPr/>
    </dgm:pt>
    <dgm:pt modelId="{43D7FD48-4252-42DB-AE51-79CEDD955BE7}" type="pres">
      <dgm:prSet presAssocID="{A24472F5-C28B-4506-9341-D2728FF2E3D8}" presName="FiveNodes_2_text" presStyleLbl="node1" presStyleIdx="4" presStyleCnt="5">
        <dgm:presLayoutVars>
          <dgm:bulletEnabled val="1"/>
        </dgm:presLayoutVars>
      </dgm:prSet>
      <dgm:spPr/>
    </dgm:pt>
    <dgm:pt modelId="{182ECE70-3CD3-4075-B30F-6FCB966C1429}" type="pres">
      <dgm:prSet presAssocID="{A24472F5-C28B-4506-9341-D2728FF2E3D8}" presName="FiveNodes_3_text" presStyleLbl="node1" presStyleIdx="4" presStyleCnt="5">
        <dgm:presLayoutVars>
          <dgm:bulletEnabled val="1"/>
        </dgm:presLayoutVars>
      </dgm:prSet>
      <dgm:spPr/>
    </dgm:pt>
    <dgm:pt modelId="{1577B0B1-2D1C-4C53-AA64-2EAE05DCE9E6}" type="pres">
      <dgm:prSet presAssocID="{A24472F5-C28B-4506-9341-D2728FF2E3D8}" presName="FiveNodes_4_text" presStyleLbl="node1" presStyleIdx="4" presStyleCnt="5">
        <dgm:presLayoutVars>
          <dgm:bulletEnabled val="1"/>
        </dgm:presLayoutVars>
      </dgm:prSet>
      <dgm:spPr/>
    </dgm:pt>
    <dgm:pt modelId="{894225C0-4A72-4DAE-9837-DF772B5246BC}" type="pres">
      <dgm:prSet presAssocID="{A24472F5-C28B-4506-9341-D2728FF2E3D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23A70D-55E9-4FB6-ACDC-C575622D4A48}" type="presOf" srcId="{96A01E17-2430-483C-80C4-92141F8E04CA}" destId="{556BD652-9995-4C38-908C-60D306BCF6B0}" srcOrd="0" destOrd="0" presId="urn:microsoft.com/office/officeart/2005/8/layout/vProcess5"/>
    <dgm:cxn modelId="{3B4EC71B-5D0A-48FD-A763-385DD2F42396}" type="presOf" srcId="{225EEB1F-69BA-4DBD-BAF5-4FB8A943A2FB}" destId="{67B15443-03BC-4B74-A587-CD076EFCF823}" srcOrd="0" destOrd="0" presId="urn:microsoft.com/office/officeart/2005/8/layout/vProcess5"/>
    <dgm:cxn modelId="{1069BA21-8C6A-4DDD-B71A-D8C1C2A8154A}" srcId="{A24472F5-C28B-4506-9341-D2728FF2E3D8}" destId="{6659B620-0937-4628-8F1B-FA84151B923D}" srcOrd="4" destOrd="0" parTransId="{77C95BC5-F1C9-434F-BA08-0F63DB29A3FD}" sibTransId="{13DD3C19-787C-4A78-A496-95792B08CDC7}"/>
    <dgm:cxn modelId="{AB8FC138-9A29-426C-9554-80CC8D9DA8C8}" type="presOf" srcId="{5C21ABCE-DA90-4AA8-8470-2A2E4D5819BA}" destId="{27ECC271-0B09-4019-B626-DD4EC43EAF34}" srcOrd="1" destOrd="0" presId="urn:microsoft.com/office/officeart/2005/8/layout/vProcess5"/>
    <dgm:cxn modelId="{34AF263F-7242-4230-AF14-DEFB501DF60B}" srcId="{A24472F5-C28B-4506-9341-D2728FF2E3D8}" destId="{D3C2908B-5849-4462-ADF1-1641E1087D37}" srcOrd="1" destOrd="0" parTransId="{D3EC22E5-184A-4817-8B49-1933ABFA767A}" sibTransId="{96A01E17-2430-483C-80C4-92141F8E04CA}"/>
    <dgm:cxn modelId="{0B0EAE43-6A56-416C-A9D5-6352EFD076E0}" srcId="{A24472F5-C28B-4506-9341-D2728FF2E3D8}" destId="{225EEB1F-69BA-4DBD-BAF5-4FB8A943A2FB}" srcOrd="3" destOrd="0" parTransId="{13CA38F2-5425-401C-907B-B00D4B3D13DA}" sibTransId="{279B59AE-F151-445A-9D60-978B1063DCD9}"/>
    <dgm:cxn modelId="{729E0F46-7891-446E-ACCE-68E76ADC73B7}" type="presOf" srcId="{BBF3BB45-5EE7-456D-A86D-050E6312E9AB}" destId="{182ECE70-3CD3-4075-B30F-6FCB966C1429}" srcOrd="1" destOrd="0" presId="urn:microsoft.com/office/officeart/2005/8/layout/vProcess5"/>
    <dgm:cxn modelId="{D22A6B72-F668-44A3-B343-4D00AB302CC9}" type="presOf" srcId="{A24472F5-C28B-4506-9341-D2728FF2E3D8}" destId="{36D188A3-7068-44D0-A81E-3D8C5ACB8335}" srcOrd="0" destOrd="0" presId="urn:microsoft.com/office/officeart/2005/8/layout/vProcess5"/>
    <dgm:cxn modelId="{97ECF473-273B-4963-9D41-84A4C9D7F6AC}" type="presOf" srcId="{6659B620-0937-4628-8F1B-FA84151B923D}" destId="{614EED51-DB4F-4DBB-B5D6-997F0596EC53}" srcOrd="0" destOrd="0" presId="urn:microsoft.com/office/officeart/2005/8/layout/vProcess5"/>
    <dgm:cxn modelId="{1F61AF78-F67A-4B2F-A4F4-557A1AD595C2}" type="presOf" srcId="{6659B620-0937-4628-8F1B-FA84151B923D}" destId="{894225C0-4A72-4DAE-9837-DF772B5246BC}" srcOrd="1" destOrd="0" presId="urn:microsoft.com/office/officeart/2005/8/layout/vProcess5"/>
    <dgm:cxn modelId="{11C00383-44BB-4AD2-9CAF-BDA2613820C0}" type="presOf" srcId="{D3C2908B-5849-4462-ADF1-1641E1087D37}" destId="{43D7FD48-4252-42DB-AE51-79CEDD955BE7}" srcOrd="1" destOrd="0" presId="urn:microsoft.com/office/officeart/2005/8/layout/vProcess5"/>
    <dgm:cxn modelId="{8840189A-36DE-42F6-83E1-834386F25D2D}" srcId="{A24472F5-C28B-4506-9341-D2728FF2E3D8}" destId="{BBF3BB45-5EE7-456D-A86D-050E6312E9AB}" srcOrd="2" destOrd="0" parTransId="{A3C7C55A-34F1-48E5-B90B-7D6C17EFC2F4}" sibTransId="{3DF871DB-D200-40C4-884A-2DA05A2D9807}"/>
    <dgm:cxn modelId="{46D23F9B-FD40-4435-B86B-73BCFCC10B94}" type="presOf" srcId="{D3C2908B-5849-4462-ADF1-1641E1087D37}" destId="{103EAA0E-4893-4562-A0BE-E9CE50BA253C}" srcOrd="0" destOrd="0" presId="urn:microsoft.com/office/officeart/2005/8/layout/vProcess5"/>
    <dgm:cxn modelId="{293032A5-6EA2-4687-8A53-9B0259881EE8}" type="presOf" srcId="{BBF3BB45-5EE7-456D-A86D-050E6312E9AB}" destId="{E904A67A-1BCF-440B-9743-C6B771B25022}" srcOrd="0" destOrd="0" presId="urn:microsoft.com/office/officeart/2005/8/layout/vProcess5"/>
    <dgm:cxn modelId="{9DBAC7B4-803C-492D-A357-9C7EDCD84FC7}" type="presOf" srcId="{225EEB1F-69BA-4DBD-BAF5-4FB8A943A2FB}" destId="{1577B0B1-2D1C-4C53-AA64-2EAE05DCE9E6}" srcOrd="1" destOrd="0" presId="urn:microsoft.com/office/officeart/2005/8/layout/vProcess5"/>
    <dgm:cxn modelId="{B41236D8-5587-4D32-BB9B-C197ABD05D34}" type="presOf" srcId="{3DF871DB-D200-40C4-884A-2DA05A2D9807}" destId="{7FE7276C-9D81-411A-AA77-A0FB2F781507}" srcOrd="0" destOrd="0" presId="urn:microsoft.com/office/officeart/2005/8/layout/vProcess5"/>
    <dgm:cxn modelId="{59DAC1DA-C257-4304-8236-32D5257CA04A}" type="presOf" srcId="{6522060C-63B6-4A11-8A18-1E8A907E3732}" destId="{831F5EAA-B987-47A1-9232-82ACFC8E9640}" srcOrd="0" destOrd="0" presId="urn:microsoft.com/office/officeart/2005/8/layout/vProcess5"/>
    <dgm:cxn modelId="{99DDF2FD-DFD3-4C01-86E0-BB9331526218}" srcId="{A24472F5-C28B-4506-9341-D2728FF2E3D8}" destId="{5C21ABCE-DA90-4AA8-8470-2A2E4D5819BA}" srcOrd="0" destOrd="0" parTransId="{0E0B1811-BA27-4B11-8709-28F81D8AD186}" sibTransId="{6522060C-63B6-4A11-8A18-1E8A907E3732}"/>
    <dgm:cxn modelId="{BBA915FE-2FC2-445D-A241-3B4C0A3CB5B8}" type="presOf" srcId="{279B59AE-F151-445A-9D60-978B1063DCD9}" destId="{EF8204CD-8F12-4A48-8988-A62F45D3B24E}" srcOrd="0" destOrd="0" presId="urn:microsoft.com/office/officeart/2005/8/layout/vProcess5"/>
    <dgm:cxn modelId="{D11DBAFE-D850-4051-8595-EBD39F6B0A4D}" type="presOf" srcId="{5C21ABCE-DA90-4AA8-8470-2A2E4D5819BA}" destId="{29E56EBD-99DD-4CAF-AE9E-33E66BA43D6B}" srcOrd="0" destOrd="0" presId="urn:microsoft.com/office/officeart/2005/8/layout/vProcess5"/>
    <dgm:cxn modelId="{9562A4FA-212F-4AC8-AA1E-A5E05DB4E808}" type="presParOf" srcId="{36D188A3-7068-44D0-A81E-3D8C5ACB8335}" destId="{45CF13CE-4445-439E-8385-B2387DB20314}" srcOrd="0" destOrd="0" presId="urn:microsoft.com/office/officeart/2005/8/layout/vProcess5"/>
    <dgm:cxn modelId="{25735A1A-F6D0-4B82-93B2-DF17FC0B8CC0}" type="presParOf" srcId="{36D188A3-7068-44D0-A81E-3D8C5ACB8335}" destId="{29E56EBD-99DD-4CAF-AE9E-33E66BA43D6B}" srcOrd="1" destOrd="0" presId="urn:microsoft.com/office/officeart/2005/8/layout/vProcess5"/>
    <dgm:cxn modelId="{FC0672A2-0CA3-45B7-AE0A-605345C841B9}" type="presParOf" srcId="{36D188A3-7068-44D0-A81E-3D8C5ACB8335}" destId="{103EAA0E-4893-4562-A0BE-E9CE50BA253C}" srcOrd="2" destOrd="0" presId="urn:microsoft.com/office/officeart/2005/8/layout/vProcess5"/>
    <dgm:cxn modelId="{C1748115-E80B-4A0C-B6A6-5C8AEAA72CCD}" type="presParOf" srcId="{36D188A3-7068-44D0-A81E-3D8C5ACB8335}" destId="{E904A67A-1BCF-440B-9743-C6B771B25022}" srcOrd="3" destOrd="0" presId="urn:microsoft.com/office/officeart/2005/8/layout/vProcess5"/>
    <dgm:cxn modelId="{67A37A27-62E6-413D-B3C4-8DD0EFC0A44C}" type="presParOf" srcId="{36D188A3-7068-44D0-A81E-3D8C5ACB8335}" destId="{67B15443-03BC-4B74-A587-CD076EFCF823}" srcOrd="4" destOrd="0" presId="urn:microsoft.com/office/officeart/2005/8/layout/vProcess5"/>
    <dgm:cxn modelId="{3C1F906C-29FD-488E-AF1B-2093C078F421}" type="presParOf" srcId="{36D188A3-7068-44D0-A81E-3D8C5ACB8335}" destId="{614EED51-DB4F-4DBB-B5D6-997F0596EC53}" srcOrd="5" destOrd="0" presId="urn:microsoft.com/office/officeart/2005/8/layout/vProcess5"/>
    <dgm:cxn modelId="{B52DCD2C-AD7B-4DC1-BEE5-AAEDC86A3E54}" type="presParOf" srcId="{36D188A3-7068-44D0-A81E-3D8C5ACB8335}" destId="{831F5EAA-B987-47A1-9232-82ACFC8E9640}" srcOrd="6" destOrd="0" presId="urn:microsoft.com/office/officeart/2005/8/layout/vProcess5"/>
    <dgm:cxn modelId="{FE3EA985-87B9-40F3-89C6-96948AAA72A2}" type="presParOf" srcId="{36D188A3-7068-44D0-A81E-3D8C5ACB8335}" destId="{556BD652-9995-4C38-908C-60D306BCF6B0}" srcOrd="7" destOrd="0" presId="urn:microsoft.com/office/officeart/2005/8/layout/vProcess5"/>
    <dgm:cxn modelId="{6BEC342D-6090-4221-8696-779AC9F53E55}" type="presParOf" srcId="{36D188A3-7068-44D0-A81E-3D8C5ACB8335}" destId="{7FE7276C-9D81-411A-AA77-A0FB2F781507}" srcOrd="8" destOrd="0" presId="urn:microsoft.com/office/officeart/2005/8/layout/vProcess5"/>
    <dgm:cxn modelId="{A504B4C3-4203-4FB3-B169-0FB53DE42214}" type="presParOf" srcId="{36D188A3-7068-44D0-A81E-3D8C5ACB8335}" destId="{EF8204CD-8F12-4A48-8988-A62F45D3B24E}" srcOrd="9" destOrd="0" presId="urn:microsoft.com/office/officeart/2005/8/layout/vProcess5"/>
    <dgm:cxn modelId="{0034BCC4-3A24-4D7F-A44B-CC549D67B39C}" type="presParOf" srcId="{36D188A3-7068-44D0-A81E-3D8C5ACB8335}" destId="{27ECC271-0B09-4019-B626-DD4EC43EAF34}" srcOrd="10" destOrd="0" presId="urn:microsoft.com/office/officeart/2005/8/layout/vProcess5"/>
    <dgm:cxn modelId="{2675E35C-BAB6-462F-B662-D1ED9C164D39}" type="presParOf" srcId="{36D188A3-7068-44D0-A81E-3D8C5ACB8335}" destId="{43D7FD48-4252-42DB-AE51-79CEDD955BE7}" srcOrd="11" destOrd="0" presId="urn:microsoft.com/office/officeart/2005/8/layout/vProcess5"/>
    <dgm:cxn modelId="{F28156BE-0427-45AF-BC7F-B01217F88531}" type="presParOf" srcId="{36D188A3-7068-44D0-A81E-3D8C5ACB8335}" destId="{182ECE70-3CD3-4075-B30F-6FCB966C1429}" srcOrd="12" destOrd="0" presId="urn:microsoft.com/office/officeart/2005/8/layout/vProcess5"/>
    <dgm:cxn modelId="{5420B7B4-DFC3-406A-A7CC-BB58691728D0}" type="presParOf" srcId="{36D188A3-7068-44D0-A81E-3D8C5ACB8335}" destId="{1577B0B1-2D1C-4C53-AA64-2EAE05DCE9E6}" srcOrd="13" destOrd="0" presId="urn:microsoft.com/office/officeart/2005/8/layout/vProcess5"/>
    <dgm:cxn modelId="{AC177421-FAE1-46CF-9744-5629BEF0B96E}" type="presParOf" srcId="{36D188A3-7068-44D0-A81E-3D8C5ACB8335}" destId="{894225C0-4A72-4DAE-9837-DF772B5246B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AD240-49DD-4D8C-A233-845137D848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9A11B-624D-453B-978E-AF472BDBDDC8}">
      <dgm:prSet/>
      <dgm:spPr/>
      <dgm:t>
        <a:bodyPr/>
        <a:lstStyle/>
        <a:p>
          <a:r>
            <a:rPr lang="it-IT" b="1"/>
            <a:t>Conclusioni</a:t>
          </a:r>
          <a:endParaRPr lang="en-US"/>
        </a:p>
      </dgm:t>
    </dgm:pt>
    <dgm:pt modelId="{F8FB2D9E-BDCA-46C7-A47E-332A5E46B82A}" type="parTrans" cxnId="{92C533AB-AD5A-45AA-A815-35E27333AB21}">
      <dgm:prSet/>
      <dgm:spPr/>
      <dgm:t>
        <a:bodyPr/>
        <a:lstStyle/>
        <a:p>
          <a:endParaRPr lang="en-US"/>
        </a:p>
      </dgm:t>
    </dgm:pt>
    <dgm:pt modelId="{9A6F5DA6-2D66-4279-88EF-2C8F938642A6}" type="sibTrans" cxnId="{92C533AB-AD5A-45AA-A815-35E27333AB21}">
      <dgm:prSet/>
      <dgm:spPr/>
      <dgm:t>
        <a:bodyPr/>
        <a:lstStyle/>
        <a:p>
          <a:endParaRPr lang="en-US"/>
        </a:p>
      </dgm:t>
    </dgm:pt>
    <dgm:pt modelId="{B69541D6-6C85-434A-A13E-FF0BE79A9FA0}">
      <dgm:prSet custT="1"/>
      <dgm:spPr/>
      <dgm:t>
        <a:bodyPr/>
        <a:lstStyle/>
        <a:p>
          <a:r>
            <a:rPr lang="en-GB" sz="2000" dirty="0">
              <a:latin typeface="Montserrat" panose="00000500000000000000" pitchFamily="2" charset="0"/>
            </a:rPr>
            <a:t>Si </a:t>
          </a:r>
          <a:r>
            <a:rPr lang="it-IT" sz="2000" dirty="0">
              <a:latin typeface="Montserrat" panose="00000500000000000000" pitchFamily="2" charset="0"/>
            </a:rPr>
            <a:t>osserva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che</a:t>
          </a:r>
          <a:r>
            <a:rPr lang="en-GB" sz="2000" dirty="0">
              <a:latin typeface="Montserrat" panose="00000500000000000000" pitchFamily="2" charset="0"/>
            </a:rPr>
            <a:t> le </a:t>
          </a:r>
          <a:r>
            <a:rPr lang="it-IT" sz="2000" dirty="0">
              <a:latin typeface="Montserrat" panose="00000500000000000000" pitchFamily="2" charset="0"/>
            </a:rPr>
            <a:t>classificazioni migliori sono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it-IT" sz="2000" dirty="0">
              <a:latin typeface="Montserrat" panose="00000500000000000000" pitchFamily="2" charset="0"/>
            </a:rPr>
            <a:t>ottenute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attraverso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l’uso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della</a:t>
          </a:r>
          <a:r>
            <a:rPr lang="en-GB" sz="2000" dirty="0">
              <a:latin typeface="Montserrat" panose="00000500000000000000" pitchFamily="2" charset="0"/>
            </a:rPr>
            <a:t> CNN VGG16 </a:t>
          </a:r>
          <a:r>
            <a:rPr lang="en-GB" sz="2000" dirty="0" err="1">
              <a:latin typeface="Montserrat" panose="00000500000000000000" pitchFamily="2" charset="0"/>
            </a:rPr>
            <a:t>considerando</a:t>
          </a:r>
          <a:r>
            <a:rPr lang="en-GB" sz="2000" dirty="0">
              <a:latin typeface="Montserrat" panose="00000500000000000000" pitchFamily="2" charset="0"/>
            </a:rPr>
            <a:t> come </a:t>
          </a:r>
          <a:r>
            <a:rPr lang="en-GB" sz="2000" dirty="0" err="1">
              <a:latin typeface="Montserrat" panose="00000500000000000000" pitchFamily="2" charset="0"/>
            </a:rPr>
            <a:t>uscita</a:t>
          </a:r>
          <a:r>
            <a:rPr lang="en-GB" sz="2000" dirty="0">
              <a:latin typeface="Montserrat" panose="00000500000000000000" pitchFamily="2" charset="0"/>
            </a:rPr>
            <a:t> il </a:t>
          </a:r>
          <a:r>
            <a:rPr lang="it-IT" sz="2000" dirty="0" err="1">
              <a:latin typeface="Montserrat" panose="00000500000000000000" pitchFamily="2" charset="0"/>
            </a:rPr>
            <a:t>layer</a:t>
          </a:r>
          <a:r>
            <a:rPr lang="en-GB" sz="2000" dirty="0">
              <a:latin typeface="Montserrat" panose="00000500000000000000" pitchFamily="2" charset="0"/>
            </a:rPr>
            <a:t> 2</a:t>
          </a:r>
          <a:endParaRPr lang="en-US" sz="2000" dirty="0">
            <a:latin typeface="Montserrat" panose="00000500000000000000" pitchFamily="2" charset="0"/>
          </a:endParaRPr>
        </a:p>
      </dgm:t>
    </dgm:pt>
    <dgm:pt modelId="{A18C96BC-71BB-4607-A952-D0FDE4284CD9}" type="parTrans" cxnId="{6C3EB3B2-77DE-439B-8490-949AF52173BD}">
      <dgm:prSet/>
      <dgm:spPr/>
      <dgm:t>
        <a:bodyPr/>
        <a:lstStyle/>
        <a:p>
          <a:endParaRPr lang="en-US"/>
        </a:p>
      </dgm:t>
    </dgm:pt>
    <dgm:pt modelId="{CB0A8FE4-1068-40B0-AEC4-3A49EE6F7DCF}" type="sibTrans" cxnId="{6C3EB3B2-77DE-439B-8490-949AF52173BD}">
      <dgm:prSet/>
      <dgm:spPr/>
      <dgm:t>
        <a:bodyPr/>
        <a:lstStyle/>
        <a:p>
          <a:endParaRPr lang="en-US"/>
        </a:p>
      </dgm:t>
    </dgm:pt>
    <dgm:pt modelId="{5788AA56-41B1-4594-92BE-DDE13BB8EF0D}">
      <dgm:prSet custT="1"/>
      <dgm:spPr/>
      <dgm:t>
        <a:bodyPr/>
        <a:lstStyle/>
        <a:p>
          <a:r>
            <a:rPr lang="it-IT" sz="2000" noProof="0" dirty="0">
              <a:latin typeface="Montserrat" panose="00000500000000000000" pitchFamily="2" charset="0"/>
            </a:rPr>
            <a:t>Tra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it-IT" sz="2000" noProof="0" dirty="0">
              <a:latin typeface="Montserrat" panose="00000500000000000000" pitchFamily="2" charset="0"/>
            </a:rPr>
            <a:t>i vari classificatori </a:t>
          </a:r>
          <a:r>
            <a:rPr lang="it-IT" sz="2000" dirty="0">
              <a:latin typeface="Montserrat" panose="00000500000000000000" pitchFamily="2" charset="0"/>
            </a:rPr>
            <a:t>quello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che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en-GB" sz="2000" dirty="0" err="1">
              <a:latin typeface="Montserrat" panose="00000500000000000000" pitchFamily="2" charset="0"/>
            </a:rPr>
            <a:t>offre</a:t>
          </a:r>
          <a:r>
            <a:rPr lang="en-GB" sz="2000" dirty="0">
              <a:latin typeface="Montserrat" panose="00000500000000000000" pitchFamily="2" charset="0"/>
            </a:rPr>
            <a:t> le </a:t>
          </a:r>
          <a:r>
            <a:rPr lang="it-IT" sz="2000" noProof="0" dirty="0">
              <a:latin typeface="Montserrat" panose="00000500000000000000" pitchFamily="2" charset="0"/>
            </a:rPr>
            <a:t>migliori</a:t>
          </a:r>
          <a:r>
            <a:rPr lang="en-GB" sz="2000" dirty="0">
              <a:latin typeface="Montserrat" panose="00000500000000000000" pitchFamily="2" charset="0"/>
            </a:rPr>
            <a:t> </a:t>
          </a:r>
          <a:r>
            <a:rPr lang="it-IT" sz="2000" dirty="0">
              <a:latin typeface="Montserrat" panose="00000500000000000000" pitchFamily="2" charset="0"/>
            </a:rPr>
            <a:t>performance</a:t>
          </a:r>
          <a:r>
            <a:rPr lang="en-GB" sz="2000" dirty="0">
              <a:latin typeface="Montserrat" panose="00000500000000000000" pitchFamily="2" charset="0"/>
            </a:rPr>
            <a:t> è la FFNET, </a:t>
          </a:r>
          <a:r>
            <a:rPr lang="it-IT" sz="2000" noProof="0" dirty="0">
              <a:latin typeface="Montserrat" panose="00000500000000000000" pitchFamily="2" charset="0"/>
            </a:rPr>
            <a:t>raggiungendo</a:t>
          </a:r>
          <a:r>
            <a:rPr lang="en-GB" sz="2000" dirty="0">
              <a:latin typeface="Montserrat" panose="00000500000000000000" pitchFamily="2" charset="0"/>
            </a:rPr>
            <a:t> accuracy </a:t>
          </a:r>
          <a:r>
            <a:rPr lang="en-GB" sz="2000" dirty="0" err="1">
              <a:latin typeface="Montserrat" panose="00000500000000000000" pitchFamily="2" charset="0"/>
            </a:rPr>
            <a:t>medie</a:t>
          </a:r>
          <a:r>
            <a:rPr lang="en-GB" sz="2000" dirty="0">
              <a:latin typeface="Montserrat" panose="00000500000000000000" pitchFamily="2" charset="0"/>
            </a:rPr>
            <a:t> del 86%</a:t>
          </a:r>
          <a:endParaRPr lang="en-US" sz="2000" dirty="0">
            <a:latin typeface="Montserrat" panose="00000500000000000000" pitchFamily="2" charset="0"/>
          </a:endParaRPr>
        </a:p>
      </dgm:t>
    </dgm:pt>
    <dgm:pt modelId="{D8045888-F4D6-4459-8654-B90E862612F6}" type="parTrans" cxnId="{F05A0B35-AAEA-42AE-9EFC-472D75E67E51}">
      <dgm:prSet/>
      <dgm:spPr/>
      <dgm:t>
        <a:bodyPr/>
        <a:lstStyle/>
        <a:p>
          <a:endParaRPr lang="en-US"/>
        </a:p>
      </dgm:t>
    </dgm:pt>
    <dgm:pt modelId="{90DB6969-8D54-481A-9509-F7AF24FCFE23}" type="sibTrans" cxnId="{F05A0B35-AAEA-42AE-9EFC-472D75E67E51}">
      <dgm:prSet/>
      <dgm:spPr/>
      <dgm:t>
        <a:bodyPr/>
        <a:lstStyle/>
        <a:p>
          <a:endParaRPr lang="en-US"/>
        </a:p>
      </dgm:t>
    </dgm:pt>
    <dgm:pt modelId="{26BBA5D9-656A-4563-9357-33058C5995D1}">
      <dgm:prSet/>
      <dgm:spPr/>
      <dgm:t>
        <a:bodyPr/>
        <a:lstStyle/>
        <a:p>
          <a:r>
            <a:rPr lang="it-IT" b="1" dirty="0"/>
            <a:t>Sviluppi Futuri</a:t>
          </a:r>
          <a:endParaRPr lang="en-US" dirty="0"/>
        </a:p>
      </dgm:t>
    </dgm:pt>
    <dgm:pt modelId="{699C2CCA-1650-43F3-A08C-C10513C7CD55}" type="parTrans" cxnId="{AA71D530-E1D0-44C5-9702-F74C0CB37A7C}">
      <dgm:prSet/>
      <dgm:spPr/>
      <dgm:t>
        <a:bodyPr/>
        <a:lstStyle/>
        <a:p>
          <a:endParaRPr lang="en-US"/>
        </a:p>
      </dgm:t>
    </dgm:pt>
    <dgm:pt modelId="{B2066535-317D-410F-9704-74C7BE1F71FF}" type="sibTrans" cxnId="{AA71D530-E1D0-44C5-9702-F74C0CB37A7C}">
      <dgm:prSet/>
      <dgm:spPr/>
      <dgm:t>
        <a:bodyPr/>
        <a:lstStyle/>
        <a:p>
          <a:endParaRPr lang="en-US"/>
        </a:p>
      </dgm:t>
    </dgm:pt>
    <dgm:pt modelId="{8CAA69CD-A42E-425A-922E-913CA5B43076}">
      <dgm:prSet custT="1"/>
      <dgm:spPr/>
      <dgm:t>
        <a:bodyPr/>
        <a:lstStyle/>
        <a:p>
          <a:r>
            <a:rPr lang="it-IT" sz="2000" dirty="0">
              <a:latin typeface="Montserrat" panose="00000500000000000000" pitchFamily="2" charset="0"/>
            </a:rPr>
            <a:t>Avere a disposizione un numero maggiore di immagini</a:t>
          </a:r>
          <a:endParaRPr lang="en-US" sz="2000" dirty="0">
            <a:latin typeface="Montserrat" panose="00000500000000000000" pitchFamily="2" charset="0"/>
          </a:endParaRPr>
        </a:p>
      </dgm:t>
    </dgm:pt>
    <dgm:pt modelId="{3BDC3CF9-A367-44F6-8E28-5E9B8583A25D}" type="parTrans" cxnId="{423EBAC2-5838-4E2B-9817-E3B6F490DCE7}">
      <dgm:prSet/>
      <dgm:spPr/>
      <dgm:t>
        <a:bodyPr/>
        <a:lstStyle/>
        <a:p>
          <a:endParaRPr lang="en-US"/>
        </a:p>
      </dgm:t>
    </dgm:pt>
    <dgm:pt modelId="{4837CF52-74F6-4FCB-B13A-0EECE5CBC950}" type="sibTrans" cxnId="{423EBAC2-5838-4E2B-9817-E3B6F490DCE7}">
      <dgm:prSet/>
      <dgm:spPr/>
      <dgm:t>
        <a:bodyPr/>
        <a:lstStyle/>
        <a:p>
          <a:endParaRPr lang="en-US"/>
        </a:p>
      </dgm:t>
    </dgm:pt>
    <dgm:pt modelId="{1A74C124-89CB-41AE-9CAB-BE4A033D6C79}">
      <dgm:prSet custT="1"/>
      <dgm:spPr/>
      <dgm:t>
        <a:bodyPr/>
        <a:lstStyle/>
        <a:p>
          <a:r>
            <a:rPr lang="it-IT" sz="2000" dirty="0">
              <a:latin typeface="Montserrat" panose="00000500000000000000" pitchFamily="2" charset="0"/>
            </a:rPr>
            <a:t>Applicare metodi di Feature </a:t>
          </a:r>
          <a:r>
            <a:rPr lang="it-IT" sz="2000" dirty="0" err="1">
              <a:latin typeface="Montserrat" panose="00000500000000000000" pitchFamily="2" charset="0"/>
            </a:rPr>
            <a:t>Selection</a:t>
          </a:r>
          <a:r>
            <a:rPr lang="it-IT" sz="2000" dirty="0">
              <a:latin typeface="Montserrat" panose="00000500000000000000" pitchFamily="2" charset="0"/>
            </a:rPr>
            <a:t> migliori</a:t>
          </a:r>
          <a:endParaRPr lang="en-US" sz="2000" dirty="0">
            <a:latin typeface="Montserrat" panose="00000500000000000000" pitchFamily="2" charset="0"/>
          </a:endParaRPr>
        </a:p>
      </dgm:t>
    </dgm:pt>
    <dgm:pt modelId="{B211DB39-0290-43B7-B6AC-DAA040DD4A83}" type="parTrans" cxnId="{1490789D-78FE-46EA-B7F3-983456DB3727}">
      <dgm:prSet/>
      <dgm:spPr/>
      <dgm:t>
        <a:bodyPr/>
        <a:lstStyle/>
        <a:p>
          <a:endParaRPr lang="en-US"/>
        </a:p>
      </dgm:t>
    </dgm:pt>
    <dgm:pt modelId="{5CBCB5C9-1520-4E0A-852C-2A94D07F8198}" type="sibTrans" cxnId="{1490789D-78FE-46EA-B7F3-983456DB3727}">
      <dgm:prSet/>
      <dgm:spPr/>
      <dgm:t>
        <a:bodyPr/>
        <a:lstStyle/>
        <a:p>
          <a:endParaRPr lang="en-US"/>
        </a:p>
      </dgm:t>
    </dgm:pt>
    <dgm:pt modelId="{543C264A-04EC-420C-BAAB-89A9D733127C}">
      <dgm:prSet custT="1"/>
      <dgm:spPr/>
      <dgm:t>
        <a:bodyPr/>
        <a:lstStyle/>
        <a:p>
          <a:r>
            <a:rPr lang="it-IT" sz="2000" dirty="0">
              <a:latin typeface="Montserrat" panose="00000500000000000000" pitchFamily="2" charset="0"/>
            </a:rPr>
            <a:t>Eseguire Fine-Tuning</a:t>
          </a:r>
          <a:endParaRPr lang="en-US" sz="2000" dirty="0">
            <a:latin typeface="Montserrat" panose="00000500000000000000" pitchFamily="2" charset="0"/>
          </a:endParaRPr>
        </a:p>
      </dgm:t>
    </dgm:pt>
    <dgm:pt modelId="{6B75485F-6D2C-4BEF-B2A2-890F5B51A02D}" type="parTrans" cxnId="{51DAA463-5C4A-48DF-BFDD-5DE0B3E8CF86}">
      <dgm:prSet/>
      <dgm:spPr/>
      <dgm:t>
        <a:bodyPr/>
        <a:lstStyle/>
        <a:p>
          <a:endParaRPr lang="en-US"/>
        </a:p>
      </dgm:t>
    </dgm:pt>
    <dgm:pt modelId="{7B09C80A-2B05-4B68-B425-998B83D92C5C}" type="sibTrans" cxnId="{51DAA463-5C4A-48DF-BFDD-5DE0B3E8CF86}">
      <dgm:prSet/>
      <dgm:spPr/>
      <dgm:t>
        <a:bodyPr/>
        <a:lstStyle/>
        <a:p>
          <a:endParaRPr lang="en-US"/>
        </a:p>
      </dgm:t>
    </dgm:pt>
    <dgm:pt modelId="{EEC502CF-7D47-4774-8AFF-FAAE5102D119}">
      <dgm:prSet custT="1"/>
      <dgm:spPr>
        <a:noFill/>
        <a:ln>
          <a:noFill/>
        </a:ln>
      </dgm:spPr>
      <dgm:t>
        <a:bodyPr/>
        <a:lstStyle/>
        <a:p>
          <a:r>
            <a:rPr lang="it-IT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ontserrat" panose="00000500000000000000" pitchFamily="2" charset="0"/>
              <a:ea typeface="+mn-ea"/>
              <a:cs typeface="+mn-cs"/>
            </a:rPr>
            <a:t>Al fine di ottenere una migliore classificazione sarebbe importante: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99841A80-3395-4354-8383-3C7461AA0632}" type="sibTrans" cxnId="{099E8095-016C-4D06-9ADD-ED02AEC1BBB2}">
      <dgm:prSet/>
      <dgm:spPr/>
      <dgm:t>
        <a:bodyPr/>
        <a:lstStyle/>
        <a:p>
          <a:endParaRPr lang="en-US"/>
        </a:p>
      </dgm:t>
    </dgm:pt>
    <dgm:pt modelId="{E10A7B48-4DA6-420B-B447-2048F399BA95}" type="parTrans" cxnId="{099E8095-016C-4D06-9ADD-ED02AEC1BBB2}">
      <dgm:prSet/>
      <dgm:spPr/>
      <dgm:t>
        <a:bodyPr/>
        <a:lstStyle/>
        <a:p>
          <a:endParaRPr lang="en-US"/>
        </a:p>
      </dgm:t>
    </dgm:pt>
    <dgm:pt modelId="{A54FAEE0-C43A-4453-A14D-D8DB2793201B}">
      <dgm:prSet/>
      <dgm:spPr/>
      <dgm:t>
        <a:bodyPr/>
        <a:lstStyle/>
        <a:p>
          <a:endParaRPr lang="en-US" sz="2200" dirty="0"/>
        </a:p>
      </dgm:t>
    </dgm:pt>
    <dgm:pt modelId="{7268BA6A-72BB-4EFF-94DB-E39F6F53B95E}" type="parTrans" cxnId="{F47FC1C1-06AB-4A54-95FF-36F42DC9FDA2}">
      <dgm:prSet/>
      <dgm:spPr/>
      <dgm:t>
        <a:bodyPr/>
        <a:lstStyle/>
        <a:p>
          <a:endParaRPr lang="it-IT"/>
        </a:p>
      </dgm:t>
    </dgm:pt>
    <dgm:pt modelId="{50BF3E10-B98B-4CEE-B171-517D76D325E4}" type="sibTrans" cxnId="{F47FC1C1-06AB-4A54-95FF-36F42DC9FDA2}">
      <dgm:prSet/>
      <dgm:spPr/>
      <dgm:t>
        <a:bodyPr/>
        <a:lstStyle/>
        <a:p>
          <a:endParaRPr lang="it-IT"/>
        </a:p>
      </dgm:t>
    </dgm:pt>
    <dgm:pt modelId="{DEA842C6-E565-47C1-A0BB-F4645F31B03D}">
      <dgm:prSet custT="1"/>
      <dgm:spPr/>
      <dgm:t>
        <a:bodyPr/>
        <a:lstStyle/>
        <a:p>
          <a:endParaRPr lang="en-US" sz="2000" dirty="0">
            <a:latin typeface="Montserrat" panose="00000500000000000000" pitchFamily="2" charset="0"/>
          </a:endParaRPr>
        </a:p>
      </dgm:t>
    </dgm:pt>
    <dgm:pt modelId="{FA39948E-7046-4CDD-ADC3-11F34B829700}" type="parTrans" cxnId="{C3D841A0-AE02-40B3-B7BD-FA3F258E2E16}">
      <dgm:prSet/>
      <dgm:spPr/>
      <dgm:t>
        <a:bodyPr/>
        <a:lstStyle/>
        <a:p>
          <a:endParaRPr lang="it-IT"/>
        </a:p>
      </dgm:t>
    </dgm:pt>
    <dgm:pt modelId="{DB8FE0CD-9046-4957-8B35-8F9C466F8D44}" type="sibTrans" cxnId="{C3D841A0-AE02-40B3-B7BD-FA3F258E2E16}">
      <dgm:prSet/>
      <dgm:spPr/>
      <dgm:t>
        <a:bodyPr/>
        <a:lstStyle/>
        <a:p>
          <a:endParaRPr lang="it-IT"/>
        </a:p>
      </dgm:t>
    </dgm:pt>
    <dgm:pt modelId="{5ADC8E27-6D06-4584-A0C9-C08F73524C7D}" type="pres">
      <dgm:prSet presAssocID="{8B0AD240-49DD-4D8C-A233-845137D848C2}" presName="linear" presStyleCnt="0">
        <dgm:presLayoutVars>
          <dgm:animLvl val="lvl"/>
          <dgm:resizeHandles val="exact"/>
        </dgm:presLayoutVars>
      </dgm:prSet>
      <dgm:spPr/>
    </dgm:pt>
    <dgm:pt modelId="{56208673-AA78-4073-8B1F-E40600C0FB16}" type="pres">
      <dgm:prSet presAssocID="{CF59A11B-624D-453B-978E-AF472BDBDD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566D21-AC19-4F43-ACA0-F5A2E817965C}" type="pres">
      <dgm:prSet presAssocID="{CF59A11B-624D-453B-978E-AF472BDBDDC8}" presName="childText" presStyleLbl="revTx" presStyleIdx="0" presStyleCnt="2">
        <dgm:presLayoutVars>
          <dgm:bulletEnabled val="1"/>
        </dgm:presLayoutVars>
      </dgm:prSet>
      <dgm:spPr/>
    </dgm:pt>
    <dgm:pt modelId="{80DA345C-C456-4225-8ABD-18430B1AE659}" type="pres">
      <dgm:prSet presAssocID="{26BBA5D9-656A-4563-9357-33058C5995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C9AFA5-A344-4B76-9F70-2C6EA2D23DEA}" type="pres">
      <dgm:prSet presAssocID="{B2066535-317D-410F-9704-74C7BE1F71FF}" presName="spacer" presStyleCnt="0"/>
      <dgm:spPr/>
    </dgm:pt>
    <dgm:pt modelId="{9926725A-D442-4C0A-8DF7-1098BEC7D89A}" type="pres">
      <dgm:prSet presAssocID="{EEC502CF-7D47-4774-8AFF-FAAE5102D1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E5BF53-0930-4487-A755-EE052011F8D4}" type="pres">
      <dgm:prSet presAssocID="{EEC502CF-7D47-4774-8AFF-FAAE5102D11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15B304-C4B5-462C-A3A3-8E3DFAACB935}" type="presOf" srcId="{5788AA56-41B1-4594-92BE-DDE13BB8EF0D}" destId="{D9566D21-AC19-4F43-ACA0-F5A2E817965C}" srcOrd="0" destOrd="2" presId="urn:microsoft.com/office/officeart/2005/8/layout/vList2"/>
    <dgm:cxn modelId="{60DD3421-90D4-4777-918A-17A2F602149C}" type="presOf" srcId="{8CAA69CD-A42E-425A-922E-913CA5B43076}" destId="{7EE5BF53-0930-4487-A755-EE052011F8D4}" srcOrd="0" destOrd="0" presId="urn:microsoft.com/office/officeart/2005/8/layout/vList2"/>
    <dgm:cxn modelId="{AF199327-02F1-4281-84F3-1CFEE72FFA60}" type="presOf" srcId="{1A74C124-89CB-41AE-9CAB-BE4A033D6C79}" destId="{7EE5BF53-0930-4487-A755-EE052011F8D4}" srcOrd="0" destOrd="1" presId="urn:microsoft.com/office/officeart/2005/8/layout/vList2"/>
    <dgm:cxn modelId="{AA71D530-E1D0-44C5-9702-F74C0CB37A7C}" srcId="{8B0AD240-49DD-4D8C-A233-845137D848C2}" destId="{26BBA5D9-656A-4563-9357-33058C5995D1}" srcOrd="1" destOrd="0" parTransId="{699C2CCA-1650-43F3-A08C-C10513C7CD55}" sibTransId="{B2066535-317D-410F-9704-74C7BE1F71FF}"/>
    <dgm:cxn modelId="{F05A0B35-AAEA-42AE-9EFC-472D75E67E51}" srcId="{CF59A11B-624D-453B-978E-AF472BDBDDC8}" destId="{5788AA56-41B1-4594-92BE-DDE13BB8EF0D}" srcOrd="2" destOrd="0" parTransId="{D8045888-F4D6-4459-8654-B90E862612F6}" sibTransId="{90DB6969-8D54-481A-9509-F7AF24FCFE23}"/>
    <dgm:cxn modelId="{AB13BB41-7B58-4CCF-81C0-DDF2F2F99806}" type="presOf" srcId="{A54FAEE0-C43A-4453-A14D-D8DB2793201B}" destId="{D9566D21-AC19-4F43-ACA0-F5A2E817965C}" srcOrd="0" destOrd="3" presId="urn:microsoft.com/office/officeart/2005/8/layout/vList2"/>
    <dgm:cxn modelId="{51DAA463-5C4A-48DF-BFDD-5DE0B3E8CF86}" srcId="{EEC502CF-7D47-4774-8AFF-FAAE5102D119}" destId="{543C264A-04EC-420C-BAAB-89A9D733127C}" srcOrd="2" destOrd="0" parTransId="{6B75485F-6D2C-4BEF-B2A2-890F5B51A02D}" sibTransId="{7B09C80A-2B05-4B68-B425-998B83D92C5C}"/>
    <dgm:cxn modelId="{98A8A563-D107-4425-8508-1FD2AFD1529D}" type="presOf" srcId="{26BBA5D9-656A-4563-9357-33058C5995D1}" destId="{80DA345C-C456-4225-8ABD-18430B1AE659}" srcOrd="0" destOrd="0" presId="urn:microsoft.com/office/officeart/2005/8/layout/vList2"/>
    <dgm:cxn modelId="{C7180675-39CE-44CD-A600-EB1FB3158C14}" type="presOf" srcId="{8B0AD240-49DD-4D8C-A233-845137D848C2}" destId="{5ADC8E27-6D06-4584-A0C9-C08F73524C7D}" srcOrd="0" destOrd="0" presId="urn:microsoft.com/office/officeart/2005/8/layout/vList2"/>
    <dgm:cxn modelId="{684D4983-1C70-47E1-A0ED-8BFB1ABF1FAE}" type="presOf" srcId="{543C264A-04EC-420C-BAAB-89A9D733127C}" destId="{7EE5BF53-0930-4487-A755-EE052011F8D4}" srcOrd="0" destOrd="2" presId="urn:microsoft.com/office/officeart/2005/8/layout/vList2"/>
    <dgm:cxn modelId="{099E8095-016C-4D06-9ADD-ED02AEC1BBB2}" srcId="{8B0AD240-49DD-4D8C-A233-845137D848C2}" destId="{EEC502CF-7D47-4774-8AFF-FAAE5102D119}" srcOrd="2" destOrd="0" parTransId="{E10A7B48-4DA6-420B-B447-2048F399BA95}" sibTransId="{99841A80-3395-4354-8383-3C7461AA0632}"/>
    <dgm:cxn modelId="{1490789D-78FE-46EA-B7F3-983456DB3727}" srcId="{EEC502CF-7D47-4774-8AFF-FAAE5102D119}" destId="{1A74C124-89CB-41AE-9CAB-BE4A033D6C79}" srcOrd="1" destOrd="0" parTransId="{B211DB39-0290-43B7-B6AC-DAA040DD4A83}" sibTransId="{5CBCB5C9-1520-4E0A-852C-2A94D07F8198}"/>
    <dgm:cxn modelId="{C3D841A0-AE02-40B3-B7BD-FA3F258E2E16}" srcId="{CF59A11B-624D-453B-978E-AF472BDBDDC8}" destId="{DEA842C6-E565-47C1-A0BB-F4645F31B03D}" srcOrd="0" destOrd="0" parTransId="{FA39948E-7046-4CDD-ADC3-11F34B829700}" sibTransId="{DB8FE0CD-9046-4957-8B35-8F9C466F8D44}"/>
    <dgm:cxn modelId="{8215BEA0-6850-4FBE-95C0-CF07622E9194}" type="presOf" srcId="{EEC502CF-7D47-4774-8AFF-FAAE5102D119}" destId="{9926725A-D442-4C0A-8DF7-1098BEC7D89A}" srcOrd="0" destOrd="0" presId="urn:microsoft.com/office/officeart/2005/8/layout/vList2"/>
    <dgm:cxn modelId="{92C533AB-AD5A-45AA-A815-35E27333AB21}" srcId="{8B0AD240-49DD-4D8C-A233-845137D848C2}" destId="{CF59A11B-624D-453B-978E-AF472BDBDDC8}" srcOrd="0" destOrd="0" parTransId="{F8FB2D9E-BDCA-46C7-A47E-332A5E46B82A}" sibTransId="{9A6F5DA6-2D66-4279-88EF-2C8F938642A6}"/>
    <dgm:cxn modelId="{6C3EB3B2-77DE-439B-8490-949AF52173BD}" srcId="{CF59A11B-624D-453B-978E-AF472BDBDDC8}" destId="{B69541D6-6C85-434A-A13E-FF0BE79A9FA0}" srcOrd="1" destOrd="0" parTransId="{A18C96BC-71BB-4607-A952-D0FDE4284CD9}" sibTransId="{CB0A8FE4-1068-40B0-AEC4-3A49EE6F7DCF}"/>
    <dgm:cxn modelId="{7A57DDBC-0607-4965-804C-BAFCD76D26B1}" type="presOf" srcId="{DEA842C6-E565-47C1-A0BB-F4645F31B03D}" destId="{D9566D21-AC19-4F43-ACA0-F5A2E817965C}" srcOrd="0" destOrd="0" presId="urn:microsoft.com/office/officeart/2005/8/layout/vList2"/>
    <dgm:cxn modelId="{F47FC1C1-06AB-4A54-95FF-36F42DC9FDA2}" srcId="{CF59A11B-624D-453B-978E-AF472BDBDDC8}" destId="{A54FAEE0-C43A-4453-A14D-D8DB2793201B}" srcOrd="3" destOrd="0" parTransId="{7268BA6A-72BB-4EFF-94DB-E39F6F53B95E}" sibTransId="{50BF3E10-B98B-4CEE-B171-517D76D325E4}"/>
    <dgm:cxn modelId="{423EBAC2-5838-4E2B-9817-E3B6F490DCE7}" srcId="{EEC502CF-7D47-4774-8AFF-FAAE5102D119}" destId="{8CAA69CD-A42E-425A-922E-913CA5B43076}" srcOrd="0" destOrd="0" parTransId="{3BDC3CF9-A367-44F6-8E28-5E9B8583A25D}" sibTransId="{4837CF52-74F6-4FCB-B13A-0EECE5CBC950}"/>
    <dgm:cxn modelId="{918EB8CF-22C5-4EC4-8F34-267D7D62B2D6}" type="presOf" srcId="{CF59A11B-624D-453B-978E-AF472BDBDDC8}" destId="{56208673-AA78-4073-8B1F-E40600C0FB16}" srcOrd="0" destOrd="0" presId="urn:microsoft.com/office/officeart/2005/8/layout/vList2"/>
    <dgm:cxn modelId="{5DAD97DE-7C31-4F14-BBBC-7C6CA39656F6}" type="presOf" srcId="{B69541D6-6C85-434A-A13E-FF0BE79A9FA0}" destId="{D9566D21-AC19-4F43-ACA0-F5A2E817965C}" srcOrd="0" destOrd="1" presId="urn:microsoft.com/office/officeart/2005/8/layout/vList2"/>
    <dgm:cxn modelId="{C493835B-11B8-413F-BDC1-6DE19483E528}" type="presParOf" srcId="{5ADC8E27-6D06-4584-A0C9-C08F73524C7D}" destId="{56208673-AA78-4073-8B1F-E40600C0FB16}" srcOrd="0" destOrd="0" presId="urn:microsoft.com/office/officeart/2005/8/layout/vList2"/>
    <dgm:cxn modelId="{9BF34D37-DB8D-4420-BF8A-8BE454219E08}" type="presParOf" srcId="{5ADC8E27-6D06-4584-A0C9-C08F73524C7D}" destId="{D9566D21-AC19-4F43-ACA0-F5A2E817965C}" srcOrd="1" destOrd="0" presId="urn:microsoft.com/office/officeart/2005/8/layout/vList2"/>
    <dgm:cxn modelId="{4F40B83C-6C02-4073-8A4F-24CA568A7610}" type="presParOf" srcId="{5ADC8E27-6D06-4584-A0C9-C08F73524C7D}" destId="{80DA345C-C456-4225-8ABD-18430B1AE659}" srcOrd="2" destOrd="0" presId="urn:microsoft.com/office/officeart/2005/8/layout/vList2"/>
    <dgm:cxn modelId="{427D784E-725A-499C-BC14-80CAC77092E3}" type="presParOf" srcId="{5ADC8E27-6D06-4584-A0C9-C08F73524C7D}" destId="{28C9AFA5-A344-4B76-9F70-2C6EA2D23DEA}" srcOrd="3" destOrd="0" presId="urn:microsoft.com/office/officeart/2005/8/layout/vList2"/>
    <dgm:cxn modelId="{4BF81264-65DD-4BA2-9839-BB1AA588E7A6}" type="presParOf" srcId="{5ADC8E27-6D06-4584-A0C9-C08F73524C7D}" destId="{9926725A-D442-4C0A-8DF7-1098BEC7D89A}" srcOrd="4" destOrd="0" presId="urn:microsoft.com/office/officeart/2005/8/layout/vList2"/>
    <dgm:cxn modelId="{CABBEB8C-8D27-4789-99C7-759D5AEABEA1}" type="presParOf" srcId="{5ADC8E27-6D06-4584-A0C9-C08F73524C7D}" destId="{7EE5BF53-0930-4487-A755-EE052011F8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56EBD-99DD-4CAF-AE9E-33E66BA43D6B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b="0" i="0" kern="1200" dirty="0">
              <a:latin typeface="Montserrat" pitchFamily="2" charset="0"/>
            </a:rPr>
            <a:t>Analisi Dataset</a:t>
          </a:r>
        </a:p>
      </dsp:txBody>
      <dsp:txXfrm>
        <a:off x="28567" y="28567"/>
        <a:ext cx="5091953" cy="918226"/>
      </dsp:txXfrm>
    </dsp:sp>
    <dsp:sp modelId="{103EAA0E-4893-4562-A0BE-E9CE50BA253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b="0" i="0" kern="1200" dirty="0">
              <a:latin typeface="Montserrat" pitchFamily="2" charset="0"/>
            </a:rPr>
            <a:t>Processing Dataset</a:t>
          </a:r>
        </a:p>
      </dsp:txBody>
      <dsp:txXfrm>
        <a:off x="495927" y="1139393"/>
        <a:ext cx="5100081" cy="918226"/>
      </dsp:txXfrm>
    </dsp:sp>
    <dsp:sp modelId="{E904A67A-1BCF-440B-9743-C6B771B25022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b="0" i="0" kern="1200" dirty="0">
              <a:latin typeface="Montserrat" pitchFamily="2" charset="0"/>
            </a:rPr>
            <a:t>Implementazione </a:t>
          </a:r>
        </a:p>
      </dsp:txBody>
      <dsp:txXfrm>
        <a:off x="963286" y="2250220"/>
        <a:ext cx="5100081" cy="918226"/>
      </dsp:txXfrm>
    </dsp:sp>
    <dsp:sp modelId="{67B15443-03BC-4B74-A587-CD076EFCF823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b="0" i="0" kern="1200" dirty="0">
              <a:latin typeface="Montserrat" pitchFamily="2" charset="0"/>
            </a:rPr>
            <a:t>Analisi dei Risultati</a:t>
          </a:r>
        </a:p>
      </dsp:txBody>
      <dsp:txXfrm>
        <a:off x="1430646" y="3361047"/>
        <a:ext cx="5100081" cy="918226"/>
      </dsp:txXfrm>
    </dsp:sp>
    <dsp:sp modelId="{614EED51-DB4F-4DBB-B5D6-997F0596EC53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b="0" i="0" kern="1200" dirty="0">
              <a:latin typeface="Montserrat" pitchFamily="2" charset="0"/>
            </a:rPr>
            <a:t>Conclusioni</a:t>
          </a:r>
        </a:p>
      </dsp:txBody>
      <dsp:txXfrm>
        <a:off x="1898006" y="4471873"/>
        <a:ext cx="5100081" cy="918226"/>
      </dsp:txXfrm>
    </dsp:sp>
    <dsp:sp modelId="{831F5EAA-B987-47A1-9232-82ACFC8E9640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b="0" i="0" kern="1200">
            <a:latin typeface="Montserrat" pitchFamily="2" charset="0"/>
          </a:endParaRPr>
        </a:p>
      </dsp:txBody>
      <dsp:txXfrm>
        <a:off x="5767221" y="712554"/>
        <a:ext cx="348692" cy="477073"/>
      </dsp:txXfrm>
    </dsp:sp>
    <dsp:sp modelId="{556BD652-9995-4C38-908C-60D306BCF6B0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b="0" i="0" kern="1200">
            <a:latin typeface="Montserrat" pitchFamily="2" charset="0"/>
          </a:endParaRPr>
        </a:p>
      </dsp:txBody>
      <dsp:txXfrm>
        <a:off x="6234581" y="1823381"/>
        <a:ext cx="348692" cy="477073"/>
      </dsp:txXfrm>
    </dsp:sp>
    <dsp:sp modelId="{7FE7276C-9D81-411A-AA77-A0FB2F781507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b="0" i="0" kern="1200">
            <a:latin typeface="Montserrat" pitchFamily="2" charset="0"/>
          </a:endParaRPr>
        </a:p>
      </dsp:txBody>
      <dsp:txXfrm>
        <a:off x="6701941" y="2917952"/>
        <a:ext cx="348692" cy="477073"/>
      </dsp:txXfrm>
    </dsp:sp>
    <dsp:sp modelId="{EF8204CD-8F12-4A48-8988-A62F45D3B24E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b="0" i="0" kern="1200">
            <a:latin typeface="Montserrat" pitchFamily="2" charset="0"/>
          </a:endParaRPr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08673-AA78-4073-8B1F-E40600C0FB16}">
      <dsp:nvSpPr>
        <dsp:cNvPr id="0" name=""/>
        <dsp:cNvSpPr/>
      </dsp:nvSpPr>
      <dsp:spPr>
        <a:xfrm>
          <a:off x="0" y="9024"/>
          <a:ext cx="1090300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/>
            <a:t>Conclusioni</a:t>
          </a:r>
          <a:endParaRPr lang="en-US" sz="2600" kern="1200"/>
        </a:p>
      </dsp:txBody>
      <dsp:txXfrm>
        <a:off x="31185" y="40209"/>
        <a:ext cx="10840638" cy="576450"/>
      </dsp:txXfrm>
    </dsp:sp>
    <dsp:sp modelId="{D9566D21-AC19-4F43-ACA0-F5A2E817965C}">
      <dsp:nvSpPr>
        <dsp:cNvPr id="0" name=""/>
        <dsp:cNvSpPr/>
      </dsp:nvSpPr>
      <dsp:spPr>
        <a:xfrm>
          <a:off x="0" y="647844"/>
          <a:ext cx="10903008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latin typeface="Montserrat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>
              <a:latin typeface="Montserrat" panose="00000500000000000000" pitchFamily="2" charset="0"/>
            </a:rPr>
            <a:t>Si </a:t>
          </a:r>
          <a:r>
            <a:rPr lang="it-IT" sz="2000" kern="1200" dirty="0">
              <a:latin typeface="Montserrat" panose="00000500000000000000" pitchFamily="2" charset="0"/>
            </a:rPr>
            <a:t>osserva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che</a:t>
          </a:r>
          <a:r>
            <a:rPr lang="en-GB" sz="2000" kern="1200" dirty="0">
              <a:latin typeface="Montserrat" panose="00000500000000000000" pitchFamily="2" charset="0"/>
            </a:rPr>
            <a:t> le </a:t>
          </a:r>
          <a:r>
            <a:rPr lang="it-IT" sz="2000" kern="1200" dirty="0">
              <a:latin typeface="Montserrat" panose="00000500000000000000" pitchFamily="2" charset="0"/>
            </a:rPr>
            <a:t>classificazioni migliori sono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it-IT" sz="2000" kern="1200" dirty="0">
              <a:latin typeface="Montserrat" panose="00000500000000000000" pitchFamily="2" charset="0"/>
            </a:rPr>
            <a:t>ottenute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attraverso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l’uso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della</a:t>
          </a:r>
          <a:r>
            <a:rPr lang="en-GB" sz="2000" kern="1200" dirty="0">
              <a:latin typeface="Montserrat" panose="00000500000000000000" pitchFamily="2" charset="0"/>
            </a:rPr>
            <a:t> CNN VGG16 </a:t>
          </a:r>
          <a:r>
            <a:rPr lang="en-GB" sz="2000" kern="1200" dirty="0" err="1">
              <a:latin typeface="Montserrat" panose="00000500000000000000" pitchFamily="2" charset="0"/>
            </a:rPr>
            <a:t>considerando</a:t>
          </a:r>
          <a:r>
            <a:rPr lang="en-GB" sz="2000" kern="1200" dirty="0">
              <a:latin typeface="Montserrat" panose="00000500000000000000" pitchFamily="2" charset="0"/>
            </a:rPr>
            <a:t> come </a:t>
          </a:r>
          <a:r>
            <a:rPr lang="en-GB" sz="2000" kern="1200" dirty="0" err="1">
              <a:latin typeface="Montserrat" panose="00000500000000000000" pitchFamily="2" charset="0"/>
            </a:rPr>
            <a:t>uscita</a:t>
          </a:r>
          <a:r>
            <a:rPr lang="en-GB" sz="2000" kern="1200" dirty="0">
              <a:latin typeface="Montserrat" panose="00000500000000000000" pitchFamily="2" charset="0"/>
            </a:rPr>
            <a:t> il </a:t>
          </a:r>
          <a:r>
            <a:rPr lang="it-IT" sz="2000" kern="1200" dirty="0" err="1">
              <a:latin typeface="Montserrat" panose="00000500000000000000" pitchFamily="2" charset="0"/>
            </a:rPr>
            <a:t>layer</a:t>
          </a:r>
          <a:r>
            <a:rPr lang="en-GB" sz="2000" kern="1200" dirty="0">
              <a:latin typeface="Montserrat" panose="00000500000000000000" pitchFamily="2" charset="0"/>
            </a:rPr>
            <a:t> 2</a:t>
          </a:r>
          <a:endParaRPr lang="en-US" sz="2000" kern="1200" dirty="0">
            <a:latin typeface="Montserrat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noProof="0" dirty="0">
              <a:latin typeface="Montserrat" panose="00000500000000000000" pitchFamily="2" charset="0"/>
            </a:rPr>
            <a:t>Tra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it-IT" sz="2000" kern="1200" noProof="0" dirty="0">
              <a:latin typeface="Montserrat" panose="00000500000000000000" pitchFamily="2" charset="0"/>
            </a:rPr>
            <a:t>i vari classificatori </a:t>
          </a:r>
          <a:r>
            <a:rPr lang="it-IT" sz="2000" kern="1200" dirty="0">
              <a:latin typeface="Montserrat" panose="00000500000000000000" pitchFamily="2" charset="0"/>
            </a:rPr>
            <a:t>quello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che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en-GB" sz="2000" kern="1200" dirty="0" err="1">
              <a:latin typeface="Montserrat" panose="00000500000000000000" pitchFamily="2" charset="0"/>
            </a:rPr>
            <a:t>offre</a:t>
          </a:r>
          <a:r>
            <a:rPr lang="en-GB" sz="2000" kern="1200" dirty="0">
              <a:latin typeface="Montserrat" panose="00000500000000000000" pitchFamily="2" charset="0"/>
            </a:rPr>
            <a:t> le </a:t>
          </a:r>
          <a:r>
            <a:rPr lang="it-IT" sz="2000" kern="1200" noProof="0" dirty="0">
              <a:latin typeface="Montserrat" panose="00000500000000000000" pitchFamily="2" charset="0"/>
            </a:rPr>
            <a:t>migliori</a:t>
          </a:r>
          <a:r>
            <a:rPr lang="en-GB" sz="2000" kern="1200" dirty="0">
              <a:latin typeface="Montserrat" panose="00000500000000000000" pitchFamily="2" charset="0"/>
            </a:rPr>
            <a:t> </a:t>
          </a:r>
          <a:r>
            <a:rPr lang="it-IT" sz="2000" kern="1200" dirty="0">
              <a:latin typeface="Montserrat" panose="00000500000000000000" pitchFamily="2" charset="0"/>
            </a:rPr>
            <a:t>performance</a:t>
          </a:r>
          <a:r>
            <a:rPr lang="en-GB" sz="2000" kern="1200" dirty="0">
              <a:latin typeface="Montserrat" panose="00000500000000000000" pitchFamily="2" charset="0"/>
            </a:rPr>
            <a:t> è la FFNET, </a:t>
          </a:r>
          <a:r>
            <a:rPr lang="it-IT" sz="2000" kern="1200" noProof="0" dirty="0">
              <a:latin typeface="Montserrat" panose="00000500000000000000" pitchFamily="2" charset="0"/>
            </a:rPr>
            <a:t>raggiungendo</a:t>
          </a:r>
          <a:r>
            <a:rPr lang="en-GB" sz="2000" kern="1200" dirty="0">
              <a:latin typeface="Montserrat" panose="00000500000000000000" pitchFamily="2" charset="0"/>
            </a:rPr>
            <a:t> accuracy </a:t>
          </a:r>
          <a:r>
            <a:rPr lang="en-GB" sz="2000" kern="1200" dirty="0" err="1">
              <a:latin typeface="Montserrat" panose="00000500000000000000" pitchFamily="2" charset="0"/>
            </a:rPr>
            <a:t>medie</a:t>
          </a:r>
          <a:r>
            <a:rPr lang="en-GB" sz="2000" kern="1200" dirty="0">
              <a:latin typeface="Montserrat" panose="00000500000000000000" pitchFamily="2" charset="0"/>
            </a:rPr>
            <a:t> del 86%</a:t>
          </a:r>
          <a:endParaRPr lang="en-US" sz="2000" kern="1200" dirty="0">
            <a:latin typeface="Montserrat" panose="00000500000000000000" pitchFamily="2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 dirty="0"/>
        </a:p>
      </dsp:txBody>
      <dsp:txXfrm>
        <a:off x="0" y="647844"/>
        <a:ext cx="10903008" cy="1991340"/>
      </dsp:txXfrm>
    </dsp:sp>
    <dsp:sp modelId="{80DA345C-C456-4225-8ABD-18430B1AE659}">
      <dsp:nvSpPr>
        <dsp:cNvPr id="0" name=""/>
        <dsp:cNvSpPr/>
      </dsp:nvSpPr>
      <dsp:spPr>
        <a:xfrm>
          <a:off x="0" y="2639184"/>
          <a:ext cx="1090300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 dirty="0"/>
            <a:t>Sviluppi Futuri</a:t>
          </a:r>
          <a:endParaRPr lang="en-US" sz="2600" kern="1200" dirty="0"/>
        </a:p>
      </dsp:txBody>
      <dsp:txXfrm>
        <a:off x="31185" y="2670369"/>
        <a:ext cx="10840638" cy="576450"/>
      </dsp:txXfrm>
    </dsp:sp>
    <dsp:sp modelId="{9926725A-D442-4C0A-8DF7-1098BEC7D89A}">
      <dsp:nvSpPr>
        <dsp:cNvPr id="0" name=""/>
        <dsp:cNvSpPr/>
      </dsp:nvSpPr>
      <dsp:spPr>
        <a:xfrm>
          <a:off x="0" y="3352884"/>
          <a:ext cx="10903008" cy="638820"/>
        </a:xfrm>
        <a:prstGeom prst="round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ontserrat" panose="00000500000000000000" pitchFamily="2" charset="0"/>
              <a:ea typeface="+mn-ea"/>
              <a:cs typeface="+mn-cs"/>
            </a:rPr>
            <a:t>Al fine di ottenere una migliore classificazione sarebbe importante: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185" y="3384069"/>
        <a:ext cx="10840638" cy="576450"/>
      </dsp:txXfrm>
    </dsp:sp>
    <dsp:sp modelId="{7EE5BF53-0930-4487-A755-EE052011F8D4}">
      <dsp:nvSpPr>
        <dsp:cNvPr id="0" name=""/>
        <dsp:cNvSpPr/>
      </dsp:nvSpPr>
      <dsp:spPr>
        <a:xfrm>
          <a:off x="0" y="3991704"/>
          <a:ext cx="10903008" cy="102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1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>
              <a:latin typeface="Montserrat" panose="00000500000000000000" pitchFamily="2" charset="0"/>
            </a:rPr>
            <a:t>Avere a disposizione un numero maggiore di immagini</a:t>
          </a:r>
          <a:endParaRPr lang="en-US" sz="2000" kern="1200" dirty="0">
            <a:latin typeface="Montserrat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>
              <a:latin typeface="Montserrat" panose="00000500000000000000" pitchFamily="2" charset="0"/>
            </a:rPr>
            <a:t>Applicare metodi di Feature </a:t>
          </a:r>
          <a:r>
            <a:rPr lang="it-IT" sz="2000" kern="1200" dirty="0" err="1">
              <a:latin typeface="Montserrat" panose="00000500000000000000" pitchFamily="2" charset="0"/>
            </a:rPr>
            <a:t>Selection</a:t>
          </a:r>
          <a:r>
            <a:rPr lang="it-IT" sz="2000" kern="1200" dirty="0">
              <a:latin typeface="Montserrat" panose="00000500000000000000" pitchFamily="2" charset="0"/>
            </a:rPr>
            <a:t> migliori</a:t>
          </a:r>
          <a:endParaRPr lang="en-US" sz="2000" kern="1200" dirty="0">
            <a:latin typeface="Montserrat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>
              <a:latin typeface="Montserrat" panose="00000500000000000000" pitchFamily="2" charset="0"/>
            </a:rPr>
            <a:t>Eseguire Fine-Tuning</a:t>
          </a:r>
          <a:endParaRPr lang="en-US" sz="2000" kern="1200" dirty="0">
            <a:latin typeface="Montserrat" panose="00000500000000000000" pitchFamily="2" charset="0"/>
          </a:endParaRPr>
        </a:p>
      </dsp:txBody>
      <dsp:txXfrm>
        <a:off x="0" y="3991704"/>
        <a:ext cx="10903008" cy="1022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F6AB3EB-8F1F-AF42-B1C0-54EE2EDAE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5A9CE2-A418-22A2-8E56-AEB98FA943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16BD-3AA2-44CC-8134-5C8FF72A7841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26EC55-0D1C-202C-E3BD-E6CBDC55AB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298BDE-FD02-A220-D93E-BCCF26BA15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7018D-1378-47EF-9C2A-BCEDDC27E4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59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0C3A-CE0A-498B-806A-561DA791CDD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2234B-56D0-403F-8DF5-7363487AF8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40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234B-56D0-403F-8DF5-7363487AF88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36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 l’LDA  𝑃(𝑋|𝑦) è modellata su distribuzioni Gaussiane in cui si utilizzano i parametri di media 𝜇 e covarianza Σ </a:t>
            </a:r>
          </a:p>
          <a:p>
            <a:r>
              <a:rPr lang="it-IT"/>
              <a:t>La classe predetta è ottenuta usando le regole di Bayes per ogni osservazione x, si seleziona la classe k che massimizza la probabilità a posteriori: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234B-56D0-403F-8DF5-7363487AF88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4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F944B-962B-121B-2ABE-D49B0AC09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263715-C486-4DCF-778D-F89087B6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17024-67BA-09AB-F322-84F6437A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0BA-B1DC-4E87-8136-B40F6E617836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CA0C6-00FA-AC9C-4D3C-57B6DD12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3EB61-E823-04A0-9E53-25357A3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5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5D1-4974-5F8B-2728-75CA3E2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09D499-9666-0DEA-CFF0-F3141699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17F68D-7B40-1121-9DA9-BAC1F007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2EA5-9089-4243-B954-E05E2ED3FDF5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D4D13C-A840-1D5A-F270-AF44DBEF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10703-6CED-AD6A-65FF-E7489774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3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ECFB1E-6D0E-5C02-4696-3B5CBFC7E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059B7C-837F-E3D1-1989-E4F54890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CFD65B-DBC1-25AF-C302-6DF61EAC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B481-D949-4768-8EFA-86AD8B9F3244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7C20E-7DE5-8199-F3A1-42B4F015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878D8D-8600-99B1-2962-9DC2D6E9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2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C0369B-CE47-96DF-D863-B43208A73ADE}"/>
              </a:ext>
            </a:extLst>
          </p:cNvPr>
          <p:cNvSpPr txBox="1"/>
          <p:nvPr userDrawn="1"/>
        </p:nvSpPr>
        <p:spPr>
          <a:xfrm>
            <a:off x="1945689" y="912568"/>
            <a:ext cx="1043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Oswald SemiBold" pitchFamily="2" charset="0"/>
              </a:rPr>
              <a:t>Classificazione Immagini di Tumori Cerebrali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B8ADA7-D777-963F-84EA-56C07A6D578E}"/>
              </a:ext>
            </a:extLst>
          </p:cNvPr>
          <p:cNvSpPr txBox="1"/>
          <p:nvPr userDrawn="1"/>
        </p:nvSpPr>
        <p:spPr>
          <a:xfrm>
            <a:off x="146480" y="4975936"/>
            <a:ext cx="2960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Simone Catenacci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latin typeface="Montserrat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Marco Salvatori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latin typeface="Montserrat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Simone </a:t>
            </a:r>
            <a:r>
              <a:rPr lang="it-IT" dirty="0" err="1">
                <a:latin typeface="Montserrat" pitchFamily="2" charset="0"/>
              </a:rPr>
              <a:t>Sorgonà</a:t>
            </a:r>
            <a:endParaRPr lang="it-IT" dirty="0">
              <a:latin typeface="Montserrat" pitchFamily="2" charset="0"/>
            </a:endParaRPr>
          </a:p>
        </p:txBody>
      </p:sp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531B4F84-37E1-EA9F-3CB1-BCEA109BBC97}"/>
              </a:ext>
            </a:extLst>
          </p:cNvPr>
          <p:cNvSpPr/>
          <p:nvPr userDrawn="1"/>
        </p:nvSpPr>
        <p:spPr>
          <a:xfrm flipV="1">
            <a:off x="-1" y="-2"/>
            <a:ext cx="5131293" cy="188206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riangolo rettangolo 15">
            <a:extLst>
              <a:ext uri="{FF2B5EF4-FFF2-40B4-BE49-F238E27FC236}">
                <a16:creationId xmlns:a16="http://schemas.microsoft.com/office/drawing/2014/main" id="{248908F1-26C0-BD7A-EC02-1BA305B0EC08}"/>
              </a:ext>
            </a:extLst>
          </p:cNvPr>
          <p:cNvSpPr/>
          <p:nvPr userDrawn="1"/>
        </p:nvSpPr>
        <p:spPr>
          <a:xfrm flipH="1">
            <a:off x="7324078" y="4086197"/>
            <a:ext cx="4867922" cy="2771804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2A7499E-425F-3AFD-3814-4D34F47328C8}"/>
              </a:ext>
            </a:extLst>
          </p:cNvPr>
          <p:cNvSpPr txBox="1"/>
          <p:nvPr userDrawn="1"/>
        </p:nvSpPr>
        <p:spPr>
          <a:xfrm>
            <a:off x="6096000" y="127739"/>
            <a:ext cx="62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Montserrat" pitchFamily="2" charset="0"/>
              </a:rPr>
              <a:t>Corso di Pattern </a:t>
            </a:r>
            <a:r>
              <a:rPr lang="it-IT" i="1" dirty="0" err="1">
                <a:latin typeface="Montserrat" pitchFamily="2" charset="0"/>
              </a:rPr>
              <a:t>Recognition</a:t>
            </a:r>
            <a:r>
              <a:rPr lang="it-IT" i="1" dirty="0">
                <a:latin typeface="Montserrat" pitchFamily="2" charset="0"/>
              </a:rPr>
              <a:t> e Machine Learning</a:t>
            </a:r>
          </a:p>
        </p:txBody>
      </p:sp>
      <p:pic>
        <p:nvPicPr>
          <p:cNvPr id="23" name="Immagine 22" descr="Immagine che contiene teschio, osso, Imaging medicale, radiologia&#10;&#10;Descrizione generata automaticamente">
            <a:extLst>
              <a:ext uri="{FF2B5EF4-FFF2-40B4-BE49-F238E27FC236}">
                <a16:creationId xmlns:a16="http://schemas.microsoft.com/office/drawing/2014/main" id="{D3E8BB12-BB5E-6ADE-3227-483EFB612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1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703265B-7D4B-6D3D-173B-822354A154D1}"/>
              </a:ext>
            </a:extLst>
          </p:cNvPr>
          <p:cNvSpPr/>
          <p:nvPr userDrawn="1"/>
        </p:nvSpPr>
        <p:spPr>
          <a:xfrm>
            <a:off x="9215021" y="0"/>
            <a:ext cx="297697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1CD559-AAAF-2095-F332-02A39F7FC024}"/>
              </a:ext>
            </a:extLst>
          </p:cNvPr>
          <p:cNvSpPr txBox="1"/>
          <p:nvPr userDrawn="1"/>
        </p:nvSpPr>
        <p:spPr>
          <a:xfrm>
            <a:off x="-318116" y="967481"/>
            <a:ext cx="9533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Oswald SemiBold" pitchFamily="2" charset="0"/>
              </a:rPr>
              <a:t>Classificazione Immagini di Tumori Cerebrali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4A968B-1406-9742-123D-7BE86A3A7D0D}"/>
              </a:ext>
            </a:extLst>
          </p:cNvPr>
          <p:cNvSpPr txBox="1"/>
          <p:nvPr userDrawn="1"/>
        </p:nvSpPr>
        <p:spPr>
          <a:xfrm>
            <a:off x="139083" y="127739"/>
            <a:ext cx="62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Montserrat" pitchFamily="2" charset="0"/>
              </a:rPr>
              <a:t>Corso di Pattern </a:t>
            </a:r>
            <a:r>
              <a:rPr lang="it-IT" i="1" dirty="0" err="1">
                <a:latin typeface="Montserrat" pitchFamily="2" charset="0"/>
              </a:rPr>
              <a:t>Recognition</a:t>
            </a:r>
            <a:r>
              <a:rPr lang="it-IT" i="1" dirty="0">
                <a:latin typeface="Montserrat" pitchFamily="2" charset="0"/>
              </a:rPr>
              <a:t> e Machine Learning</a:t>
            </a:r>
          </a:p>
        </p:txBody>
      </p:sp>
      <p:pic>
        <p:nvPicPr>
          <p:cNvPr id="9" name="Immagine 8" descr="Immagine che contiene teschio, osso, Imaging medicale, radiologia&#10;&#10;Descrizione generata automaticamente">
            <a:extLst>
              <a:ext uri="{FF2B5EF4-FFF2-40B4-BE49-F238E27FC236}">
                <a16:creationId xmlns:a16="http://schemas.microsoft.com/office/drawing/2014/main" id="{C4E66636-7532-B9E2-324A-23E2CE6D1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9" y="3182583"/>
            <a:ext cx="3412724" cy="34127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173879-E1A8-7703-F22D-68AA28C9AA4F}"/>
              </a:ext>
            </a:extLst>
          </p:cNvPr>
          <p:cNvSpPr txBox="1"/>
          <p:nvPr userDrawn="1"/>
        </p:nvSpPr>
        <p:spPr>
          <a:xfrm>
            <a:off x="5044735" y="4143572"/>
            <a:ext cx="2960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Simone Catenacci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latin typeface="Montserrat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Marco Salvatori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latin typeface="Montserrat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latin typeface="Montserrat" pitchFamily="2" charset="0"/>
              </a:rPr>
              <a:t>Simone </a:t>
            </a:r>
            <a:r>
              <a:rPr lang="it-IT" dirty="0" err="1">
                <a:latin typeface="Montserrat" pitchFamily="2" charset="0"/>
              </a:rPr>
              <a:t>Sorgonà</a:t>
            </a:r>
            <a:endParaRPr lang="it-IT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bianco e nero&#10;&#10;Descrizione generata automaticamente con attendibilità media">
            <a:extLst>
              <a:ext uri="{FF2B5EF4-FFF2-40B4-BE49-F238E27FC236}">
                <a16:creationId xmlns:a16="http://schemas.microsoft.com/office/drawing/2014/main" id="{CF05A4CA-B2E2-AE1F-C937-ACCFBF077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90" y="0"/>
            <a:ext cx="3456510" cy="6858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864A1C-812B-D028-6E12-AFF6C0194B3F}"/>
              </a:ext>
            </a:extLst>
          </p:cNvPr>
          <p:cNvSpPr txBox="1"/>
          <p:nvPr userDrawn="1"/>
        </p:nvSpPr>
        <p:spPr>
          <a:xfrm>
            <a:off x="168675" y="1890945"/>
            <a:ext cx="8345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latin typeface="Oswald SemiBold" pitchFamily="2" charset="0"/>
              </a:rPr>
              <a:t>Image </a:t>
            </a:r>
            <a:r>
              <a:rPr lang="it-IT" sz="5400" dirty="0" err="1">
                <a:latin typeface="Oswald SemiBold" pitchFamily="2" charset="0"/>
              </a:rPr>
              <a:t>Classification</a:t>
            </a:r>
            <a:r>
              <a:rPr lang="it-IT" sz="5400" dirty="0">
                <a:latin typeface="Oswald SemiBold" pitchFamily="2" charset="0"/>
              </a:rPr>
              <a:t> of </a:t>
            </a:r>
          </a:p>
          <a:p>
            <a:pPr algn="ctr"/>
            <a:r>
              <a:rPr lang="it-IT" sz="5400" dirty="0">
                <a:latin typeface="Oswald SemiBold" pitchFamily="2" charset="0"/>
              </a:rPr>
              <a:t>Brain </a:t>
            </a:r>
            <a:r>
              <a:rPr lang="it-IT" sz="5400" dirty="0" err="1">
                <a:latin typeface="Oswald SemiBold" pitchFamily="2" charset="0"/>
              </a:rPr>
              <a:t>Tumors</a:t>
            </a:r>
            <a:endParaRPr lang="it-IT" sz="5400" dirty="0">
              <a:latin typeface="Oswald SemiBold" pitchFamily="2" charset="0"/>
            </a:endParaRPr>
          </a:p>
        </p:txBody>
      </p:sp>
      <p:sp>
        <p:nvSpPr>
          <p:cNvPr id="17" name="Triangolo rettangolo 16">
            <a:extLst>
              <a:ext uri="{FF2B5EF4-FFF2-40B4-BE49-F238E27FC236}">
                <a16:creationId xmlns:a16="http://schemas.microsoft.com/office/drawing/2014/main" id="{184E86E7-6244-A271-712E-6972BC1B07E6}"/>
              </a:ext>
            </a:extLst>
          </p:cNvPr>
          <p:cNvSpPr/>
          <p:nvPr userDrawn="1"/>
        </p:nvSpPr>
        <p:spPr>
          <a:xfrm rot="10800000" flipH="1">
            <a:off x="-1" y="0"/>
            <a:ext cx="4980373" cy="1890944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342021-3C9C-3FB1-7193-6F412E267739}"/>
              </a:ext>
            </a:extLst>
          </p:cNvPr>
          <p:cNvSpPr txBox="1"/>
          <p:nvPr userDrawn="1"/>
        </p:nvSpPr>
        <p:spPr>
          <a:xfrm>
            <a:off x="168675" y="5015883"/>
            <a:ext cx="34565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Montserrat SemiBold" pitchFamily="2" charset="0"/>
              </a:rPr>
              <a:t>Simone Catenacci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Montserrat SemiBold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Montserrat SemiBold" pitchFamily="2" charset="0"/>
              </a:rPr>
              <a:t>Marco Salvatori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Montserrat SemiBold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Montserrat SemiBold" pitchFamily="2" charset="0"/>
              </a:rPr>
              <a:t>Simone </a:t>
            </a:r>
            <a:r>
              <a:rPr lang="it-IT" sz="2000" dirty="0" err="1">
                <a:latin typeface="Montserrat SemiBold" pitchFamily="2" charset="0"/>
              </a:rPr>
              <a:t>Sorgonà</a:t>
            </a:r>
            <a:endParaRPr lang="it-IT" sz="2000" dirty="0">
              <a:latin typeface="Montserrat SemiBold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405D7B-67CC-AA62-34BE-5C5192B4DDAB}"/>
              </a:ext>
            </a:extLst>
          </p:cNvPr>
          <p:cNvSpPr txBox="1"/>
          <p:nvPr userDrawn="1"/>
        </p:nvSpPr>
        <p:spPr>
          <a:xfrm>
            <a:off x="435005" y="3645271"/>
            <a:ext cx="78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Montserrat" pitchFamily="2" charset="0"/>
              </a:rPr>
              <a:t>Corso di Pattern </a:t>
            </a:r>
            <a:r>
              <a:rPr lang="it-IT" i="1" dirty="0" err="1">
                <a:latin typeface="Montserrat" pitchFamily="2" charset="0"/>
              </a:rPr>
              <a:t>Recognition</a:t>
            </a:r>
            <a:r>
              <a:rPr lang="it-IT" i="1" dirty="0">
                <a:latin typeface="Montserrat" pitchFamily="2" charset="0"/>
              </a:rPr>
              <a:t> e Machine Learning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146026-0199-2BBB-B655-6664BACEA18D}"/>
              </a:ext>
            </a:extLst>
          </p:cNvPr>
          <p:cNvSpPr txBox="1"/>
          <p:nvPr userDrawn="1"/>
        </p:nvSpPr>
        <p:spPr>
          <a:xfrm>
            <a:off x="6096000" y="6462433"/>
            <a:ext cx="22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Montserrat" pitchFamily="2" charset="0"/>
              </a:rPr>
              <a:t>A.A. 2023/2024</a:t>
            </a:r>
          </a:p>
        </p:txBody>
      </p:sp>
    </p:spTree>
    <p:extLst>
      <p:ext uri="{BB962C8B-B14F-4D97-AF65-F5344CB8AC3E}">
        <p14:creationId xmlns:p14="http://schemas.microsoft.com/office/powerpoint/2010/main" val="324345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D4F2BA93-8F78-7C3B-9DE9-E585B6EA114F}"/>
              </a:ext>
            </a:extLst>
          </p:cNvPr>
          <p:cNvSpPr/>
          <p:nvPr userDrawn="1"/>
        </p:nvSpPr>
        <p:spPr>
          <a:xfrm>
            <a:off x="0" y="6507332"/>
            <a:ext cx="12192000" cy="350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DD13A6-299C-19CD-42C1-89A70AA1C71F}"/>
              </a:ext>
            </a:extLst>
          </p:cNvPr>
          <p:cNvSpPr txBox="1"/>
          <p:nvPr userDrawn="1"/>
        </p:nvSpPr>
        <p:spPr>
          <a:xfrm>
            <a:off x="0" y="6528777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01/03/2024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A8E67B82-F15C-3C86-1A5D-64D71DC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8109" y="6507332"/>
            <a:ext cx="852256" cy="329222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fld id="{9353F75C-323C-4B35-9342-8AACC2654096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A4E7B0D-2974-068F-A66A-E281322BD8DA}"/>
              </a:ext>
            </a:extLst>
          </p:cNvPr>
          <p:cNvSpPr txBox="1"/>
          <p:nvPr userDrawn="1"/>
        </p:nvSpPr>
        <p:spPr>
          <a:xfrm>
            <a:off x="2900778" y="6518054"/>
            <a:ext cx="639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Corso di Pattern </a:t>
            </a:r>
            <a:r>
              <a:rPr lang="it-IT" sz="1400" dirty="0" err="1">
                <a:solidFill>
                  <a:schemeClr val="bg1"/>
                </a:solidFill>
                <a:latin typeface="Montserrat Medium" pitchFamily="2" charset="0"/>
              </a:rPr>
              <a:t>Recognition</a:t>
            </a:r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 e Machine Learning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CCD20115-4C4A-6BB6-402F-5376B24D6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4"/>
            <a:ext cx="5193437" cy="958141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accent5"/>
                </a:solidFill>
                <a:latin typeface="Oswald Medium" pitchFamily="2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9001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D4F2BA93-8F78-7C3B-9DE9-E585B6EA114F}"/>
              </a:ext>
            </a:extLst>
          </p:cNvPr>
          <p:cNvSpPr/>
          <p:nvPr userDrawn="1"/>
        </p:nvSpPr>
        <p:spPr>
          <a:xfrm>
            <a:off x="0" y="6507332"/>
            <a:ext cx="12192000" cy="350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DD13A6-299C-19CD-42C1-89A70AA1C71F}"/>
              </a:ext>
            </a:extLst>
          </p:cNvPr>
          <p:cNvSpPr txBox="1"/>
          <p:nvPr userDrawn="1"/>
        </p:nvSpPr>
        <p:spPr>
          <a:xfrm>
            <a:off x="0" y="6528777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01/03/2024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A8E67B82-F15C-3C86-1A5D-64D71DC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8109" y="6507332"/>
            <a:ext cx="852256" cy="329222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fld id="{9353F75C-323C-4B35-9342-8AACC2654096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A4E7B0D-2974-068F-A66A-E281322BD8DA}"/>
              </a:ext>
            </a:extLst>
          </p:cNvPr>
          <p:cNvSpPr txBox="1"/>
          <p:nvPr userDrawn="1"/>
        </p:nvSpPr>
        <p:spPr>
          <a:xfrm>
            <a:off x="2900778" y="6518054"/>
            <a:ext cx="639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Corso di Pattern </a:t>
            </a:r>
            <a:r>
              <a:rPr lang="it-IT" sz="1400" dirty="0" err="1">
                <a:solidFill>
                  <a:schemeClr val="bg1"/>
                </a:solidFill>
                <a:latin typeface="Montserrat Medium" pitchFamily="2" charset="0"/>
              </a:rPr>
              <a:t>Recognition</a:t>
            </a:r>
            <a:r>
              <a:rPr lang="it-IT" sz="1400" dirty="0">
                <a:solidFill>
                  <a:schemeClr val="bg1"/>
                </a:solidFill>
                <a:latin typeface="Montserrat Medium" pitchFamily="2" charset="0"/>
              </a:rPr>
              <a:t> e Machine Learning</a:t>
            </a:r>
          </a:p>
        </p:txBody>
      </p:sp>
      <p:pic>
        <p:nvPicPr>
          <p:cNvPr id="3" name="Immagine 2" descr="Immagine che contiene testo, Carattere, grafica, Elementi grafici&#10;&#10;Descrizione generata automaticamente">
            <a:extLst>
              <a:ext uri="{FF2B5EF4-FFF2-40B4-BE49-F238E27FC236}">
                <a16:creationId xmlns:a16="http://schemas.microsoft.com/office/drawing/2014/main" id="{0D6E96AA-9E4F-2186-DDF0-A59F422CC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8" y="184953"/>
            <a:ext cx="6658253" cy="629021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223A39-7E59-EFFA-3147-20614265BD67}"/>
              </a:ext>
            </a:extLst>
          </p:cNvPr>
          <p:cNvSpPr txBox="1"/>
          <p:nvPr userDrawn="1"/>
        </p:nvSpPr>
        <p:spPr>
          <a:xfrm>
            <a:off x="3339482" y="2560617"/>
            <a:ext cx="5513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Oswald SemiBold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33966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9C4CC-8304-DE88-24C0-F68C867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9C392F-3F9C-506A-5199-C8EE6E12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704-2C91-47DC-9B36-CAA08C3A9FC9}" type="datetime1">
              <a:rPr lang="it-IT" smtClean="0"/>
              <a:t>01/03/2024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271F0D-13E3-1D50-1C81-B025C82D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09A04A-56C6-4A4E-4388-D56EDC83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01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FF34C-6247-3630-67C3-137CCE95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BDBF40-6AA3-1B1B-A872-F19B51CC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D0E74-5CF0-DF50-EA55-BDB94603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45D-ED72-4CD5-91FE-91C007969236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901D3-BAC4-FA39-EF28-A8CF9355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502EF5-27BA-904A-4FEB-567E244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74B6D-10CA-CDCC-75CF-91749327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579911-816D-A4E6-DE2A-93AC1B22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D1E61-24AC-A948-EF34-8B9F8310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0787-5912-444E-8027-01D6C22076EC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E8BE5-4495-ABF1-5813-F4F8A704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85AB0-4C6C-8AF2-7C67-0E742028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0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AC07A-9C4E-F0AE-09F9-AF129EF2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997FA-B62F-8C39-95AA-D929A6316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B67934-2D06-AC86-0612-D1A132E4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D90262-5F09-C7D5-0645-ACD1A12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A7BD-1CED-4AE5-9FC8-35CE3D23CE6D}" type="datetime1">
              <a:rPr lang="it-IT" smtClean="0"/>
              <a:t>01/03/2024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228536-FACF-DA36-CD87-23A634BA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388A2E-45F4-EB66-A41C-5F26985B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81B99-1D8F-CF55-40F4-30FFBBBE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235A2B-AABB-7AEC-12B5-BFE00EFB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D01E22-1B93-9834-8DC8-D937C55C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E3C486-6777-705F-C202-63CBCDF1C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8E0CA9-4C05-5A54-AE34-08D82191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6909C11-831E-676F-9D11-CCC07A14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5544-5D5F-4D74-BFAB-E4DAEE96585F}" type="datetime1">
              <a:rPr lang="it-IT" smtClean="0"/>
              <a:t>01/03/2024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550764-03E7-5868-EC0D-ED93BE4A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B19B53-DE31-3537-3356-021E92B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A6673-07B7-108B-5844-26B08361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8C5605-A23E-E4A3-D2C9-A9D8240A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3AE-DDF8-4B40-95B0-B209A93D3931}" type="datetime1">
              <a:rPr lang="it-IT" smtClean="0"/>
              <a:t>01/03/2024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08268D-3AAB-6B52-E82B-669F52E4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896166-F59F-3085-E2AD-9A741060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64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468E36-AFCF-B888-A814-9170628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B21-BDFC-4318-913A-7F0B90B8B767}" type="datetime1">
              <a:rPr lang="it-IT" smtClean="0"/>
              <a:t>01/03/2024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98B8F7-8983-B372-F1E5-3C0CA3C7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B9EFFA-2A2F-123F-5D5E-54923027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2F3E6-8BC7-2AC1-9298-C0AD2C8C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B1C2-A7E9-F32F-5772-F43AAA06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945D90-5D20-6A67-BACB-283B245CE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90916C-8744-13B9-31F0-9EA15442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2A8-A8BD-4301-BDE9-783D18B6E9EC}" type="datetime1">
              <a:rPr lang="it-IT" smtClean="0"/>
              <a:t>01/03/2024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5A31D8-4792-35F1-C02A-02934C88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D59760-40E5-D0BA-5EE8-CEA83BE9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1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A597-231C-61E9-F702-49CB9717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2071AC-9930-3E7C-15D6-3256D4566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A2501-DC5D-8E6C-D8CC-E719DA466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B85029-A7FA-CF52-A50E-925C4234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A4B-E386-4EEE-BC32-D44501F69729}" type="datetime1">
              <a:rPr lang="it-IT" smtClean="0"/>
              <a:t>01/03/2024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282860-0D5E-C445-9FA9-8959FF8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1C1930-49F5-76F9-8E8C-54356A51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7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8E07D8-F16F-B2EB-74B0-69BB51D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65D1-6CCD-7C04-C5DD-13923843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E1DD8A-74AC-1399-9453-291F90F7B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8704-2C91-47DC-9B36-CAA08C3A9FC9}" type="datetime1">
              <a:rPr lang="it-IT" smtClean="0"/>
              <a:t>01/03/2024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09BE0-CA7D-F3FC-262E-042CDA49C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34E39-A205-8D0E-B2BD-B48614CFB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3F75C-323C-4B35-9342-8AACC26540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13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  <p:sldLayoutId id="2147483665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2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A9D9-A1D8-59B6-901A-A50D77E77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9E60CB1-4C65-8C99-B99C-0934E8D2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A6DAE9-429B-EEC4-7C32-63EA799B6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5"/>
            <a:ext cx="5193437" cy="438170"/>
          </a:xfrm>
        </p:spPr>
        <p:txBody>
          <a:bodyPr/>
          <a:lstStyle/>
          <a:p>
            <a:r>
              <a:rPr lang="it-IT" dirty="0"/>
              <a:t>LDA: VGG16</a:t>
            </a:r>
          </a:p>
        </p:txBody>
      </p:sp>
      <p:pic>
        <p:nvPicPr>
          <p:cNvPr id="12" name="Immagine 11" descr="Immagine che contiene schermata, testo, quadrato, Policromia&#10;&#10;Descrizione generata automaticamente">
            <a:extLst>
              <a:ext uri="{FF2B5EF4-FFF2-40B4-BE49-F238E27FC236}">
                <a16:creationId xmlns:a16="http://schemas.microsoft.com/office/drawing/2014/main" id="{DCDF15EE-44B0-F838-E922-A750B3FB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4" y="1118585"/>
            <a:ext cx="6575989" cy="4801155"/>
          </a:xfrm>
          <a:prstGeom prst="rect">
            <a:avLst/>
          </a:prstGeom>
        </p:spPr>
      </p:pic>
      <p:pic>
        <p:nvPicPr>
          <p:cNvPr id="14" name="Immagine 13" descr="Immagine che contiene testo, schermata, quadrato, Policromia&#10;&#10;Descrizione generata automaticamente">
            <a:extLst>
              <a:ext uri="{FF2B5EF4-FFF2-40B4-BE49-F238E27FC236}">
                <a16:creationId xmlns:a16="http://schemas.microsoft.com/office/drawing/2014/main" id="{B1C493EB-8054-9435-5D60-4E59C3C4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614"/>
            <a:ext cx="2734872" cy="231241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617FA1-F143-E2A6-6B45-5E7946406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627" y="598614"/>
            <a:ext cx="2748084" cy="231241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43B3886-F23B-F1B9-DF37-4E08C2466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946974"/>
            <a:ext cx="2776384" cy="233238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59BFB57-2078-7648-CA35-14293D005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6385" y="3946974"/>
            <a:ext cx="2802194" cy="2364529"/>
          </a:xfrm>
          <a:prstGeom prst="rect">
            <a:avLst/>
          </a:prstGeom>
        </p:spPr>
      </p:pic>
      <p:sp>
        <p:nvSpPr>
          <p:cNvPr id="18" name="TextBox 26">
            <a:extLst>
              <a:ext uri="{FF2B5EF4-FFF2-40B4-BE49-F238E27FC236}">
                <a16:creationId xmlns:a16="http://schemas.microsoft.com/office/drawing/2014/main" id="{392E13F0-C07F-76B8-D856-8B213B6A66B4}"/>
              </a:ext>
            </a:extLst>
          </p:cNvPr>
          <p:cNvSpPr txBox="1"/>
          <p:nvPr/>
        </p:nvSpPr>
        <p:spPr>
          <a:xfrm>
            <a:off x="751522" y="289474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73.55% 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348E3B6-16A9-D7B8-1CEA-9A3A527F276C}"/>
              </a:ext>
            </a:extLst>
          </p:cNvPr>
          <p:cNvSpPr txBox="1"/>
          <p:nvPr/>
        </p:nvSpPr>
        <p:spPr>
          <a:xfrm>
            <a:off x="3381723" y="287896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73.02% 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4A18BB90-71C2-E1AC-A5CC-0609F7836CB4}"/>
              </a:ext>
            </a:extLst>
          </p:cNvPr>
          <p:cNvSpPr txBox="1"/>
          <p:nvPr/>
        </p:nvSpPr>
        <p:spPr>
          <a:xfrm>
            <a:off x="751522" y="3637834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=73.34% 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F5BCDE45-3AF7-8E28-8BE2-9B0ECB3BFB37}"/>
              </a:ext>
            </a:extLst>
          </p:cNvPr>
          <p:cNvSpPr txBox="1"/>
          <p:nvPr/>
        </p:nvSpPr>
        <p:spPr>
          <a:xfrm>
            <a:off x="3461847" y="3637833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73.83% 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7366716-1E28-72A5-E0A0-DB1BAF59C784}"/>
              </a:ext>
            </a:extLst>
          </p:cNvPr>
          <p:cNvSpPr txBox="1"/>
          <p:nvPr/>
        </p:nvSpPr>
        <p:spPr>
          <a:xfrm>
            <a:off x="7780743" y="591974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Montserrat" pitchFamily="2" charset="0"/>
              </a:rPr>
              <a:t>Val. Accuracy = 74.31% </a:t>
            </a:r>
          </a:p>
        </p:txBody>
      </p:sp>
    </p:spTree>
    <p:extLst>
      <p:ext uri="{BB962C8B-B14F-4D97-AF65-F5344CB8AC3E}">
        <p14:creationId xmlns:p14="http://schemas.microsoft.com/office/powerpoint/2010/main" val="113727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7F552A2-C1F1-5EF7-CC60-DD86071E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31EE79-681C-FB28-D283-13F411F57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5"/>
            <a:ext cx="5193437" cy="487606"/>
          </a:xfrm>
        </p:spPr>
        <p:txBody>
          <a:bodyPr/>
          <a:lstStyle/>
          <a:p>
            <a:r>
              <a:rPr lang="it-IT" dirty="0"/>
              <a:t>LDA: EfficientNetV2</a:t>
            </a:r>
          </a:p>
        </p:txBody>
      </p:sp>
      <p:pic>
        <p:nvPicPr>
          <p:cNvPr id="5" name="Immagine 4" descr="Immagine che contiene schermata, testo, Policromia, quadrato&#10;&#10;Descrizione generata automaticamente">
            <a:extLst>
              <a:ext uri="{FF2B5EF4-FFF2-40B4-BE49-F238E27FC236}">
                <a16:creationId xmlns:a16="http://schemas.microsoft.com/office/drawing/2014/main" id="{B132C481-4187-FDD7-C189-C976239A0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28" y="1135871"/>
            <a:ext cx="6496980" cy="47758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C5E727-1333-3E23-F9A8-A194A0B8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293"/>
            <a:ext cx="2734872" cy="23068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C39F8A-333F-D3A4-B0EB-730B009A1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872" y="642293"/>
            <a:ext cx="2826156" cy="23887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5B38F1-CBC4-FA4E-F8D3-329D9E37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16593"/>
            <a:ext cx="2734872" cy="230129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3B085FC-FA28-DF0E-2EDE-2F0F6079D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872" y="4016593"/>
            <a:ext cx="2826156" cy="2382950"/>
          </a:xfrm>
          <a:prstGeom prst="rect">
            <a:avLst/>
          </a:prstGeom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5E0EB917-D7D3-4137-0C09-E5173D4B3F61}"/>
              </a:ext>
            </a:extLst>
          </p:cNvPr>
          <p:cNvSpPr txBox="1"/>
          <p:nvPr/>
        </p:nvSpPr>
        <p:spPr>
          <a:xfrm>
            <a:off x="660238" y="362515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71.29% 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B7237A15-30FB-B069-D445-C2E10FEF5F2A}"/>
              </a:ext>
            </a:extLst>
          </p:cNvPr>
          <p:cNvSpPr txBox="1"/>
          <p:nvPr/>
        </p:nvSpPr>
        <p:spPr>
          <a:xfrm>
            <a:off x="3422081" y="362515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71.57% 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E00106AF-4052-72C0-320A-EAEBA9DE3644}"/>
              </a:ext>
            </a:extLst>
          </p:cNvPr>
          <p:cNvSpPr txBox="1"/>
          <p:nvPr/>
        </p:nvSpPr>
        <p:spPr>
          <a:xfrm>
            <a:off x="660238" y="3729331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71.89% 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10E34954-6604-7DD0-9796-FA3C29C56137}"/>
              </a:ext>
            </a:extLst>
          </p:cNvPr>
          <p:cNvSpPr txBox="1"/>
          <p:nvPr/>
        </p:nvSpPr>
        <p:spPr>
          <a:xfrm>
            <a:off x="3422081" y="3729331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74.15%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437F63E-0BD4-3E1D-4DF3-3D4B1F30F1C5}"/>
              </a:ext>
            </a:extLst>
          </p:cNvPr>
          <p:cNvSpPr txBox="1"/>
          <p:nvPr/>
        </p:nvSpPr>
        <p:spPr>
          <a:xfrm>
            <a:off x="7909449" y="5911722"/>
            <a:ext cx="30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Montserrat" pitchFamily="2" charset="0"/>
              </a:rPr>
              <a:t>Val. Accuracy = 74.48% </a:t>
            </a:r>
          </a:p>
        </p:txBody>
      </p:sp>
    </p:spTree>
    <p:extLst>
      <p:ext uri="{BB962C8B-B14F-4D97-AF65-F5344CB8AC3E}">
        <p14:creationId xmlns:p14="http://schemas.microsoft.com/office/powerpoint/2010/main" val="332667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5FA0C1-2C4A-5665-E127-86C2B07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E337DF-AEFF-5F70-6CDE-5910EB94D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PLS-DA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43DD35-C5C4-F897-179C-7B7B5837762E}"/>
              </a:ext>
            </a:extLst>
          </p:cNvPr>
          <p:cNvSpPr txBox="1"/>
          <p:nvPr/>
        </p:nvSpPr>
        <p:spPr>
          <a:xfrm>
            <a:off x="358568" y="1812411"/>
            <a:ext cx="1123566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Montserrat" pitchFamily="2" charset="0"/>
              </a:rPr>
              <a:t>La </a:t>
            </a:r>
            <a:r>
              <a:rPr lang="it-IT" sz="2000" b="1" dirty="0">
                <a:latin typeface="Montserrat" pitchFamily="2" charset="0"/>
              </a:rPr>
              <a:t>PLS </a:t>
            </a:r>
            <a:r>
              <a:rPr lang="it-IT" sz="2000" b="1" dirty="0" err="1">
                <a:latin typeface="Montserrat" pitchFamily="2" charset="0"/>
              </a:rPr>
              <a:t>Regression</a:t>
            </a:r>
            <a:r>
              <a:rPr lang="it-IT" sz="2000" b="1" dirty="0">
                <a:latin typeface="Montserrat" pitchFamily="2" charset="0"/>
              </a:rPr>
              <a:t> </a:t>
            </a:r>
            <a:r>
              <a:rPr lang="it-IT" sz="2000" dirty="0">
                <a:latin typeface="Montserrat" pitchFamily="2" charset="0"/>
              </a:rPr>
              <a:t>trova un modello di regressione lineare, proiettando le variabili X e Y in un nuovo spazio, le nuove componenti sono denominate </a:t>
            </a:r>
            <a:r>
              <a:rPr lang="it-IT" sz="2000" i="1" dirty="0">
                <a:latin typeface="Montserrat" pitchFamily="2" charset="0"/>
              </a:rPr>
              <a:t>variabili latenti </a:t>
            </a:r>
            <a:r>
              <a:rPr lang="it-IT" sz="2000" dirty="0">
                <a:latin typeface="Montserrat" pitchFamily="2" charset="0"/>
              </a:rPr>
              <a:t>(LV) e sono determinate massimizzando la covarianza delle score </a:t>
            </a:r>
            <a:r>
              <a:rPr lang="it-IT" sz="2000" dirty="0" err="1">
                <a:latin typeface="Montserrat" pitchFamily="2" charset="0"/>
              </a:rPr>
              <a:t>matrix</a:t>
            </a:r>
            <a:r>
              <a:rPr lang="it-IT" sz="2000" dirty="0">
                <a:latin typeface="Montserrat" pitchFamily="2" charset="0"/>
              </a:rPr>
              <a:t> T e U, sottospazi di X e 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Montserrat" pitchFamily="2" charset="0"/>
            </a:endParaRPr>
          </a:p>
          <a:p>
            <a:endParaRPr lang="it-IT" sz="2000" b="1" dirty="0">
              <a:latin typeface="Montserrat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b="1" dirty="0">
                <a:latin typeface="Montserrat" pitchFamily="2" charset="0"/>
              </a:rPr>
              <a:t>PLS-DA</a:t>
            </a:r>
            <a:r>
              <a:rPr lang="it-IT" sz="2000" dirty="0">
                <a:latin typeface="Montserrat" pitchFamily="2" charset="0"/>
              </a:rPr>
              <a:t> (</a:t>
            </a:r>
            <a:r>
              <a:rPr lang="it-IT" sz="2000" b="1" dirty="0" err="1">
                <a:latin typeface="Montserrat" pitchFamily="2" charset="0"/>
              </a:rPr>
              <a:t>Partial</a:t>
            </a:r>
            <a:r>
              <a:rPr lang="it-IT" sz="2000" b="1" dirty="0">
                <a:latin typeface="Montserrat" pitchFamily="2" charset="0"/>
              </a:rPr>
              <a:t> </a:t>
            </a:r>
            <a:r>
              <a:rPr lang="it-IT" sz="2000" b="1" dirty="0" err="1">
                <a:latin typeface="Montserrat" pitchFamily="2" charset="0"/>
              </a:rPr>
              <a:t>Least</a:t>
            </a:r>
            <a:r>
              <a:rPr lang="it-IT" sz="2000" b="1" dirty="0">
                <a:latin typeface="Montserrat" pitchFamily="2" charset="0"/>
              </a:rPr>
              <a:t> </a:t>
            </a:r>
            <a:r>
              <a:rPr lang="it-IT" sz="2000" b="1" dirty="0" err="1">
                <a:latin typeface="Montserrat" pitchFamily="2" charset="0"/>
              </a:rPr>
              <a:t>Square</a:t>
            </a:r>
            <a:r>
              <a:rPr lang="it-IT" sz="2000" b="1" dirty="0">
                <a:latin typeface="Montserrat" pitchFamily="2" charset="0"/>
              </a:rPr>
              <a:t> </a:t>
            </a:r>
            <a:r>
              <a:rPr lang="it-IT" sz="2000" b="1" dirty="0" err="1">
                <a:latin typeface="Montserrat" pitchFamily="2" charset="0"/>
              </a:rPr>
              <a:t>Discriminant</a:t>
            </a:r>
            <a:r>
              <a:rPr lang="it-IT" sz="2000" b="1" dirty="0">
                <a:latin typeface="Montserrat" pitchFamily="2" charset="0"/>
              </a:rPr>
              <a:t> Analysis</a:t>
            </a:r>
            <a:r>
              <a:rPr lang="it-IT" sz="2000" dirty="0">
                <a:latin typeface="Montserrat" pitchFamily="2" charset="0"/>
              </a:rPr>
              <a:t>) è un metodo di classificazione basato su una PLS </a:t>
            </a:r>
            <a:r>
              <a:rPr lang="it-IT" sz="2000" dirty="0" err="1">
                <a:latin typeface="Montserrat" pitchFamily="2" charset="0"/>
              </a:rPr>
              <a:t>Regression</a:t>
            </a:r>
            <a:r>
              <a:rPr lang="it-IT" sz="2000" dirty="0">
                <a:latin typeface="Montserrat" pitchFamily="2" charset="0"/>
              </a:rPr>
              <a:t> in cui le uscite sono di tipo categorico.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Montserrat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Montserrat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Montserrat" pitchFamily="2" charset="0"/>
            </a:endParaRPr>
          </a:p>
          <a:p>
            <a:endParaRPr lang="it-IT" dirty="0">
              <a:latin typeface="Montserrat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5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1B8906-918C-6EE9-467C-8319BA2A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9BC746-9718-E9AA-513B-BD3B17436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5"/>
            <a:ext cx="5193437" cy="468206"/>
          </a:xfrm>
        </p:spPr>
        <p:txBody>
          <a:bodyPr/>
          <a:lstStyle/>
          <a:p>
            <a:r>
              <a:rPr lang="it-IT" dirty="0"/>
              <a:t>PLS-DA: VGG16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AA52-E17F-33FD-4952-E8D0AA13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697684"/>
            <a:ext cx="8978056" cy="468665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5783AC-0547-651B-AE5F-13BF38A00782}"/>
              </a:ext>
            </a:extLst>
          </p:cNvPr>
          <p:cNvSpPr txBox="1"/>
          <p:nvPr/>
        </p:nvSpPr>
        <p:spPr>
          <a:xfrm>
            <a:off x="184334" y="901413"/>
            <a:ext cx="1140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Montserrat" pitchFamily="2" charset="0"/>
                <a:sym typeface="Wingdings" panose="05000000000000000000" pitchFamily="2" charset="2"/>
              </a:rPr>
              <a:t>Accuracy</a:t>
            </a:r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 media delle k </a:t>
            </a:r>
            <a:r>
              <a:rPr lang="it-IT" dirty="0" err="1">
                <a:latin typeface="Montserrat" pitchFamily="2" charset="0"/>
                <a:sym typeface="Wingdings" panose="05000000000000000000" pitchFamily="2" charset="2"/>
              </a:rPr>
              <a:t>crossvalidazione</a:t>
            </a:r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 al variare del numero di variabili latenti</a:t>
            </a:r>
          </a:p>
          <a:p>
            <a:pPr algn="ctr"/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(Best case  VGG16 </a:t>
            </a:r>
            <a:r>
              <a:rPr lang="it-IT" dirty="0" err="1">
                <a:latin typeface="Montserrat" pitchFamily="2" charset="0"/>
              </a:rPr>
              <a:t>layer</a:t>
            </a:r>
            <a:r>
              <a:rPr lang="it-IT" dirty="0">
                <a:latin typeface="Montserrat" pitchFamily="2" charset="0"/>
              </a:rPr>
              <a:t> 2)</a:t>
            </a:r>
          </a:p>
          <a:p>
            <a:endParaRPr lang="it-IT" dirty="0">
              <a:latin typeface="Montserrat" pitchFamily="2" charset="0"/>
              <a:sym typeface="Wingdings" panose="05000000000000000000" pitchFamily="2" charset="2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C670720-667C-17D3-B6A9-56A4BDFE10E9}"/>
              </a:ext>
            </a:extLst>
          </p:cNvPr>
          <p:cNvGrpSpPr/>
          <p:nvPr/>
        </p:nvGrpSpPr>
        <p:grpSpPr>
          <a:xfrm>
            <a:off x="3269031" y="3429000"/>
            <a:ext cx="8751334" cy="2575035"/>
            <a:chOff x="3269031" y="3429000"/>
            <a:chExt cx="8751334" cy="257503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741C113-BF3B-D2F4-8077-89441ED4B941}"/>
                </a:ext>
              </a:extLst>
            </p:cNvPr>
            <p:cNvSpPr txBox="1"/>
            <p:nvPr/>
          </p:nvSpPr>
          <p:spPr>
            <a:xfrm>
              <a:off x="8978056" y="3429000"/>
              <a:ext cx="30423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800" dirty="0">
                  <a:latin typeface="Montserrat" pitchFamily="2" charset="0"/>
                  <a:sym typeface="Wingdings" panose="05000000000000000000" pitchFamily="2" charset="2"/>
                </a:rPr>
                <a:t>Best Acc. Mean = 72.71%</a:t>
              </a:r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r>
                <a:rPr lang="it-IT" dirty="0" err="1">
                  <a:latin typeface="Montserrat" pitchFamily="2" charset="0"/>
                  <a:sym typeface="Wingdings" panose="05000000000000000000" pitchFamily="2" charset="2"/>
                </a:rPr>
                <a:t>Std</a:t>
              </a:r>
              <a:r>
                <a:rPr lang="it-IT" dirty="0">
                  <a:latin typeface="Montserrat" pitchFamily="2" charset="0"/>
                  <a:sym typeface="Wingdings" panose="05000000000000000000" pitchFamily="2" charset="2"/>
                </a:rPr>
                <a:t> = 1.33%</a:t>
              </a:r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6347DB56-0B28-97DC-5F5C-D294FA7470CF}"/>
                </a:ext>
              </a:extLst>
            </p:cNvPr>
            <p:cNvSpPr/>
            <p:nvPr/>
          </p:nvSpPr>
          <p:spPr>
            <a:xfrm rot="2074504">
              <a:off x="3525220" y="5909139"/>
              <a:ext cx="316080" cy="9489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95693D2-1500-FD30-A4A7-E61CD54C0627}"/>
                </a:ext>
              </a:extLst>
            </p:cNvPr>
            <p:cNvSpPr txBox="1"/>
            <p:nvPr/>
          </p:nvSpPr>
          <p:spPr>
            <a:xfrm>
              <a:off x="3269031" y="5697028"/>
              <a:ext cx="514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rgbClr val="FF0000"/>
                  </a:solidFill>
                  <a:latin typeface="Montserrat" pitchFamily="2" charset="0"/>
                </a:rPr>
                <a:t>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8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C4254-9709-5B28-9453-78C72F281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EEC1AD0-164F-78FE-3830-4DC57D16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4A4FA5-F58E-2207-35AC-9A0F1B94A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5"/>
            <a:ext cx="5193437" cy="487256"/>
          </a:xfrm>
        </p:spPr>
        <p:txBody>
          <a:bodyPr/>
          <a:lstStyle/>
          <a:p>
            <a:r>
              <a:rPr lang="it-IT" dirty="0"/>
              <a:t>PLS-DA: VGG16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9CC1FA-3584-82EB-2AA2-F82387C4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661" y="1145055"/>
            <a:ext cx="6622346" cy="48649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C8DBC6-45F9-934C-23FD-6A58FB283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1" y="681072"/>
            <a:ext cx="2734872" cy="22781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571F191-570E-74A7-7820-0B6A7FEAC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853" y="647700"/>
            <a:ext cx="2767808" cy="23204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5F25871-F274-F0D1-C7A0-5FA157B3B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62926"/>
            <a:ext cx="2700834" cy="22781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EB5F022-E19B-7138-ED02-0AB9AFA4A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4827" y="4073026"/>
            <a:ext cx="2700834" cy="2268043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4FF6E555-26B6-3CB0-FD99-869F2900033A}"/>
              </a:ext>
            </a:extLst>
          </p:cNvPr>
          <p:cNvSpPr txBox="1"/>
          <p:nvPr/>
        </p:nvSpPr>
        <p:spPr>
          <a:xfrm>
            <a:off x="683997" y="370701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72.74% 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B7405B15-F4AC-A411-536C-CFD216591372}"/>
              </a:ext>
            </a:extLst>
          </p:cNvPr>
          <p:cNvSpPr txBox="1"/>
          <p:nvPr/>
        </p:nvSpPr>
        <p:spPr>
          <a:xfrm>
            <a:off x="3418869" y="404073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73.83% 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297F23E0-258F-045B-8F71-829619FE6271}"/>
              </a:ext>
            </a:extLst>
          </p:cNvPr>
          <p:cNvSpPr txBox="1"/>
          <p:nvPr/>
        </p:nvSpPr>
        <p:spPr>
          <a:xfrm>
            <a:off x="683997" y="3795674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72.05% 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7BAE98DF-8B07-C957-29D3-8E5251ACF26D}"/>
              </a:ext>
            </a:extLst>
          </p:cNvPr>
          <p:cNvSpPr txBox="1"/>
          <p:nvPr/>
        </p:nvSpPr>
        <p:spPr>
          <a:xfrm>
            <a:off x="3418318" y="3804846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72.70% 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490C147-8F71-8718-4B4E-4ABE8FF14080}"/>
              </a:ext>
            </a:extLst>
          </p:cNvPr>
          <p:cNvSpPr txBox="1"/>
          <p:nvPr/>
        </p:nvSpPr>
        <p:spPr>
          <a:xfrm>
            <a:off x="7566143" y="600997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Montserrat" pitchFamily="2" charset="0"/>
              </a:rPr>
              <a:t>Val. Accuracy = 75.44% </a:t>
            </a:r>
          </a:p>
        </p:txBody>
      </p:sp>
    </p:spTree>
    <p:extLst>
      <p:ext uri="{BB962C8B-B14F-4D97-AF65-F5344CB8AC3E}">
        <p14:creationId xmlns:p14="http://schemas.microsoft.com/office/powerpoint/2010/main" val="8159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65778E8-FFB4-A4BC-774F-02C6013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02F2B-27A5-0117-1E39-61E8255A0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5"/>
            <a:ext cx="5193437" cy="487256"/>
          </a:xfrm>
        </p:spPr>
        <p:txBody>
          <a:bodyPr/>
          <a:lstStyle/>
          <a:p>
            <a:r>
              <a:rPr lang="it-IT" dirty="0"/>
              <a:t>PLS-DA: EfficientNetV2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1B84-464C-172D-EF87-165931D2BEE5}"/>
              </a:ext>
            </a:extLst>
          </p:cNvPr>
          <p:cNvSpPr txBox="1"/>
          <p:nvPr/>
        </p:nvSpPr>
        <p:spPr>
          <a:xfrm>
            <a:off x="391048" y="841832"/>
            <a:ext cx="1140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Montserrat" pitchFamily="2" charset="0"/>
                <a:sym typeface="Wingdings" panose="05000000000000000000" pitchFamily="2" charset="2"/>
              </a:rPr>
              <a:t>Accuracy</a:t>
            </a:r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 media delle k </a:t>
            </a:r>
            <a:r>
              <a:rPr lang="it-IT" dirty="0" err="1">
                <a:latin typeface="Montserrat" pitchFamily="2" charset="0"/>
                <a:sym typeface="Wingdings" panose="05000000000000000000" pitchFamily="2" charset="2"/>
              </a:rPr>
              <a:t>crossvalidazione</a:t>
            </a:r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 al variare del numero di variabili latenti</a:t>
            </a:r>
          </a:p>
          <a:p>
            <a:pPr algn="ctr"/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(Best case  ENetV2 </a:t>
            </a:r>
            <a:r>
              <a:rPr lang="it-IT" dirty="0" err="1">
                <a:latin typeface="Montserrat" pitchFamily="2" charset="0"/>
                <a:sym typeface="Wingdings" panose="05000000000000000000" pitchFamily="2" charset="2"/>
              </a:rPr>
              <a:t>layer</a:t>
            </a:r>
            <a:r>
              <a:rPr lang="it-IT" dirty="0">
                <a:latin typeface="Montserrat" pitchFamily="2" charset="0"/>
                <a:sym typeface="Wingdings" panose="05000000000000000000" pitchFamily="2" charset="2"/>
              </a:rPr>
              <a:t> 3</a:t>
            </a:r>
            <a:r>
              <a:rPr lang="it-IT" dirty="0">
                <a:latin typeface="Montserrat" pitchFamily="2" charset="0"/>
              </a:rPr>
              <a:t>)</a:t>
            </a:r>
          </a:p>
          <a:p>
            <a:endParaRPr lang="it-IT" dirty="0">
              <a:latin typeface="Montserrat" pitchFamily="2" charset="0"/>
              <a:sym typeface="Wingdings" panose="05000000000000000000" pitchFamily="2" charset="2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971019-2246-1965-E16A-8185C3DE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05" y="1697684"/>
            <a:ext cx="8903247" cy="4686658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07532F19-1E82-45BB-DC0B-B000C32001BC}"/>
              </a:ext>
            </a:extLst>
          </p:cNvPr>
          <p:cNvGrpSpPr/>
          <p:nvPr/>
        </p:nvGrpSpPr>
        <p:grpSpPr>
          <a:xfrm>
            <a:off x="1924241" y="3429000"/>
            <a:ext cx="10096124" cy="2627011"/>
            <a:chOff x="1924241" y="3429000"/>
            <a:chExt cx="10096124" cy="2627011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849D68B7-A106-1047-0A4D-0666BD5F5209}"/>
                </a:ext>
              </a:extLst>
            </p:cNvPr>
            <p:cNvSpPr txBox="1"/>
            <p:nvPr/>
          </p:nvSpPr>
          <p:spPr>
            <a:xfrm>
              <a:off x="8978056" y="3429000"/>
              <a:ext cx="30423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800" dirty="0">
                  <a:latin typeface="Montserrat" pitchFamily="2" charset="0"/>
                  <a:sym typeface="Wingdings" panose="05000000000000000000" pitchFamily="2" charset="2"/>
                </a:rPr>
                <a:t>Best Acc. Mean = 71.90%</a:t>
              </a:r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r>
                <a:rPr lang="it-IT" dirty="0" err="1">
                  <a:latin typeface="Montserrat" pitchFamily="2" charset="0"/>
                  <a:sym typeface="Wingdings" panose="05000000000000000000" pitchFamily="2" charset="2"/>
                </a:rPr>
                <a:t>Std</a:t>
              </a:r>
              <a:r>
                <a:rPr lang="it-IT" dirty="0">
                  <a:latin typeface="Montserrat" pitchFamily="2" charset="0"/>
                  <a:sym typeface="Wingdings" panose="05000000000000000000" pitchFamily="2" charset="2"/>
                </a:rPr>
                <a:t> = 1.09%</a:t>
              </a:r>
            </a:p>
          </p:txBody>
        </p:sp>
        <p:sp>
          <p:nvSpPr>
            <p:cNvPr id="8" name="Freccia a destra 7">
              <a:extLst>
                <a:ext uri="{FF2B5EF4-FFF2-40B4-BE49-F238E27FC236}">
                  <a16:creationId xmlns:a16="http://schemas.microsoft.com/office/drawing/2014/main" id="{952A1EF8-CF7A-199A-0D03-CEABEDE1284E}"/>
                </a:ext>
              </a:extLst>
            </p:cNvPr>
            <p:cNvSpPr/>
            <p:nvPr/>
          </p:nvSpPr>
          <p:spPr>
            <a:xfrm rot="7983335">
              <a:off x="1813649" y="5850523"/>
              <a:ext cx="316080" cy="9489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CC57829-A903-2673-550D-51FB79AF6B28}"/>
                </a:ext>
              </a:extLst>
            </p:cNvPr>
            <p:cNvSpPr txBox="1"/>
            <p:nvPr/>
          </p:nvSpPr>
          <p:spPr>
            <a:xfrm>
              <a:off x="1971689" y="5555968"/>
              <a:ext cx="514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rgbClr val="FF0000"/>
                  </a:solidFill>
                  <a:latin typeface="Montserrat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4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FE928F-45E9-33C3-08C1-553DBDC3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043BD-5FB4-0D02-B5FF-98D2C328E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PLS-DA: EfficientNetV2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64B2CC-DADB-B213-81B4-BE936FA3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4" y="639514"/>
            <a:ext cx="2718363" cy="2278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3ACA8-4866-A1C4-BFB6-8DED5117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9368" y="639514"/>
            <a:ext cx="2712860" cy="22781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68AF84-99A6-E3F2-40EB-938A54935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" y="4135189"/>
            <a:ext cx="2707358" cy="22781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3B48F7-846F-53C3-4BAD-602F8F3A7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870" y="4142092"/>
            <a:ext cx="2707358" cy="22643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AC1AF18-8908-E3CD-2995-C63B92E26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6989" y="1147050"/>
            <a:ext cx="6622346" cy="4824687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9234C3EB-FE51-C114-DECF-77D7FC04C9B4}"/>
              </a:ext>
            </a:extLst>
          </p:cNvPr>
          <p:cNvSpPr txBox="1"/>
          <p:nvPr/>
        </p:nvSpPr>
        <p:spPr>
          <a:xfrm>
            <a:off x="7910250" y="6037096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Montserrat" pitchFamily="2" charset="0"/>
              </a:rPr>
              <a:t>Val. Accuracy = 74.80% 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B7CC04A7-2FAA-EC37-834B-F499A0489F03}"/>
              </a:ext>
            </a:extLst>
          </p:cNvPr>
          <p:cNvSpPr txBox="1"/>
          <p:nvPr/>
        </p:nvSpPr>
        <p:spPr>
          <a:xfrm>
            <a:off x="677048" y="362515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71.77% 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69B6D2F2-17A9-E092-28CB-D2C4E60A4A7D}"/>
              </a:ext>
            </a:extLst>
          </p:cNvPr>
          <p:cNvSpPr txBox="1"/>
          <p:nvPr/>
        </p:nvSpPr>
        <p:spPr>
          <a:xfrm>
            <a:off x="677048" y="3865093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71.41% 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CE9FCA74-9DCB-9CAE-9B9B-1B737990FEEC}"/>
              </a:ext>
            </a:extLst>
          </p:cNvPr>
          <p:cNvSpPr txBox="1"/>
          <p:nvPr/>
        </p:nvSpPr>
        <p:spPr>
          <a:xfrm>
            <a:off x="3417420" y="3870807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70.76% 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61D1C562-F33B-3186-40E6-AA9C8623BC23}"/>
              </a:ext>
            </a:extLst>
          </p:cNvPr>
          <p:cNvSpPr txBox="1"/>
          <p:nvPr/>
        </p:nvSpPr>
        <p:spPr>
          <a:xfrm>
            <a:off x="3417420" y="362514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72.70% </a:t>
            </a:r>
          </a:p>
        </p:txBody>
      </p:sp>
    </p:spTree>
    <p:extLst>
      <p:ext uri="{BB962C8B-B14F-4D97-AF65-F5344CB8AC3E}">
        <p14:creationId xmlns:p14="http://schemas.microsoft.com/office/powerpoint/2010/main" val="186357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DB8633-A966-3053-97FD-6B1AFFD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FF5395-1987-86E4-60FF-69F8B6652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FeedForward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002790-9DD2-7276-031F-003AE0393054}"/>
              </a:ext>
            </a:extLst>
          </p:cNvPr>
          <p:cNvGrpSpPr/>
          <p:nvPr/>
        </p:nvGrpSpPr>
        <p:grpSpPr>
          <a:xfrm>
            <a:off x="364370" y="1393574"/>
            <a:ext cx="6395395" cy="4114810"/>
            <a:chOff x="258457" y="1118585"/>
            <a:chExt cx="7363097" cy="4670727"/>
          </a:xfrm>
        </p:grpSpPr>
        <p:pic>
          <p:nvPicPr>
            <p:cNvPr id="12" name="Immagine 11" descr="Immagine che contiene cerchio, Policromia, schermata, Simmetria&#10;&#10;Descrizione generata automaticamente">
              <a:extLst>
                <a:ext uri="{FF2B5EF4-FFF2-40B4-BE49-F238E27FC236}">
                  <a16:creationId xmlns:a16="http://schemas.microsoft.com/office/drawing/2014/main" id="{0FE09684-D161-842B-03EB-D46BD08E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33" y="1118585"/>
              <a:ext cx="6283469" cy="36290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DEDAF5-AC13-9373-F5A4-F05512A6A739}"/>
                </a:ext>
              </a:extLst>
            </p:cNvPr>
            <p:cNvSpPr txBox="1"/>
            <p:nvPr/>
          </p:nvSpPr>
          <p:spPr>
            <a:xfrm>
              <a:off x="258457" y="5370083"/>
              <a:ext cx="1507827" cy="41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Input layer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A64BF1B-F004-A11E-EF00-E66DF1EE3365}"/>
                </a:ext>
              </a:extLst>
            </p:cNvPr>
            <p:cNvSpPr/>
            <p:nvPr/>
          </p:nvSpPr>
          <p:spPr>
            <a:xfrm rot="16200000">
              <a:off x="839755" y="4706583"/>
              <a:ext cx="345232" cy="914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356CF0-C00F-9D92-6578-86CD3F4911F2}"/>
                </a:ext>
              </a:extLst>
            </p:cNvPr>
            <p:cNvSpPr txBox="1"/>
            <p:nvPr/>
          </p:nvSpPr>
          <p:spPr>
            <a:xfrm>
              <a:off x="2122714" y="5370083"/>
              <a:ext cx="164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Hidden layer 1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7DC21787-BF2D-CB2E-10F9-85A779EBE55F}"/>
                </a:ext>
              </a:extLst>
            </p:cNvPr>
            <p:cNvSpPr/>
            <p:nvPr/>
          </p:nvSpPr>
          <p:spPr>
            <a:xfrm rot="16200000">
              <a:off x="2774302" y="4706583"/>
              <a:ext cx="345232" cy="914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D08DB-E9A6-2985-4C23-8C50B178DB57}"/>
                </a:ext>
              </a:extLst>
            </p:cNvPr>
            <p:cNvSpPr txBox="1"/>
            <p:nvPr/>
          </p:nvSpPr>
          <p:spPr>
            <a:xfrm>
              <a:off x="4038599" y="5370083"/>
              <a:ext cx="164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Hidden layer 2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4AEA0EE-14CE-1425-74F1-79AD3F09BDC9}"/>
                </a:ext>
              </a:extLst>
            </p:cNvPr>
            <p:cNvSpPr/>
            <p:nvPr/>
          </p:nvSpPr>
          <p:spPr>
            <a:xfrm rot="16200000">
              <a:off x="4690187" y="4706583"/>
              <a:ext cx="345232" cy="914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1CBC35-8899-5F31-D73E-E6360F2E2021}"/>
                </a:ext>
              </a:extLst>
            </p:cNvPr>
            <p:cNvSpPr txBox="1"/>
            <p:nvPr/>
          </p:nvSpPr>
          <p:spPr>
            <a:xfrm>
              <a:off x="5973146" y="5370083"/>
              <a:ext cx="1648408" cy="41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Output layer 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9D4373D-FFD3-1056-5A96-7697BAA9885F}"/>
                </a:ext>
              </a:extLst>
            </p:cNvPr>
            <p:cNvSpPr/>
            <p:nvPr/>
          </p:nvSpPr>
          <p:spPr>
            <a:xfrm rot="16200000">
              <a:off x="6624734" y="4706583"/>
              <a:ext cx="345232" cy="914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76239C-A21B-BF6D-A4BC-31BADB315E46}"/>
                    </a:ext>
                  </a:extLst>
                </p:cNvPr>
                <p:cNvSpPr txBox="1"/>
                <p:nvPr/>
              </p:nvSpPr>
              <p:spPr>
                <a:xfrm>
                  <a:off x="396550" y="2011090"/>
                  <a:ext cx="2750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76239C-A21B-BF6D-A4BC-31BADB315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50" y="2011090"/>
                  <a:ext cx="27501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077" r="-17949" b="-3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8C58D1A-E76D-93BA-159E-82288D99DD40}"/>
                    </a:ext>
                  </a:extLst>
                </p:cNvPr>
                <p:cNvSpPr txBox="1"/>
                <p:nvPr/>
              </p:nvSpPr>
              <p:spPr>
                <a:xfrm>
                  <a:off x="391886" y="2794587"/>
                  <a:ext cx="2696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8C58D1A-E76D-93BA-159E-82288D99D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86" y="2794587"/>
                  <a:ext cx="26968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684" r="-18421" b="-3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6B0E4C-553F-2118-BF99-F3A864772EC6}"/>
                    </a:ext>
                  </a:extLst>
                </p:cNvPr>
                <p:cNvSpPr txBox="1"/>
                <p:nvPr/>
              </p:nvSpPr>
              <p:spPr>
                <a:xfrm>
                  <a:off x="396551" y="3578084"/>
                  <a:ext cx="2750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6B0E4C-553F-2118-BF99-F3A864772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51" y="3578084"/>
                  <a:ext cx="2750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3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3E11A7-E63F-D6A5-4718-48E6032B2458}"/>
                    </a:ext>
                  </a:extLst>
                </p:cNvPr>
                <p:cNvSpPr txBox="1"/>
                <p:nvPr/>
              </p:nvSpPr>
              <p:spPr>
                <a:xfrm>
                  <a:off x="7108475" y="2011089"/>
                  <a:ext cx="2766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3E11A7-E63F-D6A5-4718-48E6032B2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475" y="2011089"/>
                  <a:ext cx="2766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17949" b="-4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D0DA4B-DC0D-11CF-CB4C-61FD7628A050}"/>
                    </a:ext>
                  </a:extLst>
                </p:cNvPr>
                <p:cNvSpPr txBox="1"/>
                <p:nvPr/>
              </p:nvSpPr>
              <p:spPr>
                <a:xfrm>
                  <a:off x="7119360" y="2772081"/>
                  <a:ext cx="271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D0DA4B-DC0D-11CF-CB4C-61FD7628A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360" y="2772081"/>
                  <a:ext cx="27135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333" r="-17949" b="-390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0068FA-D42F-5CA4-630A-0B98001890D4}"/>
                    </a:ext>
                  </a:extLst>
                </p:cNvPr>
                <p:cNvSpPr txBox="1"/>
                <p:nvPr/>
              </p:nvSpPr>
              <p:spPr>
                <a:xfrm>
                  <a:off x="7119360" y="3572301"/>
                  <a:ext cx="2766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0068FA-D42F-5CA4-630A-0B9800189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360" y="3572301"/>
                  <a:ext cx="27667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500" r="-17500" b="-4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26C5F0-ECF6-78BA-C470-0699C5AC380A}"/>
                    </a:ext>
                  </a:extLst>
                </p:cNvPr>
                <p:cNvSpPr txBox="1"/>
                <p:nvPr/>
              </p:nvSpPr>
              <p:spPr>
                <a:xfrm>
                  <a:off x="3857652" y="1359564"/>
                  <a:ext cx="36189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26C5F0-ECF6-78BA-C470-0699C5AC3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52" y="1359564"/>
                  <a:ext cx="361894" cy="299313"/>
                </a:xfrm>
                <a:prstGeom prst="rect">
                  <a:avLst/>
                </a:prstGeom>
                <a:blipFill>
                  <a:blip r:embed="rId9"/>
                  <a:stretch>
                    <a:fillRect l="-19608" r="-23529" b="-409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FD763C8-DC17-890F-DA28-C31C863993CF}"/>
              </a:ext>
            </a:extLst>
          </p:cNvPr>
          <p:cNvSpPr txBox="1"/>
          <p:nvPr/>
        </p:nvSpPr>
        <p:spPr>
          <a:xfrm>
            <a:off x="6916164" y="1605871"/>
            <a:ext cx="50149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latin typeface="Montserrat" panose="00000500000000000000" pitchFamily="2" charset="0"/>
              </a:rPr>
              <a:t>Nella</a:t>
            </a:r>
            <a:r>
              <a:rPr lang="en-GB" sz="2000" b="1" dirty="0">
                <a:latin typeface="Montserrat" panose="00000500000000000000" pitchFamily="2" charset="0"/>
              </a:rPr>
              <a:t> </a:t>
            </a:r>
            <a:r>
              <a:rPr lang="en-GB" sz="2000" b="1" dirty="0" err="1">
                <a:latin typeface="Montserrat" panose="00000500000000000000" pitchFamily="2" charset="0"/>
              </a:rPr>
              <a:t>FeedForward</a:t>
            </a:r>
            <a:r>
              <a:rPr lang="en-GB" sz="2000" b="1" dirty="0">
                <a:latin typeface="Montserrat" panose="00000500000000000000" pitchFamily="2" charset="0"/>
              </a:rPr>
              <a:t> Neural Network</a:t>
            </a:r>
            <a:r>
              <a:rPr lang="en-GB" sz="2000" dirty="0">
                <a:latin typeface="Montserrat" panose="00000500000000000000" pitchFamily="2" charset="0"/>
              </a:rPr>
              <a:t>, </a:t>
            </a:r>
            <a:r>
              <a:rPr lang="en-GB" sz="2000" dirty="0" err="1">
                <a:latin typeface="Montserrat" panose="00000500000000000000" pitchFamily="2" charset="0"/>
              </a:rPr>
              <a:t>l’informazione</a:t>
            </a:r>
            <a:r>
              <a:rPr lang="en-GB" sz="2000" dirty="0">
                <a:latin typeface="Montserrat" panose="00000500000000000000" pitchFamily="2" charset="0"/>
              </a:rPr>
              <a:t> </a:t>
            </a:r>
            <a:r>
              <a:rPr lang="en-GB" sz="2000" dirty="0" err="1">
                <a:latin typeface="Montserrat" panose="00000500000000000000" pitchFamily="2" charset="0"/>
              </a:rPr>
              <a:t>si</a:t>
            </a:r>
            <a:r>
              <a:rPr lang="en-GB" sz="2000" dirty="0">
                <a:latin typeface="Montserrat" panose="00000500000000000000" pitchFamily="2" charset="0"/>
              </a:rPr>
              <a:t> </a:t>
            </a:r>
            <a:r>
              <a:rPr lang="en-GB" sz="2000" dirty="0" err="1">
                <a:latin typeface="Montserrat" panose="00000500000000000000" pitchFamily="2" charset="0"/>
              </a:rPr>
              <a:t>muove</a:t>
            </a:r>
            <a:r>
              <a:rPr lang="en-GB" sz="2000" dirty="0">
                <a:latin typeface="Montserrat" panose="00000500000000000000" pitchFamily="2" charset="0"/>
              </a:rPr>
              <a:t> in avanti ed è </a:t>
            </a:r>
            <a:r>
              <a:rPr lang="en-GB" sz="2000" dirty="0" err="1">
                <a:latin typeface="Montserrat" panose="00000500000000000000" pitchFamily="2" charset="0"/>
              </a:rPr>
              <a:t>composta</a:t>
            </a:r>
            <a:r>
              <a:rPr lang="en-GB" sz="2000" dirty="0">
                <a:latin typeface="Montserrat" panose="00000500000000000000" pitchFamily="2" charset="0"/>
              </a:rPr>
              <a:t> </a:t>
            </a:r>
            <a:r>
              <a:rPr lang="en-GB" sz="2000" dirty="0" err="1">
                <a:latin typeface="Montserrat" panose="00000500000000000000" pitchFamily="2" charset="0"/>
              </a:rPr>
              <a:t>dai</a:t>
            </a:r>
            <a:r>
              <a:rPr lang="en-GB" sz="2000" dirty="0">
                <a:latin typeface="Montserrat" panose="00000500000000000000" pitchFamily="2" charset="0"/>
              </a:rPr>
              <a:t> </a:t>
            </a:r>
            <a:r>
              <a:rPr lang="en-GB" sz="2000" dirty="0" err="1">
                <a:latin typeface="Montserrat" panose="00000500000000000000" pitchFamily="2" charset="0"/>
              </a:rPr>
              <a:t>seguenti</a:t>
            </a:r>
            <a:r>
              <a:rPr lang="en-GB" sz="2000" dirty="0">
                <a:latin typeface="Montserrat" panose="00000500000000000000" pitchFamily="2" charset="0"/>
              </a:rPr>
              <a:t> layer: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>
                <a:latin typeface="Montserrat" panose="00000500000000000000" pitchFamily="2" charset="0"/>
              </a:rPr>
              <a:t>Input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>
                <a:latin typeface="Montserrat" panose="00000500000000000000" pitchFamily="2" charset="0"/>
              </a:rPr>
              <a:t>Hidden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>
                <a:latin typeface="Montserrat" panose="00000500000000000000" pitchFamily="2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4550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2DC779B-FE2C-8D99-BDFD-9611B873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5B8FF4-7B8B-3720-E16B-2BBD1E854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2944" y="160443"/>
            <a:ext cx="5507422" cy="1065258"/>
          </a:xfrm>
        </p:spPr>
        <p:txBody>
          <a:bodyPr/>
          <a:lstStyle/>
          <a:p>
            <a:r>
              <a:rPr lang="it-IT" dirty="0"/>
              <a:t>FFNET: </a:t>
            </a:r>
            <a:r>
              <a:rPr lang="it-IT" dirty="0" err="1">
                <a:sym typeface="Wingdings" panose="05000000000000000000" pitchFamily="2" charset="2"/>
              </a:rPr>
              <a:t>Hyperparameter</a:t>
            </a:r>
            <a:r>
              <a:rPr lang="it-IT" dirty="0"/>
              <a:t>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4B19A9-1DEC-C341-FE27-1A0271EAD6B0}"/>
                  </a:ext>
                </a:extLst>
              </p:cNvPr>
              <p:cNvSpPr txBox="1"/>
              <p:nvPr/>
            </p:nvSpPr>
            <p:spPr>
              <a:xfrm>
                <a:off x="1391698" y="1354909"/>
                <a:ext cx="94086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2000" dirty="0">
                  <a:latin typeface="Montserrat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Algoritmo di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hyperparameter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tuning 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HyperBand</a:t>
                </a:r>
                <a:endParaRPr lang="it-IT" sz="2000" dirty="0">
                  <a:latin typeface="Montserrat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sz="2000" dirty="0">
                  <a:latin typeface="Montserrat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Parametri ottimizzati: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Numero di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Hidden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Layers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: 1 - 5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Neuroni per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Hidden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Layers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: 50-500 con step 5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-</a:t>
                </a:r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con log sampling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sz="2000" dirty="0">
                  <a:latin typeface="Montserrat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Parametri fissi: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Neuroni Output Layer: 4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Funzione di attivazione: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ReLU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(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hidden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), </a:t>
                </a: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softmax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 (output)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it-IT" sz="2000" dirty="0" err="1">
                    <a:latin typeface="Montserrat" pitchFamily="2" charset="0"/>
                    <a:sym typeface="Wingdings" panose="05000000000000000000" pitchFamily="2" charset="2"/>
                  </a:rPr>
                  <a:t>Optimizer</a:t>
                </a:r>
                <a:r>
                  <a:rPr lang="it-IT" sz="2000" dirty="0">
                    <a:latin typeface="Montserrat" pitchFamily="2" charset="0"/>
                    <a:sym typeface="Wingdings" panose="05000000000000000000" pitchFamily="2" charset="2"/>
                  </a:rPr>
                  <a:t>: Adam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4B19A9-1DEC-C341-FE27-1A0271EA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98" y="1354909"/>
                <a:ext cx="9408604" cy="3785652"/>
              </a:xfrm>
              <a:prstGeom prst="rect">
                <a:avLst/>
              </a:prstGeom>
              <a:blipFill>
                <a:blip r:embed="rId2"/>
                <a:stretch>
                  <a:fillRect l="-583" b="-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2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57357-2253-A712-EACD-0C753BAD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8CF58A-8C73-7E2D-7B74-B4D6CC21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DF933-580E-5AD2-A30F-8C0685384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2944" y="160443"/>
            <a:ext cx="5507422" cy="461742"/>
          </a:xfrm>
        </p:spPr>
        <p:txBody>
          <a:bodyPr/>
          <a:lstStyle/>
          <a:p>
            <a:r>
              <a:rPr lang="it-IT" dirty="0"/>
              <a:t>FFNET: VGG16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87E6DB-DED3-AE92-B122-35497AC7542B}"/>
              </a:ext>
            </a:extLst>
          </p:cNvPr>
          <p:cNvSpPr txBox="1"/>
          <p:nvPr/>
        </p:nvSpPr>
        <p:spPr>
          <a:xfrm>
            <a:off x="391048" y="867892"/>
            <a:ext cx="1140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Montserrat" pitchFamily="2" charset="0"/>
                <a:sym typeface="Wingdings" panose="05000000000000000000" pitchFamily="2" charset="2"/>
              </a:rPr>
              <a:t>Accuracy</a:t>
            </a:r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 media delle k </a:t>
            </a:r>
            <a:r>
              <a:rPr lang="it-IT" sz="2000" dirty="0" err="1">
                <a:latin typeface="Montserrat" pitchFamily="2" charset="0"/>
                <a:sym typeface="Wingdings" panose="05000000000000000000" pitchFamily="2" charset="2"/>
              </a:rPr>
              <a:t>crossvalidazione</a:t>
            </a:r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 al variare delle epoche</a:t>
            </a:r>
          </a:p>
          <a:p>
            <a:pPr algn="ctr"/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(Best case  VGG16 </a:t>
            </a:r>
            <a:r>
              <a:rPr lang="it-IT" sz="2000" dirty="0" err="1">
                <a:latin typeface="Montserrat" pitchFamily="2" charset="0"/>
              </a:rPr>
              <a:t>layer</a:t>
            </a:r>
            <a:r>
              <a:rPr lang="it-IT" sz="2000" dirty="0">
                <a:latin typeface="Montserrat" pitchFamily="2" charset="0"/>
              </a:rPr>
              <a:t> 2)</a:t>
            </a:r>
          </a:p>
          <a:p>
            <a:endParaRPr lang="it-IT" sz="2000" dirty="0">
              <a:latin typeface="Montserrat" pitchFamily="2" charset="0"/>
              <a:sym typeface="Wingdings" panose="05000000000000000000" pitchFamily="2" charset="2"/>
            </a:endParaRPr>
          </a:p>
        </p:txBody>
      </p:sp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3226FF66-15E0-93F3-9730-367E3664D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584"/>
            <a:ext cx="8972846" cy="4719576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CB96C16F-4EFA-4D05-3E0C-2BFACC63C6F3}"/>
              </a:ext>
            </a:extLst>
          </p:cNvPr>
          <p:cNvGrpSpPr/>
          <p:nvPr/>
        </p:nvGrpSpPr>
        <p:grpSpPr>
          <a:xfrm>
            <a:off x="3962388" y="3059668"/>
            <a:ext cx="8052767" cy="923330"/>
            <a:chOff x="3962388" y="3059668"/>
            <a:chExt cx="8052767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35E3E8-F496-AFE1-9E89-D74BECF2111E}"/>
                </a:ext>
              </a:extLst>
            </p:cNvPr>
            <p:cNvSpPr txBox="1"/>
            <p:nvPr/>
          </p:nvSpPr>
          <p:spPr>
            <a:xfrm>
              <a:off x="8972846" y="3059668"/>
              <a:ext cx="30423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800" dirty="0">
                  <a:latin typeface="Montserrat" pitchFamily="2" charset="0"/>
                  <a:sym typeface="Wingdings" panose="05000000000000000000" pitchFamily="2" charset="2"/>
                </a:rPr>
                <a:t>Best Acc. Mean = 85.92%</a:t>
              </a:r>
            </a:p>
            <a:p>
              <a:pPr algn="ctr"/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r>
                <a:rPr lang="it-IT" dirty="0" err="1">
                  <a:latin typeface="Montserrat" pitchFamily="2" charset="0"/>
                  <a:sym typeface="Wingdings" panose="05000000000000000000" pitchFamily="2" charset="2"/>
                </a:rPr>
                <a:t>Std</a:t>
              </a:r>
              <a:r>
                <a:rPr lang="it-IT" dirty="0">
                  <a:latin typeface="Montserrat" pitchFamily="2" charset="0"/>
                  <a:sym typeface="Wingdings" panose="05000000000000000000" pitchFamily="2" charset="2"/>
                </a:rPr>
                <a:t> = 1.52%</a:t>
              </a:r>
            </a:p>
          </p:txBody>
        </p:sp>
        <p:sp>
          <p:nvSpPr>
            <p:cNvPr id="8" name="Freccia a destra 7">
              <a:extLst>
                <a:ext uri="{FF2B5EF4-FFF2-40B4-BE49-F238E27FC236}">
                  <a16:creationId xmlns:a16="http://schemas.microsoft.com/office/drawing/2014/main" id="{55F8D901-A90E-8712-C539-EE070410A296}"/>
                </a:ext>
              </a:extLst>
            </p:cNvPr>
            <p:cNvSpPr/>
            <p:nvPr/>
          </p:nvSpPr>
          <p:spPr>
            <a:xfrm rot="7306434">
              <a:off x="3769755" y="3472524"/>
              <a:ext cx="482882" cy="9761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896FCA-55B3-B83E-4A4D-F42A65A55D15}"/>
                  </a:ext>
                </a:extLst>
              </p:cNvPr>
              <p:cNvSpPr txBox="1"/>
              <p:nvPr/>
            </p:nvSpPr>
            <p:spPr>
              <a:xfrm>
                <a:off x="9089576" y="4912890"/>
                <a:ext cx="27113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 err="1">
                    <a:latin typeface="Montserrat" panose="00000500000000000000" pitchFamily="2" charset="0"/>
                  </a:rPr>
                  <a:t>Hyperparameters</a:t>
                </a:r>
                <a:r>
                  <a:rPr lang="it-IT" sz="1600" dirty="0">
                    <a:latin typeface="Montserrat" panose="00000500000000000000" pitchFamily="2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N°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layer</a:t>
                </a:r>
                <a:r>
                  <a:rPr lang="it-IT" sz="1600" dirty="0">
                    <a:latin typeface="Montserrat" panose="00000500000000000000" pitchFamily="2" charset="0"/>
                  </a:rPr>
                  <a:t>: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Neuroni: 435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Learn. Rate: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1.87∙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sz="16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896FCA-55B3-B83E-4A4D-F42A65A5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76" y="4912890"/>
                <a:ext cx="2711375" cy="1077218"/>
              </a:xfrm>
              <a:prstGeom prst="rect">
                <a:avLst/>
              </a:prstGeom>
              <a:blipFill>
                <a:blip r:embed="rId3"/>
                <a:stretch>
                  <a:fillRect l="-1124" t="-1695" b="-6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0C1088E-4F67-3DDD-4350-F347C171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C9BFDA-C671-8CC4-94D9-22BF1C2DF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51F5534-F805-A8F3-C8B6-DB6EE15A7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16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81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1A62-F51C-2113-7A7D-F2DDCDA5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662B0A1-1F9A-14A0-B2B3-6187C529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FE0A9B-2288-7C78-F1F0-0A0DE4698E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2944" y="160443"/>
            <a:ext cx="5507422" cy="526910"/>
          </a:xfrm>
        </p:spPr>
        <p:txBody>
          <a:bodyPr/>
          <a:lstStyle/>
          <a:p>
            <a:r>
              <a:rPr lang="it-IT" dirty="0"/>
              <a:t>FFNET: VGG16</a:t>
            </a:r>
          </a:p>
        </p:txBody>
      </p:sp>
      <p:pic>
        <p:nvPicPr>
          <p:cNvPr id="15" name="Picture 14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6A73385D-F3B5-4CAC-07CC-0BA9B0FE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46" y="1160179"/>
            <a:ext cx="6503779" cy="47496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7720EE-750E-63CD-DB91-40E8D2CE2B64}"/>
              </a:ext>
            </a:extLst>
          </p:cNvPr>
          <p:cNvSpPr txBox="1"/>
          <p:nvPr/>
        </p:nvSpPr>
        <p:spPr>
          <a:xfrm>
            <a:off x="7495759" y="5923368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Montserrat" pitchFamily="2" charset="0"/>
              </a:rPr>
              <a:t>Val. Accuracy = 89.01% </a:t>
            </a:r>
          </a:p>
        </p:txBody>
      </p:sp>
      <p:pic>
        <p:nvPicPr>
          <p:cNvPr id="22" name="Picture 21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C986ED29-C2E5-4596-157C-E089ED407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3"/>
          <a:stretch/>
        </p:blipFill>
        <p:spPr>
          <a:xfrm>
            <a:off x="0" y="693072"/>
            <a:ext cx="2564072" cy="2184203"/>
          </a:xfrm>
          <a:prstGeom prst="rect">
            <a:avLst/>
          </a:prstGeom>
        </p:spPr>
      </p:pic>
      <p:pic>
        <p:nvPicPr>
          <p:cNvPr id="24" name="Picture 2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AEDE1D96-B9A4-D68D-F5BD-21C85388F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5"/>
          <a:stretch/>
        </p:blipFill>
        <p:spPr>
          <a:xfrm>
            <a:off x="2811534" y="714074"/>
            <a:ext cx="2580912" cy="2184203"/>
          </a:xfrm>
          <a:prstGeom prst="rect">
            <a:avLst/>
          </a:prstGeom>
        </p:spPr>
      </p:pic>
      <p:pic>
        <p:nvPicPr>
          <p:cNvPr id="26" name="Picture 25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EC94FD9-2DAF-7528-C674-2DF57A724B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1"/>
          <a:stretch/>
        </p:blipFill>
        <p:spPr>
          <a:xfrm>
            <a:off x="2958" y="4226329"/>
            <a:ext cx="2558155" cy="21842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ACA46A-458C-2DC2-6FE7-1B9C9ED2F370}"/>
              </a:ext>
            </a:extLst>
          </p:cNvPr>
          <p:cNvSpPr txBox="1"/>
          <p:nvPr/>
        </p:nvSpPr>
        <p:spPr>
          <a:xfrm>
            <a:off x="574804" y="384391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85.32%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A70FB8-E6A4-34A9-0C1D-15A773753A7D}"/>
              </a:ext>
            </a:extLst>
          </p:cNvPr>
          <p:cNvSpPr txBox="1"/>
          <p:nvPr/>
        </p:nvSpPr>
        <p:spPr>
          <a:xfrm>
            <a:off x="3375398" y="384391"/>
            <a:ext cx="201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84.98%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B01DF-2844-DC26-5149-3CF90D69D618}"/>
              </a:ext>
            </a:extLst>
          </p:cNvPr>
          <p:cNvSpPr txBox="1"/>
          <p:nvPr/>
        </p:nvSpPr>
        <p:spPr>
          <a:xfrm>
            <a:off x="542802" y="3908507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85.46%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784DA-DDA6-6C1F-48C0-90333D0A960C}"/>
              </a:ext>
            </a:extLst>
          </p:cNvPr>
          <p:cNvSpPr txBox="1"/>
          <p:nvPr/>
        </p:nvSpPr>
        <p:spPr>
          <a:xfrm>
            <a:off x="3387345" y="3894779"/>
            <a:ext cx="199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85.95% </a:t>
            </a:r>
          </a:p>
        </p:txBody>
      </p:sp>
      <p:pic>
        <p:nvPicPr>
          <p:cNvPr id="33" name="Picture 32" descr="A colorful squares with numbers and labels&#10;&#10;Description automatically generated">
            <a:extLst>
              <a:ext uri="{FF2B5EF4-FFF2-40B4-BE49-F238E27FC236}">
                <a16:creationId xmlns:a16="http://schemas.microsoft.com/office/drawing/2014/main" id="{DE97A378-31A5-5E66-621D-36C73C96D6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5"/>
          <a:stretch/>
        </p:blipFill>
        <p:spPr>
          <a:xfrm>
            <a:off x="2811534" y="4171777"/>
            <a:ext cx="2705053" cy="22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F989B2C-A85F-FE33-D67A-0CC269A9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CE873D-B6A7-64B0-B7C2-F7F2FF26B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4"/>
            <a:ext cx="5193437" cy="515831"/>
          </a:xfrm>
        </p:spPr>
        <p:txBody>
          <a:bodyPr/>
          <a:lstStyle/>
          <a:p>
            <a:r>
              <a:rPr lang="it-IT" dirty="0"/>
              <a:t>FFNET: EfficientNetV2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4A7D9-EF11-6FBE-8D5B-A40B7CD5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9" y="1713694"/>
            <a:ext cx="8818348" cy="46795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B711A8-A928-0F95-C563-7BA92D991BB1}"/>
              </a:ext>
            </a:extLst>
          </p:cNvPr>
          <p:cNvSpPr txBox="1"/>
          <p:nvPr/>
        </p:nvSpPr>
        <p:spPr>
          <a:xfrm>
            <a:off x="391048" y="867892"/>
            <a:ext cx="1140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Montserrat" pitchFamily="2" charset="0"/>
                <a:sym typeface="Wingdings" panose="05000000000000000000" pitchFamily="2" charset="2"/>
              </a:rPr>
              <a:t>Accuracy</a:t>
            </a:r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 media delle k </a:t>
            </a:r>
            <a:r>
              <a:rPr lang="it-IT" sz="2000" dirty="0" err="1">
                <a:latin typeface="Montserrat" pitchFamily="2" charset="0"/>
                <a:sym typeface="Wingdings" panose="05000000000000000000" pitchFamily="2" charset="2"/>
              </a:rPr>
              <a:t>crossvalidazione</a:t>
            </a:r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 al variare delle epoche </a:t>
            </a:r>
          </a:p>
          <a:p>
            <a:pPr algn="ctr"/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(Best case  ENetV2 </a:t>
            </a:r>
            <a:r>
              <a:rPr lang="it-IT" sz="2000" dirty="0" err="1">
                <a:latin typeface="Montserrat" pitchFamily="2" charset="0"/>
                <a:sym typeface="Wingdings" panose="05000000000000000000" pitchFamily="2" charset="2"/>
              </a:rPr>
              <a:t>layer</a:t>
            </a:r>
            <a:r>
              <a:rPr lang="it-IT" sz="2000" dirty="0">
                <a:latin typeface="Montserrat" pitchFamily="2" charset="0"/>
                <a:sym typeface="Wingdings" panose="05000000000000000000" pitchFamily="2" charset="2"/>
              </a:rPr>
              <a:t> 3</a:t>
            </a:r>
            <a:r>
              <a:rPr lang="it-IT" sz="2000" dirty="0">
                <a:latin typeface="Montserrat" pitchFamily="2" charset="0"/>
              </a:rPr>
              <a:t>)</a:t>
            </a:r>
          </a:p>
          <a:p>
            <a:endParaRPr lang="it-IT" sz="2000" dirty="0">
              <a:latin typeface="Montserrat" pitchFamily="2" charset="0"/>
              <a:sym typeface="Wingdings" panose="05000000000000000000" pitchFamily="2" charset="2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3964B5D-196D-086B-83AB-01B57AD0605A}"/>
              </a:ext>
            </a:extLst>
          </p:cNvPr>
          <p:cNvGrpSpPr/>
          <p:nvPr/>
        </p:nvGrpSpPr>
        <p:grpSpPr>
          <a:xfrm>
            <a:off x="4152900" y="3130138"/>
            <a:ext cx="7867465" cy="2864935"/>
            <a:chOff x="4152900" y="3130138"/>
            <a:chExt cx="7867465" cy="286493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0E00F1E-E52C-BFE2-F770-1C006A57E147}"/>
                </a:ext>
              </a:extLst>
            </p:cNvPr>
            <p:cNvSpPr txBox="1"/>
            <p:nvPr/>
          </p:nvSpPr>
          <p:spPr>
            <a:xfrm>
              <a:off x="8978056" y="3130138"/>
              <a:ext cx="30423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800" dirty="0">
                  <a:latin typeface="Montserrat" pitchFamily="2" charset="0"/>
                  <a:sym typeface="Wingdings" panose="05000000000000000000" pitchFamily="2" charset="2"/>
                </a:rPr>
                <a:t>Best Acc. Mean = 81.78%</a:t>
              </a:r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endParaRPr lang="it-IT" dirty="0">
                <a:latin typeface="Montserrat" pitchFamily="2" charset="0"/>
                <a:sym typeface="Wingdings" panose="05000000000000000000" pitchFamily="2" charset="2"/>
              </a:endParaRPr>
            </a:p>
            <a:p>
              <a:pPr algn="ctr"/>
              <a:r>
                <a:rPr lang="it-IT" dirty="0" err="1">
                  <a:latin typeface="Montserrat" pitchFamily="2" charset="0"/>
                  <a:sym typeface="Wingdings" panose="05000000000000000000" pitchFamily="2" charset="2"/>
                </a:rPr>
                <a:t>Std</a:t>
              </a:r>
              <a:r>
                <a:rPr lang="it-IT" dirty="0">
                  <a:latin typeface="Montserrat" pitchFamily="2" charset="0"/>
                  <a:sym typeface="Wingdings" panose="05000000000000000000" pitchFamily="2" charset="2"/>
                </a:rPr>
                <a:t> = 0.83%</a:t>
              </a:r>
            </a:p>
          </p:txBody>
        </p:sp>
        <p:sp>
          <p:nvSpPr>
            <p:cNvPr id="13" name="Freccia a destra 12">
              <a:extLst>
                <a:ext uri="{FF2B5EF4-FFF2-40B4-BE49-F238E27FC236}">
                  <a16:creationId xmlns:a16="http://schemas.microsoft.com/office/drawing/2014/main" id="{3CEDC7CE-2673-31FE-93EB-7DB35CC5DDEF}"/>
                </a:ext>
              </a:extLst>
            </p:cNvPr>
            <p:cNvSpPr/>
            <p:nvPr/>
          </p:nvSpPr>
          <p:spPr>
            <a:xfrm rot="2939614">
              <a:off x="4391699" y="5720394"/>
              <a:ext cx="410852" cy="13850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82E78F5-70A9-501A-272A-704508C8F198}"/>
                </a:ext>
              </a:extLst>
            </p:cNvPr>
            <p:cNvSpPr txBox="1"/>
            <p:nvPr/>
          </p:nvSpPr>
          <p:spPr>
            <a:xfrm>
              <a:off x="4152900" y="5458380"/>
              <a:ext cx="514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rgbClr val="FF0000"/>
                  </a:solidFill>
                  <a:latin typeface="Montserrat" pitchFamily="2" charset="0"/>
                </a:rPr>
                <a:t>26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72E02-8434-4634-8959-886E12DC8DE0}"/>
                  </a:ext>
                </a:extLst>
              </p:cNvPr>
              <p:cNvSpPr txBox="1"/>
              <p:nvPr/>
            </p:nvSpPr>
            <p:spPr>
              <a:xfrm>
                <a:off x="9089576" y="4912890"/>
                <a:ext cx="27113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Montserrat" panose="00000500000000000000" pitchFamily="2" charset="0"/>
                  </a:rPr>
                  <a:t>Hyperparameters</a:t>
                </a:r>
                <a:r>
                  <a:rPr lang="it-IT" sz="1600" dirty="0">
                    <a:latin typeface="Montserrat" panose="00000500000000000000" pitchFamily="2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N°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layer</a:t>
                </a:r>
                <a:r>
                  <a:rPr lang="it-IT" sz="1600" dirty="0">
                    <a:latin typeface="Montserrat" panose="00000500000000000000" pitchFamily="2" charset="0"/>
                  </a:rPr>
                  <a:t>: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Neuroni: 395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Montserrat" panose="00000500000000000000" pitchFamily="2" charset="0"/>
                  </a:rPr>
                  <a:t>Learn. Rate: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1.6∙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sz="16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72E02-8434-4634-8959-886E12DC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76" y="4912890"/>
                <a:ext cx="2711375" cy="1077218"/>
              </a:xfrm>
              <a:prstGeom prst="rect">
                <a:avLst/>
              </a:prstGeom>
              <a:blipFill>
                <a:blip r:embed="rId3"/>
                <a:stretch>
                  <a:fillRect l="-1124" t="-1695" b="-6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0FF9E5-B61C-D1B6-21FF-94DD3DCB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4D5FB-AD25-B22B-1E78-6A45718CF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928" y="160444"/>
            <a:ext cx="5193437" cy="515831"/>
          </a:xfrm>
        </p:spPr>
        <p:txBody>
          <a:bodyPr/>
          <a:lstStyle/>
          <a:p>
            <a:r>
              <a:rPr lang="it-IT" dirty="0"/>
              <a:t>FFNET: EfficientNetV2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03DC7C-19C9-62AA-1E32-513A2F46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77393"/>
            <a:ext cx="2810410" cy="2369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6D2CB69-ED1C-447D-C5EC-5444856CD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273" y="908291"/>
            <a:ext cx="2694717" cy="22729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D1D822-3990-264E-7E1A-C2F98FE43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23291"/>
            <a:ext cx="2772289" cy="23586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5C9DCC2-DEC0-234E-430D-03FFC5ED0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289" y="3985365"/>
            <a:ext cx="2810410" cy="2396608"/>
          </a:xfrm>
          <a:prstGeom prst="rect">
            <a:avLst/>
          </a:prstGeom>
        </p:spPr>
      </p:pic>
      <p:pic>
        <p:nvPicPr>
          <p:cNvPr id="11" name="Immagine 10" descr="Immagine che contiene schermata, testo, quadrato, Policromia&#10;&#10;Descrizione generata automaticamente">
            <a:extLst>
              <a:ext uri="{FF2B5EF4-FFF2-40B4-BE49-F238E27FC236}">
                <a16:creationId xmlns:a16="http://schemas.microsoft.com/office/drawing/2014/main" id="{90EA16B3-5F03-856F-6638-E4001B354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53" y="1124943"/>
            <a:ext cx="6516571" cy="4759037"/>
          </a:xfrm>
          <a:prstGeom prst="rect">
            <a:avLst/>
          </a:prstGeom>
        </p:spPr>
      </p:pic>
      <p:sp>
        <p:nvSpPr>
          <p:cNvPr id="12" name="TextBox 26">
            <a:extLst>
              <a:ext uri="{FF2B5EF4-FFF2-40B4-BE49-F238E27FC236}">
                <a16:creationId xmlns:a16="http://schemas.microsoft.com/office/drawing/2014/main" id="{9D0DBB81-A403-5852-4D9B-188C3979315F}"/>
              </a:ext>
            </a:extLst>
          </p:cNvPr>
          <p:cNvSpPr txBox="1"/>
          <p:nvPr/>
        </p:nvSpPr>
        <p:spPr>
          <a:xfrm>
            <a:off x="627760" y="537775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80.48% 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8DDC5F31-313A-084B-2257-B69D7043FF0C}"/>
              </a:ext>
            </a:extLst>
          </p:cNvPr>
          <p:cNvSpPr txBox="1"/>
          <p:nvPr/>
        </p:nvSpPr>
        <p:spPr>
          <a:xfrm>
            <a:off x="3415384" y="537775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82.07% 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1F665BAC-31FA-5BCC-73BE-272250A37707}"/>
              </a:ext>
            </a:extLst>
          </p:cNvPr>
          <p:cNvSpPr txBox="1"/>
          <p:nvPr/>
        </p:nvSpPr>
        <p:spPr>
          <a:xfrm>
            <a:off x="627760" y="3676727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82.22% 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EB85806A-4603-EC87-73E5-0735EA8D48C7}"/>
              </a:ext>
            </a:extLst>
          </p:cNvPr>
          <p:cNvSpPr txBox="1"/>
          <p:nvPr/>
        </p:nvSpPr>
        <p:spPr>
          <a:xfrm>
            <a:off x="3415384" y="3679868"/>
            <a:ext cx="19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Montserrat" pitchFamily="2" charset="0"/>
              </a:rPr>
              <a:t>Val. Accuracy = 83.20% 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0E8A2D93-F3C6-B02C-DC95-2F29E4F39105}"/>
              </a:ext>
            </a:extLst>
          </p:cNvPr>
          <p:cNvSpPr txBox="1"/>
          <p:nvPr/>
        </p:nvSpPr>
        <p:spPr>
          <a:xfrm>
            <a:off x="7922345" y="6012641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Montserrat" pitchFamily="2" charset="0"/>
              </a:rPr>
              <a:t>Val. Accuracy = 83.85% </a:t>
            </a:r>
          </a:p>
        </p:txBody>
      </p:sp>
    </p:spTree>
    <p:extLst>
      <p:ext uri="{BB962C8B-B14F-4D97-AF65-F5344CB8AC3E}">
        <p14:creationId xmlns:p14="http://schemas.microsoft.com/office/powerpoint/2010/main" val="14883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A0D5FC6-F7C9-598B-C1F1-42B08939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103280-31F3-2700-979B-7ECBF55D4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graphicFrame>
        <p:nvGraphicFramePr>
          <p:cNvPr id="7" name="CasellaDiTesto 3">
            <a:extLst>
              <a:ext uri="{FF2B5EF4-FFF2-40B4-BE49-F238E27FC236}">
                <a16:creationId xmlns:a16="http://schemas.microsoft.com/office/drawing/2014/main" id="{DAF6496C-8094-629A-DE4E-8D719E2CE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391915"/>
              </p:ext>
            </p:extLst>
          </p:nvPr>
        </p:nvGraphicFramePr>
        <p:xfrm>
          <a:off x="644496" y="830839"/>
          <a:ext cx="10903008" cy="5023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4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C356C2F-A95D-89A9-0203-B880CD19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3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FE92-7D90-0740-DDA8-F855A46E3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F6B19EF-C91E-DA82-0FEF-0C14335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A824D4-C417-22F0-7497-4387D08A4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Struttura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E30FC-B074-D366-8F4D-8F66F4632566}"/>
              </a:ext>
            </a:extLst>
          </p:cNvPr>
          <p:cNvSpPr txBox="1"/>
          <p:nvPr/>
        </p:nvSpPr>
        <p:spPr>
          <a:xfrm>
            <a:off x="7328626" y="717999"/>
            <a:ext cx="45024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400" dirty="0">
                <a:latin typeface="Montserrat Medium" pitchFamily="2" charset="0"/>
              </a:rPr>
              <a:t>3096 immagini totali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400" dirty="0">
                <a:latin typeface="Montserrat Medium" pitchFamily="2" charset="0"/>
              </a:rPr>
              <a:t>4 classi di tumori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 err="1">
                <a:latin typeface="Montserrat Medium" pitchFamily="2" charset="0"/>
              </a:rPr>
              <a:t>Normal</a:t>
            </a: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>
                <a:latin typeface="Montserrat Medium" pitchFamily="2" charset="0"/>
              </a:rPr>
              <a:t>Glioma </a:t>
            </a:r>
            <a:r>
              <a:rPr lang="it-IT" sz="1400" dirty="0" err="1">
                <a:latin typeface="Montserrat Medium" pitchFamily="2" charset="0"/>
              </a:rPr>
              <a:t>Tumor</a:t>
            </a: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>
                <a:latin typeface="Montserrat Medium" pitchFamily="2" charset="0"/>
              </a:rPr>
              <a:t>Meningioma </a:t>
            </a:r>
            <a:r>
              <a:rPr lang="it-IT" sz="1400" dirty="0" err="1">
                <a:latin typeface="Montserrat Medium" pitchFamily="2" charset="0"/>
              </a:rPr>
              <a:t>Tumor</a:t>
            </a: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 err="1">
                <a:latin typeface="Montserrat Medium" pitchFamily="2" charset="0"/>
              </a:rPr>
              <a:t>Pituitary</a:t>
            </a:r>
            <a:r>
              <a:rPr lang="it-IT" sz="1400" dirty="0">
                <a:latin typeface="Montserrat Medium" pitchFamily="2" charset="0"/>
              </a:rPr>
              <a:t> </a:t>
            </a:r>
            <a:r>
              <a:rPr lang="it-IT" sz="1400" dirty="0" err="1">
                <a:latin typeface="Montserrat Medium" pitchFamily="2" charset="0"/>
              </a:rPr>
              <a:t>Tumor</a:t>
            </a: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1400" dirty="0">
              <a:latin typeface="Montserrat Medium" pitchFamily="2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it-IT" sz="1400" dirty="0">
                <a:latin typeface="Montserrat Medium" pitchFamily="2" charset="0"/>
              </a:rPr>
              <a:t>Model </a:t>
            </a:r>
            <a:r>
              <a:rPr lang="it-IT" sz="1400" dirty="0" err="1">
                <a:latin typeface="Montserrat Medium" pitchFamily="2" charset="0"/>
              </a:rPr>
              <a:t>Validation</a:t>
            </a:r>
            <a:r>
              <a:rPr lang="it-IT" sz="1400" dirty="0">
                <a:latin typeface="Montserrat Medium" pitchFamily="2" charset="0"/>
              </a:rPr>
              <a:t>: K-</a:t>
            </a:r>
            <a:r>
              <a:rPr lang="it-IT" sz="1400" dirty="0" err="1">
                <a:latin typeface="Montserrat Medium" pitchFamily="2" charset="0"/>
              </a:rPr>
              <a:t>Fold</a:t>
            </a:r>
            <a:r>
              <a:rPr lang="it-IT" sz="1400" dirty="0">
                <a:latin typeface="Montserrat Medium" pitchFamily="2" charset="0"/>
              </a:rPr>
              <a:t> </a:t>
            </a:r>
            <a:r>
              <a:rPr lang="it-IT" sz="1400" dirty="0" err="1">
                <a:latin typeface="Montserrat Medium" pitchFamily="2" charset="0"/>
              </a:rPr>
              <a:t>Crossvalidation</a:t>
            </a:r>
            <a:endParaRPr lang="it-IT" sz="1400" dirty="0">
              <a:latin typeface="Montserrat Medium" pitchFamily="2" charset="0"/>
            </a:endParaRPr>
          </a:p>
        </p:txBody>
      </p:sp>
      <p:pic>
        <p:nvPicPr>
          <p:cNvPr id="10" name="Immagine 9" descr="Immagine che contiene Imaging medicale, lastra dei raggi X&#10;&#10;Descrizione generata automaticamente">
            <a:extLst>
              <a:ext uri="{FF2B5EF4-FFF2-40B4-BE49-F238E27FC236}">
                <a16:creationId xmlns:a16="http://schemas.microsoft.com/office/drawing/2014/main" id="{B2815F3A-6FD8-CE50-D7B8-CDEEB451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5" y="441915"/>
            <a:ext cx="6967742" cy="5742443"/>
          </a:xfrm>
          <a:prstGeom prst="rect">
            <a:avLst/>
          </a:prstGeom>
        </p:spPr>
      </p:pic>
      <p:pic>
        <p:nvPicPr>
          <p:cNvPr id="6" name="Immagine 5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18F262E4-0B4F-50C3-CC59-AB7636F19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12725" r="12474" b="12066"/>
          <a:stretch/>
        </p:blipFill>
        <p:spPr>
          <a:xfrm>
            <a:off x="8011949" y="4020060"/>
            <a:ext cx="3135843" cy="22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79BF-48C5-98CA-2D99-0328B77F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9387F9-F22E-0193-1ACC-786777AA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D5EF12-F9D3-639F-6FD5-EB3ED9441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7529" y="72870"/>
            <a:ext cx="5193437" cy="575248"/>
          </a:xfrm>
        </p:spPr>
        <p:txBody>
          <a:bodyPr/>
          <a:lstStyle/>
          <a:p>
            <a:r>
              <a:rPr lang="it-IT" dirty="0"/>
              <a:t>Processing dei dati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5EFA8A3-CDF2-07F9-2A1A-38C057F3E565}"/>
              </a:ext>
            </a:extLst>
          </p:cNvPr>
          <p:cNvSpPr/>
          <p:nvPr/>
        </p:nvSpPr>
        <p:spPr>
          <a:xfrm>
            <a:off x="3587802" y="444128"/>
            <a:ext cx="4379652" cy="63919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Montserrat Medium" pitchFamily="2" charset="0"/>
              </a:rPr>
              <a:t>Features </a:t>
            </a:r>
            <a:r>
              <a:rPr lang="it-IT" dirty="0" err="1">
                <a:latin typeface="Montserrat Medium" pitchFamily="2" charset="0"/>
              </a:rPr>
              <a:t>Extraction</a:t>
            </a:r>
            <a:r>
              <a:rPr lang="it-IT" dirty="0">
                <a:latin typeface="Montserrat Medium" pitchFamily="2" charset="0"/>
              </a:rPr>
              <a:t> tramite </a:t>
            </a:r>
            <a:r>
              <a:rPr lang="it-IT" dirty="0" err="1">
                <a:latin typeface="Montserrat Medium" pitchFamily="2" charset="0"/>
              </a:rPr>
              <a:t>CNNs</a:t>
            </a:r>
            <a:endParaRPr lang="it-IT" dirty="0">
              <a:latin typeface="Montserrat Medium" pitchFamily="2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AE0CF71-474F-DEC4-104D-D45C5E0611C5}"/>
              </a:ext>
            </a:extLst>
          </p:cNvPr>
          <p:cNvSpPr/>
          <p:nvPr/>
        </p:nvSpPr>
        <p:spPr>
          <a:xfrm>
            <a:off x="4361955" y="3138571"/>
            <a:ext cx="2660651" cy="5913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Montserrat Medium" pitchFamily="2" charset="0"/>
            </a:endParaRPr>
          </a:p>
          <a:p>
            <a:pPr algn="ctr"/>
            <a:r>
              <a:rPr lang="it-IT" dirty="0">
                <a:latin typeface="Montserrat Medium" pitchFamily="2" charset="0"/>
              </a:rPr>
              <a:t>Features </a:t>
            </a:r>
            <a:r>
              <a:rPr lang="it-IT" dirty="0" err="1">
                <a:latin typeface="Montserrat Medium" pitchFamily="2" charset="0"/>
              </a:rPr>
              <a:t>Selection</a:t>
            </a:r>
            <a:endParaRPr lang="it-IT" dirty="0">
              <a:latin typeface="Montserrat Medium" pitchFamily="2" charset="0"/>
            </a:endParaRPr>
          </a:p>
          <a:p>
            <a:pPr algn="ctr"/>
            <a:endParaRPr lang="it-IT" dirty="0">
              <a:latin typeface="Montserrat Medium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46B00BA-9FD1-614C-AEBB-49D92A43260B}"/>
              </a:ext>
            </a:extLst>
          </p:cNvPr>
          <p:cNvSpPr/>
          <p:nvPr/>
        </p:nvSpPr>
        <p:spPr>
          <a:xfrm>
            <a:off x="4156249" y="4270299"/>
            <a:ext cx="3133818" cy="5308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Montserrat Medium" pitchFamily="2" charset="0"/>
              </a:rPr>
              <a:t>Classificazione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51342A1-99AF-7BFF-5859-904DDB76179A}"/>
              </a:ext>
            </a:extLst>
          </p:cNvPr>
          <p:cNvSpPr/>
          <p:nvPr/>
        </p:nvSpPr>
        <p:spPr>
          <a:xfrm>
            <a:off x="3644767" y="1823321"/>
            <a:ext cx="1037209" cy="5752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Montserrat Medium" pitchFamily="2" charset="0"/>
              </a:rPr>
              <a:t>VGG16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1D522E8-1EDA-E2EE-FBD9-199F424BC0C1}"/>
              </a:ext>
            </a:extLst>
          </p:cNvPr>
          <p:cNvSpPr/>
          <p:nvPr/>
        </p:nvSpPr>
        <p:spPr>
          <a:xfrm>
            <a:off x="6242109" y="1823321"/>
            <a:ext cx="2267506" cy="5752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Montserrat Medium" pitchFamily="2" charset="0"/>
              </a:rPr>
              <a:t>EfficientNetV2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DA48C-C092-1270-8833-B13D22DDF849}"/>
              </a:ext>
            </a:extLst>
          </p:cNvPr>
          <p:cNvSpPr txBox="1"/>
          <p:nvPr/>
        </p:nvSpPr>
        <p:spPr>
          <a:xfrm>
            <a:off x="5279109" y="2425673"/>
            <a:ext cx="981848" cy="2285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Freccia curva 16">
            <a:extLst>
              <a:ext uri="{FF2B5EF4-FFF2-40B4-BE49-F238E27FC236}">
                <a16:creationId xmlns:a16="http://schemas.microsoft.com/office/drawing/2014/main" id="{1AB6B5CD-3666-1B23-3D90-FAC50AFD4464}"/>
              </a:ext>
            </a:extLst>
          </p:cNvPr>
          <p:cNvSpPr/>
          <p:nvPr/>
        </p:nvSpPr>
        <p:spPr>
          <a:xfrm rot="5400000">
            <a:off x="6394156" y="774765"/>
            <a:ext cx="410510" cy="1691908"/>
          </a:xfrm>
          <a:prstGeom prst="bentArrow">
            <a:avLst>
              <a:gd name="adj1" fmla="val 2177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reccia curva 19">
            <a:extLst>
              <a:ext uri="{FF2B5EF4-FFF2-40B4-BE49-F238E27FC236}">
                <a16:creationId xmlns:a16="http://schemas.microsoft.com/office/drawing/2014/main" id="{AFD09969-996E-102D-B6A7-5C5B89003E74}"/>
              </a:ext>
            </a:extLst>
          </p:cNvPr>
          <p:cNvSpPr/>
          <p:nvPr/>
        </p:nvSpPr>
        <p:spPr>
          <a:xfrm rot="16200000" flipH="1">
            <a:off x="4720880" y="776719"/>
            <a:ext cx="406400" cy="1691907"/>
          </a:xfrm>
          <a:prstGeom prst="bentArrow">
            <a:avLst>
              <a:gd name="adj1" fmla="val 2177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56C67C2-B29F-195A-7A47-2556A27DFFC4}"/>
              </a:ext>
            </a:extLst>
          </p:cNvPr>
          <p:cNvSpPr/>
          <p:nvPr/>
        </p:nvSpPr>
        <p:spPr>
          <a:xfrm>
            <a:off x="5692281" y="1095522"/>
            <a:ext cx="136353" cy="412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9683882-DEAF-D336-3C8E-04EFDD7B0DAF}"/>
              </a:ext>
            </a:extLst>
          </p:cNvPr>
          <p:cNvGrpSpPr/>
          <p:nvPr/>
        </p:nvGrpSpPr>
        <p:grpSpPr>
          <a:xfrm>
            <a:off x="4116843" y="2404483"/>
            <a:ext cx="3285686" cy="711178"/>
            <a:chOff x="7614314" y="2893754"/>
            <a:chExt cx="3285686" cy="711178"/>
          </a:xfrm>
        </p:grpSpPr>
        <p:sp>
          <p:nvSpPr>
            <p:cNvPr id="34" name="Freccia curva 29">
              <a:extLst>
                <a:ext uri="{FF2B5EF4-FFF2-40B4-BE49-F238E27FC236}">
                  <a16:creationId xmlns:a16="http://schemas.microsoft.com/office/drawing/2014/main" id="{4BEAA6B7-C993-3783-E34E-2F243B062717}"/>
                </a:ext>
              </a:extLst>
            </p:cNvPr>
            <p:cNvSpPr/>
            <p:nvPr/>
          </p:nvSpPr>
          <p:spPr>
            <a:xfrm rot="10800000">
              <a:off x="9208092" y="2893754"/>
              <a:ext cx="1691908" cy="484459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5" name="Freccia curva 28">
              <a:extLst>
                <a:ext uri="{FF2B5EF4-FFF2-40B4-BE49-F238E27FC236}">
                  <a16:creationId xmlns:a16="http://schemas.microsoft.com/office/drawing/2014/main" id="{74CD3255-5083-2F51-30F7-E75DD98EB824}"/>
                </a:ext>
              </a:extLst>
            </p:cNvPr>
            <p:cNvSpPr/>
            <p:nvPr/>
          </p:nvSpPr>
          <p:spPr>
            <a:xfrm rot="10800000" flipH="1">
              <a:off x="7614314" y="2893756"/>
              <a:ext cx="1581709" cy="484457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8" name="Freccia in giù 27">
              <a:extLst>
                <a:ext uri="{FF2B5EF4-FFF2-40B4-BE49-F238E27FC236}">
                  <a16:creationId xmlns:a16="http://schemas.microsoft.com/office/drawing/2014/main" id="{F10120AF-5D30-567E-74D8-BCF8A4E827E7}"/>
                </a:ext>
              </a:extLst>
            </p:cNvPr>
            <p:cNvSpPr/>
            <p:nvPr/>
          </p:nvSpPr>
          <p:spPr>
            <a:xfrm flipH="1">
              <a:off x="9084142" y="3328138"/>
              <a:ext cx="229285" cy="27679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Rettangolo 40">
            <a:extLst>
              <a:ext uri="{FF2B5EF4-FFF2-40B4-BE49-F238E27FC236}">
                <a16:creationId xmlns:a16="http://schemas.microsoft.com/office/drawing/2014/main" id="{59507338-4154-D129-CF89-749AF20B3AD4}"/>
              </a:ext>
            </a:extLst>
          </p:cNvPr>
          <p:cNvSpPr/>
          <p:nvPr/>
        </p:nvSpPr>
        <p:spPr>
          <a:xfrm>
            <a:off x="5632476" y="2411293"/>
            <a:ext cx="241963" cy="27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09DA5B25-CFBB-DED0-8E0E-FB7A03EAD1BD}"/>
              </a:ext>
            </a:extLst>
          </p:cNvPr>
          <p:cNvSpPr/>
          <p:nvPr/>
        </p:nvSpPr>
        <p:spPr>
          <a:xfrm>
            <a:off x="5665367" y="2725709"/>
            <a:ext cx="76200" cy="1470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22FB184-1C86-ABA6-F238-4E671B0BC813}"/>
              </a:ext>
            </a:extLst>
          </p:cNvPr>
          <p:cNvSpPr/>
          <p:nvPr/>
        </p:nvSpPr>
        <p:spPr>
          <a:xfrm flipV="1">
            <a:off x="5686490" y="1439033"/>
            <a:ext cx="142144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in giù 43">
            <a:extLst>
              <a:ext uri="{FF2B5EF4-FFF2-40B4-BE49-F238E27FC236}">
                <a16:creationId xmlns:a16="http://schemas.microsoft.com/office/drawing/2014/main" id="{A37B6DE1-033E-E0AA-12BD-DE2118511165}"/>
              </a:ext>
            </a:extLst>
          </p:cNvPr>
          <p:cNvSpPr/>
          <p:nvPr/>
        </p:nvSpPr>
        <p:spPr>
          <a:xfrm>
            <a:off x="5589639" y="3729941"/>
            <a:ext cx="241963" cy="5308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36">
            <a:extLst>
              <a:ext uri="{FF2B5EF4-FFF2-40B4-BE49-F238E27FC236}">
                <a16:creationId xmlns:a16="http://schemas.microsoft.com/office/drawing/2014/main" id="{D94ADA32-5A94-B302-89E3-AE029597118B}"/>
              </a:ext>
            </a:extLst>
          </p:cNvPr>
          <p:cNvSpPr/>
          <p:nvPr/>
        </p:nvSpPr>
        <p:spPr>
          <a:xfrm>
            <a:off x="4186601" y="5388229"/>
            <a:ext cx="3073114" cy="8855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Montserrat Medium" pitchFamily="2" charset="0"/>
              </a:rPr>
              <a:t>Analisi delle </a:t>
            </a:r>
            <a:r>
              <a:rPr lang="it-IT" dirty="0" err="1">
                <a:latin typeface="Montserrat Medium" pitchFamily="2" charset="0"/>
              </a:rPr>
              <a:t>perfomances</a:t>
            </a:r>
            <a:r>
              <a:rPr lang="it-IT" dirty="0">
                <a:latin typeface="Montserrat Medium" pitchFamily="2" charset="0"/>
              </a:rPr>
              <a:t> e dei risultati</a:t>
            </a:r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CF09BB0-21C2-4835-03D1-F78FD9BA09B9}"/>
              </a:ext>
            </a:extLst>
          </p:cNvPr>
          <p:cNvSpPr/>
          <p:nvPr/>
        </p:nvSpPr>
        <p:spPr>
          <a:xfrm>
            <a:off x="5602177" y="4826848"/>
            <a:ext cx="241963" cy="5308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Parentesi graffa aperta 47">
            <a:extLst>
              <a:ext uri="{FF2B5EF4-FFF2-40B4-BE49-F238E27FC236}">
                <a16:creationId xmlns:a16="http://schemas.microsoft.com/office/drawing/2014/main" id="{7B4A45D2-8326-C6B6-1A7E-A03076DCA5CD}"/>
              </a:ext>
            </a:extLst>
          </p:cNvPr>
          <p:cNvSpPr/>
          <p:nvPr/>
        </p:nvSpPr>
        <p:spPr>
          <a:xfrm>
            <a:off x="7430635" y="3620296"/>
            <a:ext cx="558800" cy="18118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89E3E804-65B5-7E80-54D4-8E79B8B508BA}"/>
              </a:ext>
            </a:extLst>
          </p:cNvPr>
          <p:cNvSpPr/>
          <p:nvPr/>
        </p:nvSpPr>
        <p:spPr>
          <a:xfrm>
            <a:off x="3719499" y="2774735"/>
            <a:ext cx="474134" cy="13907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1A8A37E-1026-4693-D817-B2FCF61AD31D}"/>
              </a:ext>
            </a:extLst>
          </p:cNvPr>
          <p:cNvSpPr txBox="1"/>
          <p:nvPr/>
        </p:nvSpPr>
        <p:spPr>
          <a:xfrm>
            <a:off x="7967454" y="3787565"/>
            <a:ext cx="1684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Montserrat Medium" pitchFamily="2" charset="0"/>
              </a:rPr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Montserrat Medium" pitchFamily="2" charset="0"/>
              </a:rPr>
              <a:t>PLS-DA</a:t>
            </a:r>
          </a:p>
          <a:p>
            <a:endParaRPr lang="it-IT" dirty="0">
              <a:solidFill>
                <a:schemeClr val="accent1"/>
              </a:solidFill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Montserrat Medium" pitchFamily="2" charset="0"/>
              </a:rPr>
              <a:t>FFNET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C059ADF-EC75-534D-F7F1-0B0DEE403024}"/>
              </a:ext>
            </a:extLst>
          </p:cNvPr>
          <p:cNvSpPr txBox="1"/>
          <p:nvPr/>
        </p:nvSpPr>
        <p:spPr>
          <a:xfrm>
            <a:off x="913240" y="3008442"/>
            <a:ext cx="280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dirty="0">
                <a:latin typeface="Montserrat Medium" pitchFamily="2" charset="0"/>
              </a:rPr>
              <a:t>AUC Scores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it-IT" dirty="0">
              <a:latin typeface="Montserrat Medium" pitchFamily="2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dirty="0" err="1">
                <a:latin typeface="Montserrat Medium" pitchFamily="2" charset="0"/>
              </a:rPr>
              <a:t>Mutual</a:t>
            </a:r>
            <a:r>
              <a:rPr lang="it-IT" dirty="0">
                <a:latin typeface="Montserrat Medium" pitchFamily="2" charset="0"/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5484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E123-C188-43EA-3F0D-D8A88952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0861D4-09F8-CA3C-0C74-59F7502E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63EE63-46C2-A35F-5BCC-CAE62C3A6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8775" y="160444"/>
            <a:ext cx="5193437" cy="958141"/>
          </a:xfrm>
        </p:spPr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Extraction</a:t>
            </a:r>
            <a:r>
              <a:rPr lang="it-IT" dirty="0"/>
              <a:t>:</a:t>
            </a:r>
          </a:p>
          <a:p>
            <a:r>
              <a:rPr lang="it-IT" dirty="0"/>
              <a:t>VGG16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37A2E5-03DD-3540-8744-39516FC62034}"/>
              </a:ext>
            </a:extLst>
          </p:cNvPr>
          <p:cNvSpPr txBox="1"/>
          <p:nvPr/>
        </p:nvSpPr>
        <p:spPr>
          <a:xfrm>
            <a:off x="7386221" y="3175929"/>
            <a:ext cx="40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ontserrat Medium" pitchFamily="2" charset="0"/>
              </a:rPr>
              <a:t>Uscite della CNN considerate nei </a:t>
            </a:r>
            <a:r>
              <a:rPr lang="it-IT" dirty="0" err="1">
                <a:latin typeface="Montserrat Medium" pitchFamily="2" charset="0"/>
              </a:rPr>
              <a:t>layer</a:t>
            </a:r>
            <a:r>
              <a:rPr lang="it-IT" dirty="0">
                <a:latin typeface="Montserrat Medium" pitchFamily="2" charset="0"/>
              </a:rPr>
              <a:t> di: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C9024-157A-78EA-BCF8-F79B6C44AF3B}"/>
              </a:ext>
            </a:extLst>
          </p:cNvPr>
          <p:cNvSpPr txBox="1"/>
          <p:nvPr/>
        </p:nvSpPr>
        <p:spPr>
          <a:xfrm>
            <a:off x="7386220" y="2076839"/>
            <a:ext cx="3969135" cy="64633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latin typeface="Montserrat Medium" pitchFamily="2" charset="0"/>
              </a:rPr>
              <a:t>Parametri</a:t>
            </a:r>
            <a:r>
              <a:rPr lang="en-GB" dirty="0">
                <a:latin typeface="Montserrat Medium" pitchFamily="2" charset="0"/>
              </a:rPr>
              <a:t>: 138.4M</a:t>
            </a:r>
          </a:p>
          <a:p>
            <a:r>
              <a:rPr lang="en-GB" dirty="0">
                <a:latin typeface="Montserrat Medium" pitchFamily="2" charset="0"/>
              </a:rPr>
              <a:t>Top 1 Accuracy (</a:t>
            </a:r>
            <a:r>
              <a:rPr lang="en-GB" dirty="0" err="1">
                <a:latin typeface="Montserrat Medium" pitchFamily="2" charset="0"/>
              </a:rPr>
              <a:t>Imagenet</a:t>
            </a:r>
            <a:r>
              <a:rPr lang="en-GB" dirty="0">
                <a:latin typeface="Montserrat Medium" pitchFamily="2" charset="0"/>
              </a:rPr>
              <a:t>): 71.3%  </a:t>
            </a:r>
          </a:p>
        </p:txBody>
      </p:sp>
      <p:pic>
        <p:nvPicPr>
          <p:cNvPr id="5" name="Immagine 4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53B1A80B-9F21-8591-0895-90F34137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0" y="620808"/>
            <a:ext cx="7020480" cy="5616384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254452AC-11F2-4026-679A-D9AC2D9852BD}"/>
              </a:ext>
            </a:extLst>
          </p:cNvPr>
          <p:cNvGrpSpPr/>
          <p:nvPr/>
        </p:nvGrpSpPr>
        <p:grpSpPr>
          <a:xfrm>
            <a:off x="2940228" y="1704513"/>
            <a:ext cx="8520843" cy="2725118"/>
            <a:chOff x="2940228" y="1704513"/>
            <a:chExt cx="8520843" cy="2725118"/>
          </a:xfrm>
        </p:grpSpPr>
        <p:sp>
          <p:nvSpPr>
            <p:cNvPr id="10" name="Freccia in giù 9">
              <a:extLst>
                <a:ext uri="{FF2B5EF4-FFF2-40B4-BE49-F238E27FC236}">
                  <a16:creationId xmlns:a16="http://schemas.microsoft.com/office/drawing/2014/main" id="{CA1A6E88-0F87-83F3-CD3D-1F5363E23FB3}"/>
                </a:ext>
              </a:extLst>
            </p:cNvPr>
            <p:cNvSpPr/>
            <p:nvPr/>
          </p:nvSpPr>
          <p:spPr>
            <a:xfrm>
              <a:off x="2940228" y="1704513"/>
              <a:ext cx="124287" cy="842842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23240F6-B6B7-D9D1-5776-79F8F5101D62}"/>
                </a:ext>
              </a:extLst>
            </p:cNvPr>
            <p:cNvSpPr txBox="1"/>
            <p:nvPr/>
          </p:nvSpPr>
          <p:spPr>
            <a:xfrm>
              <a:off x="7386221" y="4060299"/>
              <a:ext cx="40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Max pooling di </a:t>
              </a:r>
              <a:r>
                <a:rPr lang="it-IT" dirty="0" err="1">
                  <a:latin typeface="Montserrat Medium" pitchFamily="2" charset="0"/>
                </a:rPr>
                <a:t>conv</a:t>
              </a:r>
              <a:r>
                <a:rPr lang="it-IT" dirty="0">
                  <a:latin typeface="Montserrat Medium" pitchFamily="2" charset="0"/>
                </a:rPr>
                <a:t> 2 </a:t>
              </a:r>
              <a:r>
                <a:rPr lang="it-IT" dirty="0" err="1">
                  <a:latin typeface="Montserrat Medium" pitchFamily="2" charset="0"/>
                </a:rPr>
                <a:t>block</a:t>
              </a:r>
              <a:endParaRPr lang="it-IT" dirty="0">
                <a:latin typeface="Montserrat Medium" pitchFamily="2" charset="0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8045D9-352A-B5BC-6C7B-64F7838306D7}"/>
              </a:ext>
            </a:extLst>
          </p:cNvPr>
          <p:cNvGrpSpPr/>
          <p:nvPr/>
        </p:nvGrpSpPr>
        <p:grpSpPr>
          <a:xfrm>
            <a:off x="4211214" y="2076838"/>
            <a:ext cx="7249857" cy="2944683"/>
            <a:chOff x="4211214" y="2076838"/>
            <a:chExt cx="7249857" cy="2944683"/>
          </a:xfrm>
        </p:grpSpPr>
        <p:sp>
          <p:nvSpPr>
            <p:cNvPr id="11" name="Freccia in giù 10">
              <a:extLst>
                <a:ext uri="{FF2B5EF4-FFF2-40B4-BE49-F238E27FC236}">
                  <a16:creationId xmlns:a16="http://schemas.microsoft.com/office/drawing/2014/main" id="{D897B346-81BA-AB29-CEFF-D4D1D3C4AC41}"/>
                </a:ext>
              </a:extLst>
            </p:cNvPr>
            <p:cNvSpPr/>
            <p:nvPr/>
          </p:nvSpPr>
          <p:spPr>
            <a:xfrm>
              <a:off x="4211214" y="2076838"/>
              <a:ext cx="124287" cy="941033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8A27B5A-9643-077A-5020-1E5F395ECBBD}"/>
                </a:ext>
              </a:extLst>
            </p:cNvPr>
            <p:cNvSpPr txBox="1"/>
            <p:nvPr/>
          </p:nvSpPr>
          <p:spPr>
            <a:xfrm>
              <a:off x="7386221" y="4652189"/>
              <a:ext cx="40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Max pooling di </a:t>
              </a:r>
              <a:r>
                <a:rPr lang="it-IT" dirty="0" err="1">
                  <a:latin typeface="Montserrat Medium" pitchFamily="2" charset="0"/>
                </a:rPr>
                <a:t>conv</a:t>
              </a:r>
              <a:r>
                <a:rPr lang="it-IT" dirty="0">
                  <a:latin typeface="Montserrat Medium" pitchFamily="2" charset="0"/>
                </a:rPr>
                <a:t> 4 </a:t>
              </a:r>
              <a:r>
                <a:rPr lang="it-IT" dirty="0" err="1">
                  <a:latin typeface="Montserrat Medium" pitchFamily="2" charset="0"/>
                </a:rPr>
                <a:t>block</a:t>
              </a:r>
              <a:endParaRPr lang="it-IT" dirty="0">
                <a:latin typeface="Montserrat Medium" pitchFamily="2" charset="0"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AF2787C-2704-873A-32C2-52F7EF509581}"/>
              </a:ext>
            </a:extLst>
          </p:cNvPr>
          <p:cNvGrpSpPr/>
          <p:nvPr/>
        </p:nvGrpSpPr>
        <p:grpSpPr>
          <a:xfrm>
            <a:off x="5576859" y="2216604"/>
            <a:ext cx="5884212" cy="3402525"/>
            <a:chOff x="5576859" y="2216604"/>
            <a:chExt cx="5884212" cy="3402525"/>
          </a:xfrm>
        </p:grpSpPr>
        <p:sp>
          <p:nvSpPr>
            <p:cNvPr id="12" name="Freccia in giù 11">
              <a:extLst>
                <a:ext uri="{FF2B5EF4-FFF2-40B4-BE49-F238E27FC236}">
                  <a16:creationId xmlns:a16="http://schemas.microsoft.com/office/drawing/2014/main" id="{CD69255E-E5AB-683E-D620-788E9D180CC8}"/>
                </a:ext>
              </a:extLst>
            </p:cNvPr>
            <p:cNvSpPr/>
            <p:nvPr/>
          </p:nvSpPr>
          <p:spPr>
            <a:xfrm>
              <a:off x="5576859" y="2216604"/>
              <a:ext cx="124287" cy="941033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E29ECE44-B885-BF3A-4CCC-A32A2D636D49}"/>
                </a:ext>
              </a:extLst>
            </p:cNvPr>
            <p:cNvSpPr txBox="1"/>
            <p:nvPr/>
          </p:nvSpPr>
          <p:spPr>
            <a:xfrm>
              <a:off x="7386221" y="5249797"/>
              <a:ext cx="40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Max pooling di </a:t>
              </a:r>
              <a:r>
                <a:rPr lang="it-IT" dirty="0" err="1">
                  <a:latin typeface="Montserrat Medium" pitchFamily="2" charset="0"/>
                </a:rPr>
                <a:t>conv</a:t>
              </a:r>
              <a:r>
                <a:rPr lang="it-IT" dirty="0">
                  <a:latin typeface="Montserrat Medium" pitchFamily="2" charset="0"/>
                </a:rPr>
                <a:t> 5 </a:t>
              </a:r>
              <a:r>
                <a:rPr lang="it-IT" dirty="0" err="1">
                  <a:latin typeface="Montserrat Medium" pitchFamily="2" charset="0"/>
                </a:rPr>
                <a:t>block</a:t>
              </a:r>
              <a:endParaRPr lang="it-IT" dirty="0">
                <a:latin typeface="Montserrat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3605-8399-8D62-BC0A-2A31F728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32C052-D4CC-10B5-B811-36A9C7A5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E0F358-01A9-5154-C30D-7C6CF6608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Extraction</a:t>
            </a:r>
            <a:endParaRPr lang="it-IT" dirty="0"/>
          </a:p>
          <a:p>
            <a:r>
              <a:rPr lang="it-IT" dirty="0"/>
              <a:t>EfficientNetV2L</a:t>
            </a:r>
          </a:p>
        </p:txBody>
      </p:sp>
      <p:pic>
        <p:nvPicPr>
          <p:cNvPr id="5" name="Immagine 4" descr="Immagine che contiene testo, schermata, Carattere, Parallelo&#10;&#10;Descrizione generata automaticamente">
            <a:extLst>
              <a:ext uri="{FF2B5EF4-FFF2-40B4-BE49-F238E27FC236}">
                <a16:creationId xmlns:a16="http://schemas.microsoft.com/office/drawing/2014/main" id="{981C9C0B-4BB1-6407-1888-39B43597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0" y="1964323"/>
            <a:ext cx="6266487" cy="29293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C41382-C7C2-D8F7-6D6C-AA03A8BF4C52}"/>
              </a:ext>
            </a:extLst>
          </p:cNvPr>
          <p:cNvSpPr txBox="1"/>
          <p:nvPr/>
        </p:nvSpPr>
        <p:spPr>
          <a:xfrm>
            <a:off x="7386221" y="3119168"/>
            <a:ext cx="445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ontserrat Medium" pitchFamily="2" charset="0"/>
              </a:rPr>
              <a:t>Uscite della CNN considerate nei </a:t>
            </a:r>
            <a:r>
              <a:rPr lang="it-IT" dirty="0" err="1">
                <a:latin typeface="Montserrat Medium" pitchFamily="2" charset="0"/>
              </a:rPr>
              <a:t>layer</a:t>
            </a:r>
            <a:r>
              <a:rPr lang="it-IT" dirty="0">
                <a:latin typeface="Montserrat Medium" pitchFamily="2" charset="0"/>
              </a:rPr>
              <a:t> di: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3562F-6602-717F-9DBC-46CB27979C71}"/>
              </a:ext>
            </a:extLst>
          </p:cNvPr>
          <p:cNvSpPr txBox="1"/>
          <p:nvPr/>
        </p:nvSpPr>
        <p:spPr>
          <a:xfrm>
            <a:off x="7386220" y="2076839"/>
            <a:ext cx="4043779" cy="64633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latin typeface="Montserrat Medium" pitchFamily="2" charset="0"/>
              </a:rPr>
              <a:t>Parametri</a:t>
            </a:r>
            <a:r>
              <a:rPr lang="en-GB" dirty="0">
                <a:latin typeface="Montserrat Medium" pitchFamily="2" charset="0"/>
              </a:rPr>
              <a:t>: 119M</a:t>
            </a:r>
          </a:p>
          <a:p>
            <a:r>
              <a:rPr lang="en-GB" dirty="0">
                <a:latin typeface="Montserrat Medium" pitchFamily="2" charset="0"/>
              </a:rPr>
              <a:t>Top 1 Accuracy (</a:t>
            </a:r>
            <a:r>
              <a:rPr lang="en-GB" dirty="0" err="1">
                <a:latin typeface="Montserrat Medium" pitchFamily="2" charset="0"/>
              </a:rPr>
              <a:t>Imagenet</a:t>
            </a:r>
            <a:r>
              <a:rPr lang="en-GB" dirty="0">
                <a:latin typeface="Montserrat Medium" pitchFamily="2" charset="0"/>
              </a:rPr>
              <a:t>): 85.3%  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5C268C9-BEFA-8D7D-A9F5-A3C62FF0002C}"/>
              </a:ext>
            </a:extLst>
          </p:cNvPr>
          <p:cNvGrpSpPr/>
          <p:nvPr/>
        </p:nvGrpSpPr>
        <p:grpSpPr>
          <a:xfrm>
            <a:off x="2716564" y="1792587"/>
            <a:ext cx="9125163" cy="2558998"/>
            <a:chOff x="2716564" y="1792587"/>
            <a:chExt cx="9125163" cy="2558998"/>
          </a:xfrm>
        </p:grpSpPr>
        <p:sp>
          <p:nvSpPr>
            <p:cNvPr id="7" name="Freccia in giù 6">
              <a:extLst>
                <a:ext uri="{FF2B5EF4-FFF2-40B4-BE49-F238E27FC236}">
                  <a16:creationId xmlns:a16="http://schemas.microsoft.com/office/drawing/2014/main" id="{8C398FCA-67C3-9406-DDA7-4503DCC7C55B}"/>
                </a:ext>
              </a:extLst>
            </p:cNvPr>
            <p:cNvSpPr/>
            <p:nvPr/>
          </p:nvSpPr>
          <p:spPr>
            <a:xfrm>
              <a:off x="2716564" y="1792587"/>
              <a:ext cx="115409" cy="13265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1107C09-790B-CA6E-B497-ED8518B696E8}"/>
                </a:ext>
              </a:extLst>
            </p:cNvPr>
            <p:cNvSpPr txBox="1"/>
            <p:nvPr/>
          </p:nvSpPr>
          <p:spPr>
            <a:xfrm>
              <a:off x="7386218" y="3982253"/>
              <a:ext cx="445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Output Layer di Block 3 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77581FF-2338-08AC-C595-F445D9577BAD}"/>
              </a:ext>
            </a:extLst>
          </p:cNvPr>
          <p:cNvGrpSpPr/>
          <p:nvPr/>
        </p:nvGrpSpPr>
        <p:grpSpPr>
          <a:xfrm>
            <a:off x="4608956" y="1792587"/>
            <a:ext cx="7232771" cy="3159162"/>
            <a:chOff x="4608956" y="1792587"/>
            <a:chExt cx="7232771" cy="3159162"/>
          </a:xfrm>
        </p:grpSpPr>
        <p:sp>
          <p:nvSpPr>
            <p:cNvPr id="8" name="Freccia in giù 7">
              <a:extLst>
                <a:ext uri="{FF2B5EF4-FFF2-40B4-BE49-F238E27FC236}">
                  <a16:creationId xmlns:a16="http://schemas.microsoft.com/office/drawing/2014/main" id="{951D4403-6FAC-A35D-D8EA-FC1338227118}"/>
                </a:ext>
              </a:extLst>
            </p:cNvPr>
            <p:cNvSpPr/>
            <p:nvPr/>
          </p:nvSpPr>
          <p:spPr>
            <a:xfrm>
              <a:off x="4608956" y="1792587"/>
              <a:ext cx="115409" cy="132658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F5F4421-B783-AD24-8CA6-5A131166543F}"/>
                </a:ext>
              </a:extLst>
            </p:cNvPr>
            <p:cNvSpPr txBox="1"/>
            <p:nvPr/>
          </p:nvSpPr>
          <p:spPr>
            <a:xfrm>
              <a:off x="7386218" y="4582417"/>
              <a:ext cx="445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Output Layer di Block 5 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8933C51-ACF1-3122-502F-ACE387654E5F}"/>
              </a:ext>
            </a:extLst>
          </p:cNvPr>
          <p:cNvGrpSpPr/>
          <p:nvPr/>
        </p:nvGrpSpPr>
        <p:grpSpPr>
          <a:xfrm>
            <a:off x="6227427" y="1792587"/>
            <a:ext cx="5614300" cy="3759326"/>
            <a:chOff x="6227427" y="1792587"/>
            <a:chExt cx="5614300" cy="3759326"/>
          </a:xfrm>
        </p:grpSpPr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142D57A1-72F8-B132-8FEC-32E8AF33AD1E}"/>
                </a:ext>
              </a:extLst>
            </p:cNvPr>
            <p:cNvSpPr/>
            <p:nvPr/>
          </p:nvSpPr>
          <p:spPr>
            <a:xfrm>
              <a:off x="6227427" y="1792587"/>
              <a:ext cx="115409" cy="132658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874D5B9-C91B-9E2F-E856-836E1115CE46}"/>
                </a:ext>
              </a:extLst>
            </p:cNvPr>
            <p:cNvSpPr txBox="1"/>
            <p:nvPr/>
          </p:nvSpPr>
          <p:spPr>
            <a:xfrm>
              <a:off x="7386218" y="5182581"/>
              <a:ext cx="445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>
                  <a:latin typeface="Montserrat Medium" pitchFamily="2" charset="0"/>
                </a:rPr>
                <a:t>Output Layer di Block 7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9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56045-BC4D-469D-41D8-814857E2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64355E-572A-5DEC-0008-BED3E6069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6D17FD-8DE4-7E1E-7D84-77D98484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" y="1422646"/>
            <a:ext cx="4865292" cy="4012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204269-7639-3C87-336A-BCCA92EE7C6D}"/>
                  </a:ext>
                </a:extLst>
              </p:cNvPr>
              <p:cNvSpPr txBox="1"/>
              <p:nvPr/>
            </p:nvSpPr>
            <p:spPr>
              <a:xfrm>
                <a:off x="6338656" y="1519856"/>
                <a:ext cx="5255581" cy="415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1600" b="1" dirty="0">
                    <a:latin typeface="Montserrat" pitchFamily="2" charset="0"/>
                  </a:rPr>
                  <a:t>Area Under the ROC Curve </a:t>
                </a:r>
                <a:r>
                  <a:rPr lang="it-IT" sz="1600" dirty="0">
                    <a:latin typeface="Montserrat" pitchFamily="2" charset="0"/>
                  </a:rPr>
                  <a:t>fornisce una misurazione aggregata del rendimento in tutte le possibili soglie di classificazione</a:t>
                </a:r>
                <a:endParaRPr lang="it-IT" sz="1600" b="1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sz="1600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1600" dirty="0">
                    <a:latin typeface="Montserrat" pitchFamily="2" charset="0"/>
                  </a:rPr>
                  <a:t>Valori di soglia: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it-IT" sz="1600" dirty="0">
                    <a:latin typeface="Montserrat" pitchFamily="2" charset="0"/>
                  </a:rPr>
                  <a:t>VGG16 </a:t>
                </a:r>
                <a:r>
                  <a:rPr lang="it-IT" sz="1600" dirty="0">
                    <a:latin typeface="Montserrat" pitchFamily="2" charset="0"/>
                    <a:sym typeface="Wingdings" panose="05000000000000000000" pitchFamily="2" charset="2"/>
                  </a:rPr>
                  <a:t> ≥ 0.8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it-IT" sz="1600" dirty="0">
                    <a:latin typeface="Montserrat" pitchFamily="2" charset="0"/>
                    <a:sym typeface="Wingdings" panose="05000000000000000000" pitchFamily="2" charset="2"/>
                  </a:rPr>
                  <a:t>ENetV2  ≥ 0.8 </a:t>
                </a:r>
                <a:r>
                  <a:rPr lang="en-GB" sz="1600" dirty="0"/>
                  <a:t>∧ </a:t>
                </a:r>
                <a:r>
                  <a:rPr lang="it-IT" sz="1600" dirty="0">
                    <a:latin typeface="Montserrat" pitchFamily="2" charset="0"/>
                    <a:sym typeface="Wingdings" panose="05000000000000000000" pitchFamily="2" charset="2"/>
                  </a:rPr>
                  <a:t>0.85</a:t>
                </a:r>
                <a:endParaRPr lang="it-IT" sz="1600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sz="1600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1600" dirty="0">
                    <a:latin typeface="Montserrat" pitchFamily="2" charset="0"/>
                  </a:rPr>
                  <a:t>Rimozione delle features più dipendenti tramite </a:t>
                </a:r>
                <a:r>
                  <a:rPr lang="it-IT" sz="1600" b="1" dirty="0" err="1">
                    <a:latin typeface="Montserrat" pitchFamily="2" charset="0"/>
                  </a:rPr>
                  <a:t>Mutual</a:t>
                </a:r>
                <a:r>
                  <a:rPr lang="it-IT" sz="1600" b="1" dirty="0">
                    <a:latin typeface="Montserrat" pitchFamily="2" charset="0"/>
                  </a:rPr>
                  <a:t> Information</a:t>
                </a:r>
                <a:r>
                  <a:rPr lang="it-IT" sz="1600" dirty="0">
                    <a:latin typeface="Montserrat" pitchFamily="2" charset="0"/>
                  </a:rPr>
                  <a:t>: </a:t>
                </a: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it-IT" sz="1600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sz="1600" b="1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sz="1600" b="1" dirty="0">
                    <a:latin typeface="Montserrat" pitchFamily="2" charset="0"/>
                  </a:rPr>
                  <a:t>MI</a:t>
                </a:r>
                <a:r>
                  <a:rPr lang="it-IT" sz="1600" dirty="0">
                    <a:latin typeface="Montserrat" pitchFamily="2" charset="0"/>
                  </a:rPr>
                  <a:t> è uguale a 0 se X e Y sono totalmente indipendenti (valori alti significa alta dipendenza)</a:t>
                </a:r>
                <a:endParaRPr lang="it-IT" sz="1600" b="1" dirty="0">
                  <a:latin typeface="Montserrat" pitchFamily="2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204269-7639-3C87-336A-BCCA92EE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56" y="1519856"/>
                <a:ext cx="5255581" cy="4151201"/>
              </a:xfrm>
              <a:prstGeom prst="rect">
                <a:avLst/>
              </a:prstGeom>
              <a:blipFill>
                <a:blip r:embed="rId3"/>
                <a:stretch>
                  <a:fillRect l="-464" t="-441" b="-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0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67B0A-5FAB-C46D-A7C4-5274595F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DDEA-4AE2-687C-8473-3F43724D7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Features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61317-537D-8154-6854-118C440D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16685"/>
              </p:ext>
            </p:extLst>
          </p:nvPr>
        </p:nvGraphicFramePr>
        <p:xfrm>
          <a:off x="624117" y="2673538"/>
          <a:ext cx="6404696" cy="2797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174">
                  <a:extLst>
                    <a:ext uri="{9D8B030D-6E8A-4147-A177-3AD203B41FA5}">
                      <a16:colId xmlns:a16="http://schemas.microsoft.com/office/drawing/2014/main" val="670387203"/>
                    </a:ext>
                  </a:extLst>
                </a:gridCol>
                <a:gridCol w="1601174">
                  <a:extLst>
                    <a:ext uri="{9D8B030D-6E8A-4147-A177-3AD203B41FA5}">
                      <a16:colId xmlns:a16="http://schemas.microsoft.com/office/drawing/2014/main" val="1757063285"/>
                    </a:ext>
                  </a:extLst>
                </a:gridCol>
                <a:gridCol w="1601174">
                  <a:extLst>
                    <a:ext uri="{9D8B030D-6E8A-4147-A177-3AD203B41FA5}">
                      <a16:colId xmlns:a16="http://schemas.microsoft.com/office/drawing/2014/main" val="3310237736"/>
                    </a:ext>
                  </a:extLst>
                </a:gridCol>
                <a:gridCol w="1601174">
                  <a:extLst>
                    <a:ext uri="{9D8B030D-6E8A-4147-A177-3AD203B41FA5}">
                      <a16:colId xmlns:a16="http://schemas.microsoft.com/office/drawing/2014/main" val="1830664327"/>
                    </a:ext>
                  </a:extLst>
                </a:gridCol>
              </a:tblGrid>
              <a:tr h="614545">
                <a:tc>
                  <a:txBody>
                    <a:bodyPr/>
                    <a:lstStyle/>
                    <a:p>
                      <a:pPr algn="ctr"/>
                      <a:r>
                        <a:rPr lang="en-GB" sz="1600" b="0">
                          <a:latin typeface="Montserrat" panose="00000500000000000000" pitchFamily="2" charset="0"/>
                        </a:rPr>
                        <a:t>Layer</a:t>
                      </a:r>
                      <a:endParaRPr lang="en-GB" sz="16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CNN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72382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524 288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60069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131 072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73420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94394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98 304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6793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57 344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5917"/>
                  </a:ext>
                </a:extLst>
              </a:tr>
              <a:tr h="36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81 920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Montserrat" panose="00000500000000000000" pitchFamily="2" charset="0"/>
                        </a:rPr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053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83C8FD-27D2-03B8-1C72-E5A2D3C574B2}"/>
              </a:ext>
            </a:extLst>
          </p:cNvPr>
          <p:cNvSpPr>
            <a:spLocks/>
          </p:cNvSpPr>
          <p:nvPr/>
        </p:nvSpPr>
        <p:spPr>
          <a:xfrm rot="16200000">
            <a:off x="-166318" y="3652329"/>
            <a:ext cx="1052546" cy="376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panose="00000500000000000000" pitchFamily="2" charset="0"/>
              </a:rPr>
              <a:t>VGG16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867CF-AF76-9D3F-7F56-3954E8AC830C}"/>
              </a:ext>
            </a:extLst>
          </p:cNvPr>
          <p:cNvSpPr>
            <a:spLocks/>
          </p:cNvSpPr>
          <p:nvPr/>
        </p:nvSpPr>
        <p:spPr>
          <a:xfrm rot="16200000">
            <a:off x="-166316" y="4756075"/>
            <a:ext cx="1052544" cy="376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panose="00000500000000000000" pitchFamily="2" charset="0"/>
              </a:rPr>
              <a:t>ENetV2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E166-0C48-8F1C-020B-FEE9FF4D11DA}"/>
              </a:ext>
            </a:extLst>
          </p:cNvPr>
          <p:cNvSpPr txBox="1"/>
          <p:nvPr/>
        </p:nvSpPr>
        <p:spPr>
          <a:xfrm>
            <a:off x="171635" y="1118585"/>
            <a:ext cx="852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Montserrat" pitchFamily="2" charset="0"/>
              </a:rPr>
              <a:t>Numero</a:t>
            </a:r>
            <a:r>
              <a:rPr lang="en-GB" dirty="0">
                <a:latin typeface="Montserrat" pitchFamily="2" charset="0"/>
              </a:rPr>
              <a:t> di features di </a:t>
            </a:r>
            <a:r>
              <a:rPr lang="en-GB" dirty="0" err="1">
                <a:latin typeface="Montserrat" pitchFamily="2" charset="0"/>
              </a:rPr>
              <a:t>un’immagine</a:t>
            </a:r>
            <a:r>
              <a:rPr lang="en-GB" dirty="0">
                <a:latin typeface="Montserrat" pitchFamily="2" charset="0"/>
              </a:rPr>
              <a:t>: 65 536</a:t>
            </a:r>
          </a:p>
          <a:p>
            <a:endParaRPr lang="en-GB" dirty="0">
              <a:latin typeface="Montserrat" pitchFamily="2" charset="0"/>
            </a:endParaRPr>
          </a:p>
          <a:p>
            <a:r>
              <a:rPr lang="en-GB" dirty="0" err="1">
                <a:latin typeface="Montserrat" pitchFamily="2" charset="0"/>
              </a:rPr>
              <a:t>Numero</a:t>
            </a:r>
            <a:r>
              <a:rPr lang="en-GB" dirty="0">
                <a:latin typeface="Montserrat" pitchFamily="2" charset="0"/>
              </a:rPr>
              <a:t> di features per le diverse feature extraction e selection:</a:t>
            </a:r>
          </a:p>
        </p:txBody>
      </p:sp>
      <p:pic>
        <p:nvPicPr>
          <p:cNvPr id="13" name="Picture 12" descr="A colorful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5137625-560D-3C58-3825-307BDCC51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1" t="6897" r="23044" b="8926"/>
          <a:stretch/>
        </p:blipFill>
        <p:spPr>
          <a:xfrm>
            <a:off x="7178949" y="2061372"/>
            <a:ext cx="4841415" cy="38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0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673E51D-B5A8-F7FF-EE3F-4A6DC593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F75C-323C-4B35-9342-8AACC2654096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C7BD1D-27F4-C056-C280-83868FE1B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B34476-0099-C1D5-DD8E-FA5BB8C2EC6C}"/>
                  </a:ext>
                </a:extLst>
              </p:cNvPr>
              <p:cNvSpPr txBox="1"/>
              <p:nvPr/>
            </p:nvSpPr>
            <p:spPr>
              <a:xfrm>
                <a:off x="648742" y="1909885"/>
                <a:ext cx="10910467" cy="423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it-IT" sz="2000" b="1" dirty="0">
                    <a:latin typeface="Montserrat" pitchFamily="2" charset="0"/>
                  </a:rPr>
                  <a:t>LDA</a:t>
                </a:r>
                <a:r>
                  <a:rPr lang="it-IT" sz="2000" dirty="0">
                    <a:latin typeface="Montserrat" pitchFamily="2" charset="0"/>
                  </a:rPr>
                  <a:t> (</a:t>
                </a:r>
                <a:r>
                  <a:rPr lang="it-IT" sz="2000" b="1" dirty="0">
                    <a:latin typeface="Montserrat" pitchFamily="2" charset="0"/>
                  </a:rPr>
                  <a:t>Linear </a:t>
                </a:r>
                <a:r>
                  <a:rPr lang="it-IT" sz="2000" b="1" dirty="0" err="1">
                    <a:latin typeface="Montserrat" pitchFamily="2" charset="0"/>
                  </a:rPr>
                  <a:t>Discriminant</a:t>
                </a:r>
                <a:r>
                  <a:rPr lang="it-IT" sz="2000" b="1" dirty="0">
                    <a:latin typeface="Montserrat" pitchFamily="2" charset="0"/>
                  </a:rPr>
                  <a:t> Analysis</a:t>
                </a:r>
                <a:r>
                  <a:rPr lang="it-IT" sz="2000" dirty="0">
                    <a:latin typeface="Montserrat" pitchFamily="2" charset="0"/>
                  </a:rPr>
                  <a:t>) è una tecnica di classificazione lineare o di </a:t>
                </a:r>
                <a:r>
                  <a:rPr lang="it-IT" sz="2000" dirty="0" err="1">
                    <a:latin typeface="Montserrat" pitchFamily="2" charset="0"/>
                  </a:rPr>
                  <a:t>dimensionality</a:t>
                </a:r>
                <a:r>
                  <a:rPr lang="it-IT" sz="2000" dirty="0">
                    <a:latin typeface="Montserrat" pitchFamily="2" charset="0"/>
                  </a:rPr>
                  <a:t> </a:t>
                </a:r>
                <a:r>
                  <a:rPr lang="it-IT" sz="2000" dirty="0" err="1">
                    <a:latin typeface="Montserrat" pitchFamily="2" charset="0"/>
                  </a:rPr>
                  <a:t>reduction</a:t>
                </a:r>
                <a:r>
                  <a:rPr lang="it-IT" sz="2000" dirty="0">
                    <a:latin typeface="Montserrat" pitchFamily="2" charset="0"/>
                  </a:rPr>
                  <a:t>.</a:t>
                </a:r>
              </a:p>
              <a:p>
                <a:endParaRPr lang="it-IT" sz="2000" dirty="0">
                  <a:latin typeface="Montserrat" pitchFamily="2" charset="0"/>
                </a:endParaRPr>
              </a:p>
              <a:p>
                <a:endParaRPr lang="it-IT" sz="2000" dirty="0">
                  <a:latin typeface="Montserrat" pitchFamily="2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latin typeface="Montserrat" pitchFamily="2" charset="0"/>
                  </a:rPr>
                  <a:t>LDA può essere descritta da modelli probabilistici che sfruttano la probabilità condizionale. La classe predetta è ottenuta utilizzando le regole di </a:t>
                </a:r>
                <a:r>
                  <a:rPr lang="it-IT" sz="2000" dirty="0" err="1">
                    <a:latin typeface="Montserrat" pitchFamily="2" charset="0"/>
                  </a:rPr>
                  <a:t>Bayes</a:t>
                </a:r>
                <a:r>
                  <a:rPr lang="it-IT" sz="2000" dirty="0">
                    <a:latin typeface="Montserrat" pitchFamily="2" charset="0"/>
                  </a:rPr>
                  <a:t> per ogni osservazione </a:t>
                </a:r>
                <a:r>
                  <a:rPr lang="it-IT" sz="2000" i="1" dirty="0">
                    <a:latin typeface="Montserrat" pitchFamily="2" charset="0"/>
                  </a:rPr>
                  <a:t>x.</a:t>
                </a:r>
              </a:p>
              <a:p>
                <a:r>
                  <a:rPr lang="it-IT" sz="2000" i="1" dirty="0">
                    <a:latin typeface="Montserrat" pitchFamily="2" charset="0"/>
                  </a:rPr>
                  <a:t>     </a:t>
                </a:r>
                <a:r>
                  <a:rPr lang="it-IT" sz="2000" dirty="0">
                    <a:latin typeface="Montserrat" pitchFamily="2" charset="0"/>
                  </a:rPr>
                  <a:t>Si seleziona la classe </a:t>
                </a:r>
                <a:r>
                  <a:rPr lang="it-IT" sz="2000" i="1" dirty="0">
                    <a:latin typeface="Montserrat" pitchFamily="2" charset="0"/>
                  </a:rPr>
                  <a:t>k </a:t>
                </a:r>
                <a:r>
                  <a:rPr lang="it-IT" sz="2000" dirty="0">
                    <a:latin typeface="Montserrat" pitchFamily="2" charset="0"/>
                  </a:rPr>
                  <a:t>che massimizza la seguente probabilità a posteriori: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t-IT" dirty="0">
                  <a:latin typeface="Montserrat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t-IT" dirty="0">
                  <a:latin typeface="Montserrat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B34476-0099-C1D5-DD8E-FA5BB8C2E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2" y="1909885"/>
                <a:ext cx="10910467" cy="4230966"/>
              </a:xfrm>
              <a:prstGeom prst="rect">
                <a:avLst/>
              </a:prstGeom>
              <a:blipFill>
                <a:blip r:embed="rId3"/>
                <a:stretch>
                  <a:fillRect l="-503" t="-576"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17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BF23985643924BA26F7E159CAA286B" ma:contentTypeVersion="12" ma:contentTypeDescription="Creare un nuovo documento." ma:contentTypeScope="" ma:versionID="4956672216ff7984040720177615a015">
  <xsd:schema xmlns:xsd="http://www.w3.org/2001/XMLSchema" xmlns:xs="http://www.w3.org/2001/XMLSchema" xmlns:p="http://schemas.microsoft.com/office/2006/metadata/properties" xmlns:ns3="b01cb62d-a76c-437d-8f57-e20435aac3dc" xmlns:ns4="fc223239-cd3d-4bb6-b4a0-91690af5168a" targetNamespace="http://schemas.microsoft.com/office/2006/metadata/properties" ma:root="true" ma:fieldsID="9d02aebcf61684a91afcf969a8d33839" ns3:_="" ns4:_="">
    <xsd:import namespace="b01cb62d-a76c-437d-8f57-e20435aac3dc"/>
    <xsd:import namespace="fc223239-cd3d-4bb6-b4a0-91690af516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cb62d-a76c-437d-8f57-e20435aac3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23239-cd3d-4bb6-b4a0-91690af516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223239-cd3d-4bb6-b4a0-91690af5168a" xsi:nil="true"/>
  </documentManagement>
</p:properties>
</file>

<file path=customXml/itemProps1.xml><?xml version="1.0" encoding="utf-8"?>
<ds:datastoreItem xmlns:ds="http://schemas.openxmlformats.org/officeDocument/2006/customXml" ds:itemID="{FAFE71D2-161B-4891-BFDB-70B55DF731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A1397-292B-4C4C-9BCD-45F52F0F7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1cb62d-a76c-437d-8f57-e20435aac3dc"/>
    <ds:schemaRef ds:uri="fc223239-cd3d-4bb6-b4a0-91690af5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96AF26-3478-47C8-B9C4-992983C3E56F}">
  <ds:schemaRefs>
    <ds:schemaRef ds:uri="b01cb62d-a76c-437d-8f57-e20435aac3dc"/>
    <ds:schemaRef ds:uri="http://purl.org/dc/dcmitype/"/>
    <ds:schemaRef ds:uri="http://purl.org/dc/elements/1.1/"/>
    <ds:schemaRef ds:uri="http://schemas.microsoft.com/office/infopath/2007/PartnerControls"/>
    <ds:schemaRef ds:uri="fc223239-cd3d-4bb6-b4a0-91690af5168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1028</Words>
  <Application>Microsoft Office PowerPoint</Application>
  <PresentationFormat>Widescreen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Courier New</vt:lpstr>
      <vt:lpstr>Montserrat</vt:lpstr>
      <vt:lpstr>Montserrat Medium</vt:lpstr>
      <vt:lpstr>Montserrat SemiBold</vt:lpstr>
      <vt:lpstr>Oswald Medium</vt:lpstr>
      <vt:lpstr>Oswald SemiBold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salvatori</dc:creator>
  <cp:lastModifiedBy>Simone Catenacci</cp:lastModifiedBy>
  <cp:revision>208</cp:revision>
  <dcterms:created xsi:type="dcterms:W3CDTF">2024-02-18T08:47:44Z</dcterms:created>
  <dcterms:modified xsi:type="dcterms:W3CDTF">2024-03-01T09:07:21Z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0x01010019BF23985643924BA26F7E159CAA286B</vt:lpwstr>
  </property>
</Properties>
</file>