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4" r:id="rId2"/>
    <p:sldId id="269" r:id="rId3"/>
    <p:sldId id="270" r:id="rId4"/>
    <p:sldId id="256" r:id="rId5"/>
    <p:sldId id="271" r:id="rId6"/>
    <p:sldId id="272" r:id="rId7"/>
    <p:sldId id="273" r:id="rId8"/>
    <p:sldId id="257" r:id="rId9"/>
    <p:sldId id="258" r:id="rId10"/>
    <p:sldId id="259" r:id="rId11"/>
    <p:sldId id="264" r:id="rId12"/>
    <p:sldId id="266" r:id="rId13"/>
    <p:sldId id="275" r:id="rId14"/>
    <p:sldId id="265" r:id="rId15"/>
    <p:sldId id="263" r:id="rId16"/>
    <p:sldId id="261" r:id="rId17"/>
    <p:sldId id="262" r:id="rId18"/>
    <p:sldId id="276" r:id="rId19"/>
    <p:sldId id="268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>
      <p:cViewPr varScale="1">
        <p:scale>
          <a:sx n="64" d="100"/>
          <a:sy n="64" d="100"/>
        </p:scale>
        <p:origin x="126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3AD5F64-D51C-4187-9D29-0224683517B0}" type="datetimeFigureOut">
              <a:rPr lang="en-GB" smtClean="0"/>
              <a:t>16/06/2016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94F8E9-4BF5-4BF3-B7A2-296783A3855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get.asp.net/?1" TargetMode="External"/><Relationship Id="rId2" Type="http://schemas.openxmlformats.org/officeDocument/2006/relationships/hyperlink" Target="http://get.asp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516624"/>
            <a:ext cx="7776864" cy="2595025"/>
          </a:xfrm>
        </p:spPr>
        <p:txBody>
          <a:bodyPr/>
          <a:lstStyle/>
          <a:p>
            <a:r>
              <a:rPr lang="en-GB" b="1" dirty="0" smtClean="0"/>
              <a:t>Meet Project K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Simone </a:t>
            </a:r>
            <a:r>
              <a:rPr lang="en-GB" dirty="0" err="1" smtClean="0"/>
              <a:t>Chiaretta</a:t>
            </a:r>
            <a:endParaRPr lang="en-GB" dirty="0"/>
          </a:p>
          <a:p>
            <a:r>
              <a:rPr lang="en-GB" dirty="0" smtClean="0"/>
              <a:t>@</a:t>
            </a:r>
            <a:r>
              <a:rPr lang="en-GB" dirty="0" err="1" smtClean="0"/>
              <a:t>simonech</a:t>
            </a:r>
            <a:endParaRPr lang="en-GB" dirty="0" smtClean="0"/>
          </a:p>
          <a:p>
            <a:r>
              <a:rPr lang="en-GB" dirty="0" smtClean="0"/>
              <a:t>http://codeclimber.net.nz</a:t>
            </a:r>
          </a:p>
        </p:txBody>
      </p:sp>
      <p:pic>
        <p:nvPicPr>
          <p:cNvPr id="1039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636654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949280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 the easy way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Install Visual Studio 2015 (any edition) (Win), or install Visual Studio Code (Win, </a:t>
            </a:r>
            <a:r>
              <a:rPr lang="en-GB" dirty="0" smtClean="0"/>
              <a:t>Mac, Linux)</a:t>
            </a:r>
            <a:endParaRPr lang="en-GB" dirty="0" smtClean="0"/>
          </a:p>
          <a:p>
            <a:r>
              <a:rPr lang="en-GB" dirty="0" smtClean="0"/>
              <a:t>Install ASP.NET Core (Win, </a:t>
            </a:r>
            <a:r>
              <a:rPr lang="en-GB" dirty="0" smtClean="0"/>
              <a:t>Mac, Linux)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45720" indent="0" algn="ctr">
              <a:buNone/>
            </a:pPr>
            <a:r>
              <a:rPr lang="en-GB" sz="6000" dirty="0" smtClean="0">
                <a:solidFill>
                  <a:srgbClr val="00B050"/>
                </a:solidFill>
                <a:hlinkClick r:id="rId2"/>
              </a:rPr>
              <a:t>http://dot.</a:t>
            </a:r>
            <a:r>
              <a:rPr lang="en-GB" sz="6000" dirty="0" smtClean="0">
                <a:solidFill>
                  <a:srgbClr val="00B050"/>
                </a:solidFill>
                <a:hlinkClick r:id="rId3"/>
              </a:rPr>
              <a:t>n</a:t>
            </a:r>
            <a:r>
              <a:rPr lang="en-GB" sz="6000" dirty="0" smtClean="0">
                <a:solidFill>
                  <a:srgbClr val="00B050"/>
                </a:solidFill>
                <a:hlinkClick r:id="rId2"/>
              </a:rPr>
              <a:t>et</a:t>
            </a:r>
            <a:endParaRPr lang="en-GB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8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Anatomy of ASP.NET Core app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Inspired by OWIN</a:t>
            </a:r>
          </a:p>
          <a:p>
            <a:endParaRPr lang="en-GB" dirty="0" smtClean="0"/>
          </a:p>
          <a:p>
            <a:r>
              <a:rPr lang="en-GB" dirty="0" err="1" smtClean="0"/>
              <a:t>Startup</a:t>
            </a:r>
            <a:endParaRPr lang="en-GB" dirty="0" smtClean="0"/>
          </a:p>
          <a:p>
            <a:r>
              <a:rPr lang="en-GB" dirty="0" smtClean="0"/>
              <a:t>Configure</a:t>
            </a:r>
          </a:p>
          <a:p>
            <a:pPr lvl="1"/>
            <a:r>
              <a:rPr lang="en-GB" dirty="0" smtClean="0"/>
              <a:t>Middleware</a:t>
            </a:r>
          </a:p>
          <a:p>
            <a:pPr lvl="1"/>
            <a:r>
              <a:rPr lang="en-GB" dirty="0" smtClean="0"/>
              <a:t>Services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4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OWIN Succinctly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pPr marL="45720" indent="0">
              <a:buNone/>
            </a:pPr>
            <a:r>
              <a:rPr lang="en-GB" dirty="0"/>
              <a:t>Open Web Interface for .</a:t>
            </a:r>
            <a:r>
              <a:rPr lang="en-GB" dirty="0" smtClean="0"/>
              <a:t>NET</a:t>
            </a:r>
          </a:p>
          <a:p>
            <a:pPr marL="45720" indent="0">
              <a:buNone/>
            </a:pP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r>
              <a:rPr lang="en-GB" sz="1800" dirty="0" smtClean="0"/>
              <a:t>https</a:t>
            </a:r>
            <a:r>
              <a:rPr lang="en-GB" sz="1800" dirty="0"/>
              <a:t>://www.syncfusion.com/resources/techportal/details/ebooks/owin</a:t>
            </a:r>
          </a:p>
        </p:txBody>
      </p:sp>
      <p:pic>
        <p:nvPicPr>
          <p:cNvPr id="1026" name="Picture 2" descr="https://d2g29cya9iq7ip.cloudfront.net/content/images/downloads/ebooks/owin_Succinctly.png?v=290720150442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44824"/>
            <a:ext cx="2370151" cy="31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35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ASP.NET Core app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4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ASP.NET Core Servers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IIS: runs ASP.NET Core on top of IIS</a:t>
            </a:r>
          </a:p>
          <a:p>
            <a:r>
              <a:rPr lang="en-GB" smtClean="0"/>
              <a:t>Kestrel</a:t>
            </a:r>
            <a:r>
              <a:rPr lang="en-GB" dirty="0" smtClean="0"/>
              <a:t>: Cross-Platform web server based on </a:t>
            </a:r>
            <a:r>
              <a:rPr lang="en-GB" dirty="0" err="1" smtClean="0"/>
              <a:t>Libuv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14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Console 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978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Consolas" panose="020B0609020204030204" pitchFamily="49" charset="0"/>
              </a:rPr>
              <a:t>donet</a:t>
            </a:r>
            <a:r>
              <a:rPr lang="en-GB" dirty="0" smtClean="0">
                <a:latin typeface="Consolas" panose="020B0609020204030204" pitchFamily="49" charset="0"/>
              </a:rPr>
              <a:t>-cli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nsolas" panose="020B0609020204030204" pitchFamily="49" charset="0"/>
              </a:rPr>
              <a:t>dotnet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new </a:t>
            </a:r>
            <a:r>
              <a:rPr lang="en-GB" dirty="0"/>
              <a:t>– </a:t>
            </a:r>
            <a:r>
              <a:rPr lang="en-GB" dirty="0" smtClean="0"/>
              <a:t>new project</a:t>
            </a:r>
            <a:endParaRPr lang="en-GB" dirty="0" smtClean="0">
              <a:latin typeface="Consolas" panose="020B0609020204030204" pitchFamily="49" charset="0"/>
            </a:endParaRPr>
          </a:p>
          <a:p>
            <a:r>
              <a:rPr lang="en-GB" dirty="0" err="1" smtClean="0">
                <a:latin typeface="Consolas" panose="020B0609020204030204" pitchFamily="49" charset="0"/>
              </a:rPr>
              <a:t>dotnet</a:t>
            </a:r>
            <a:r>
              <a:rPr lang="en-GB" dirty="0" smtClean="0">
                <a:latin typeface="Consolas" panose="020B0609020204030204" pitchFamily="49" charset="0"/>
              </a:rPr>
              <a:t> restore </a:t>
            </a:r>
            <a:r>
              <a:rPr lang="en-GB" dirty="0" smtClean="0"/>
              <a:t>– restore packages</a:t>
            </a:r>
          </a:p>
          <a:p>
            <a:r>
              <a:rPr lang="en-GB" dirty="0" err="1" smtClean="0">
                <a:latin typeface="Consolas" panose="020B0609020204030204" pitchFamily="49" charset="0"/>
              </a:rPr>
              <a:t>dotnet</a:t>
            </a:r>
            <a:r>
              <a:rPr lang="en-GB" dirty="0" smtClean="0">
                <a:latin typeface="Consolas" panose="020B0609020204030204" pitchFamily="49" charset="0"/>
              </a:rPr>
              <a:t> run </a:t>
            </a:r>
            <a:r>
              <a:rPr lang="en-GB" dirty="0" smtClean="0"/>
              <a:t>– compiles and runs</a:t>
            </a:r>
          </a:p>
          <a:p>
            <a:r>
              <a:rPr lang="en-GB" dirty="0" err="1" smtClean="0">
                <a:latin typeface="Consolas" panose="020B0609020204030204" pitchFamily="49" charset="0"/>
              </a:rPr>
              <a:t>dotnet</a:t>
            </a:r>
            <a:r>
              <a:rPr lang="en-GB" dirty="0" smtClean="0">
                <a:latin typeface="Consolas" panose="020B0609020204030204" pitchFamily="49" charset="0"/>
              </a:rPr>
              <a:t> build </a:t>
            </a:r>
            <a:r>
              <a:rPr lang="en-GB" dirty="0" smtClean="0"/>
              <a:t>– compiles as IL </a:t>
            </a:r>
          </a:p>
          <a:p>
            <a:r>
              <a:rPr lang="en-GB" dirty="0" err="1">
                <a:latin typeface="Consolas" panose="020B0609020204030204" pitchFamily="49" charset="0"/>
              </a:rPr>
              <a:t>dotnet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smtClean="0">
                <a:latin typeface="Consolas" panose="020B0609020204030204" pitchFamily="49" charset="0"/>
              </a:rPr>
              <a:t>build </a:t>
            </a:r>
            <a:r>
              <a:rPr lang="en-GB" dirty="0" smtClean="0"/>
              <a:t>– </a:t>
            </a:r>
            <a:r>
              <a:rPr lang="en-GB" dirty="0"/>
              <a:t>compiles as </a:t>
            </a:r>
            <a:r>
              <a:rPr lang="en-GB" dirty="0" smtClean="0"/>
              <a:t>native </a:t>
            </a:r>
            <a:r>
              <a:rPr lang="en-GB" dirty="0" smtClean="0"/>
              <a:t>app (with correct </a:t>
            </a:r>
            <a:r>
              <a:rPr lang="en-GB" dirty="0" err="1" smtClean="0"/>
              <a:t>config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5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Project.json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769833"/>
            <a:ext cx="2793504" cy="3539527"/>
          </a:xfrm>
        </p:spPr>
        <p:txBody>
          <a:bodyPr/>
          <a:lstStyle/>
          <a:p>
            <a:r>
              <a:rPr lang="en-GB" dirty="0" smtClean="0"/>
              <a:t>Metadata</a:t>
            </a:r>
          </a:p>
          <a:p>
            <a:r>
              <a:rPr lang="en-GB" dirty="0" smtClean="0"/>
              <a:t>Dependencies</a:t>
            </a:r>
          </a:p>
          <a:p>
            <a:r>
              <a:rPr lang="en-GB" dirty="0" smtClean="0"/>
              <a:t>Frameworks</a:t>
            </a:r>
          </a:p>
          <a:p>
            <a:r>
              <a:rPr lang="en-GB" dirty="0" smtClean="0"/>
              <a:t>Commands</a:t>
            </a:r>
          </a:p>
          <a:p>
            <a:r>
              <a:rPr lang="en-GB" dirty="0" smtClean="0"/>
              <a:t>Configuration</a:t>
            </a:r>
          </a:p>
          <a:p>
            <a:r>
              <a:rPr lang="en-GB" dirty="0" smtClean="0"/>
              <a:t>Source files</a:t>
            </a:r>
          </a:p>
          <a:p>
            <a:r>
              <a:rPr lang="en-GB" dirty="0" smtClean="0"/>
              <a:t>Scripts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707904" y="836712"/>
            <a:ext cx="5616624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latin typeface="Consolas" panose="020B0609020204030204" pitchFamily="49" charset="0"/>
              </a:rPr>
              <a:t>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"version": "1.0.0-</a:t>
            </a:r>
            <a:r>
              <a:rPr lang="en-GB" sz="900" dirty="0" smtClean="0">
                <a:latin typeface="Consolas" panose="020B0609020204030204" pitchFamily="49" charset="0"/>
              </a:rPr>
              <a:t>*",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smtClean="0">
                <a:latin typeface="Consolas" panose="020B0609020204030204" pitchFamily="49" charset="0"/>
              </a:rPr>
              <a:t> "author": 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  <a:r>
              <a:rPr lang="en-GB" sz="900" dirty="0" smtClean="0">
                <a:latin typeface="Consolas" panose="020B0609020204030204" pitchFamily="49" charset="0"/>
              </a:rPr>
              <a:t>Simone Chiaretta“,</a:t>
            </a:r>
            <a:endParaRPr lang="en-GB" sz="900" dirty="0">
              <a:latin typeface="Consolas" panose="020B0609020204030204" pitchFamily="49" charset="0"/>
            </a:endParaRPr>
          </a:p>
          <a:p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  "dependencies": </a:t>
            </a:r>
            <a:r>
              <a:rPr lang="en-GB" sz="900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smtClean="0">
                <a:latin typeface="Consolas" panose="020B0609020204030204" pitchFamily="49" charset="0"/>
              </a:rPr>
              <a:t>   "</a:t>
            </a:r>
            <a:r>
              <a:rPr lang="en-GB" sz="900" dirty="0" err="1">
                <a:latin typeface="Consolas" panose="020B0609020204030204" pitchFamily="49" charset="0"/>
              </a:rPr>
              <a:t>Microsoft.NETCore.App</a:t>
            </a:r>
            <a:r>
              <a:rPr lang="en-GB" sz="900" dirty="0">
                <a:latin typeface="Consolas" panose="020B0609020204030204" pitchFamily="49" charset="0"/>
              </a:rPr>
              <a:t>": 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"version": "1.0.0-rc2-3002702",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"type": "platform"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},</a:t>
            </a:r>
            <a:endParaRPr lang="en-GB" sz="900" dirty="0" smtClean="0">
              <a:latin typeface="Consolas" panose="020B0609020204030204" pitchFamily="49" charset="0"/>
            </a:endParaRPr>
          </a:p>
          <a:p>
            <a:r>
              <a:rPr lang="en-GB" sz="900" dirty="0" smtClean="0">
                <a:latin typeface="Consolas" panose="020B0609020204030204" pitchFamily="49" charset="0"/>
              </a:rPr>
              <a:t>    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  <a:r>
              <a:rPr lang="en-GB" sz="900" dirty="0" err="1">
                <a:latin typeface="Consolas" panose="020B0609020204030204" pitchFamily="49" charset="0"/>
              </a:rPr>
              <a:t>Microsoft.AspNet.Diagnostics</a:t>
            </a:r>
            <a:r>
              <a:rPr lang="en-GB" sz="900" dirty="0">
                <a:latin typeface="Consolas" panose="020B0609020204030204" pitchFamily="49" charset="0"/>
              </a:rPr>
              <a:t>": "</a:t>
            </a:r>
            <a:r>
              <a:rPr lang="en-GB" sz="900" dirty="0" smtClean="0">
                <a:latin typeface="Consolas" panose="020B0609020204030204" pitchFamily="49" charset="0"/>
              </a:rPr>
              <a:t>1.0.0-rc2-final</a:t>
            </a:r>
            <a:r>
              <a:rPr lang="en-GB" sz="900" dirty="0">
                <a:latin typeface="Consolas" panose="020B0609020204030204" pitchFamily="49" charset="0"/>
              </a:rPr>
              <a:t>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</a:t>
            </a:r>
            <a:r>
              <a:rPr lang="en-GB" sz="900" dirty="0" err="1">
                <a:latin typeface="Consolas" panose="020B0609020204030204" pitchFamily="49" charset="0"/>
              </a:rPr>
              <a:t>Microsoft.AspNet.IISPlatformHandler</a:t>
            </a:r>
            <a:r>
              <a:rPr lang="en-GB" sz="900" dirty="0">
                <a:latin typeface="Consolas" panose="020B0609020204030204" pitchFamily="49" charset="0"/>
              </a:rPr>
              <a:t>": "</a:t>
            </a:r>
            <a:r>
              <a:rPr lang="en-GB" sz="900" dirty="0" smtClean="0">
                <a:latin typeface="Consolas" panose="020B0609020204030204" pitchFamily="49" charset="0"/>
              </a:rPr>
              <a:t>1.0.0-rc2-final</a:t>
            </a:r>
            <a:r>
              <a:rPr lang="en-GB" sz="900" dirty="0">
                <a:latin typeface="Consolas" panose="020B0609020204030204" pitchFamily="49" charset="0"/>
              </a:rPr>
              <a:t>",</a:t>
            </a:r>
          </a:p>
          <a:p>
            <a:r>
              <a:rPr lang="en-GB" sz="900" dirty="0" smtClean="0">
                <a:latin typeface="Consolas" panose="020B0609020204030204" pitchFamily="49" charset="0"/>
              </a:rPr>
              <a:t>    ...,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smtClean="0">
                <a:latin typeface="Consolas" panose="020B0609020204030204" pitchFamily="49" charset="0"/>
              </a:rPr>
              <a:t>   "</a:t>
            </a:r>
            <a:r>
              <a:rPr lang="en-GB" sz="900" dirty="0" err="1">
                <a:latin typeface="Consolas" panose="020B0609020204030204" pitchFamily="49" charset="0"/>
              </a:rPr>
              <a:t>Microsoft.VisualStudio.Web.BrowserLink.Loader</a:t>
            </a:r>
            <a:r>
              <a:rPr lang="en-GB" sz="900" dirty="0">
                <a:latin typeface="Consolas" panose="020B0609020204030204" pitchFamily="49" charset="0"/>
              </a:rPr>
              <a:t>": "</a:t>
            </a:r>
            <a:r>
              <a:rPr lang="en-GB" sz="900" dirty="0" smtClean="0">
                <a:latin typeface="Consolas" panose="020B0609020204030204" pitchFamily="49" charset="0"/>
              </a:rPr>
              <a:t>14.0.0-rc2-final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</a:t>
            </a:r>
            <a:r>
              <a:rPr lang="en-GB" sz="900" dirty="0" smtClean="0">
                <a:latin typeface="Consolas" panose="020B0609020204030204" pitchFamily="49" charset="0"/>
              </a:rPr>
              <a:t>},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"frameworks": 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"netcoreapp1.0": 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"imports": [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"dotnet5.6",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"dnxcore50",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  "portable-net45+win8"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  ]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},</a:t>
            </a:r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  "commands": 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"web": "</a:t>
            </a:r>
            <a:r>
              <a:rPr lang="en-GB" sz="900" dirty="0" err="1">
                <a:latin typeface="Consolas" panose="020B0609020204030204" pitchFamily="49" charset="0"/>
              </a:rPr>
              <a:t>Microsoft.AspNet.Server.Kestrel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},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 smtClean="0">
                <a:latin typeface="Consolas" panose="020B0609020204030204" pitchFamily="49" charset="0"/>
              </a:rPr>
              <a:t> "</a:t>
            </a:r>
            <a:r>
              <a:rPr lang="en-GB" sz="900" dirty="0" err="1">
                <a:latin typeface="Consolas" panose="020B0609020204030204" pitchFamily="49" charset="0"/>
              </a:rPr>
              <a:t>compilationOptions</a:t>
            </a:r>
            <a:r>
              <a:rPr lang="en-GB" sz="900" dirty="0">
                <a:latin typeface="Consolas" panose="020B0609020204030204" pitchFamily="49" charset="0"/>
              </a:rPr>
              <a:t>": 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</a:t>
            </a:r>
            <a:r>
              <a:rPr lang="en-GB" sz="900" dirty="0" err="1">
                <a:latin typeface="Consolas" panose="020B0609020204030204" pitchFamily="49" charset="0"/>
              </a:rPr>
              <a:t>emitEntryPoint</a:t>
            </a:r>
            <a:r>
              <a:rPr lang="en-GB" sz="900" dirty="0">
                <a:latin typeface="Consolas" panose="020B0609020204030204" pitchFamily="49" charset="0"/>
              </a:rPr>
              <a:t>": true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},</a:t>
            </a:r>
          </a:p>
          <a:p>
            <a:endParaRPr lang="en-GB" sz="900" dirty="0">
              <a:latin typeface="Consolas" panose="020B0609020204030204" pitchFamily="49" charset="0"/>
            </a:endParaRPr>
          </a:p>
          <a:p>
            <a:r>
              <a:rPr lang="en-GB" sz="900" dirty="0">
                <a:latin typeface="Consolas" panose="020B0609020204030204" pitchFamily="49" charset="0"/>
              </a:rPr>
              <a:t>  "exclude": [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</a:t>
            </a:r>
            <a:r>
              <a:rPr lang="en-GB" sz="900" dirty="0" err="1">
                <a:latin typeface="Consolas" panose="020B0609020204030204" pitchFamily="49" charset="0"/>
              </a:rPr>
              <a:t>wwwroot</a:t>
            </a:r>
            <a:r>
              <a:rPr lang="en-GB" sz="900" dirty="0">
                <a:latin typeface="Consolas" panose="020B0609020204030204" pitchFamily="49" charset="0"/>
              </a:rPr>
              <a:t>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</a:t>
            </a:r>
            <a:r>
              <a:rPr lang="en-GB" sz="900" dirty="0" err="1">
                <a:latin typeface="Consolas" panose="020B0609020204030204" pitchFamily="49" charset="0"/>
              </a:rPr>
              <a:t>node_modules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],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"</a:t>
            </a:r>
            <a:r>
              <a:rPr lang="en-GB" sz="900" dirty="0" err="1">
                <a:latin typeface="Consolas" panose="020B0609020204030204" pitchFamily="49" charset="0"/>
              </a:rPr>
              <a:t>publishExclude</a:t>
            </a:r>
            <a:r>
              <a:rPr lang="en-GB" sz="900" dirty="0">
                <a:latin typeface="Consolas" panose="020B0609020204030204" pitchFamily="49" charset="0"/>
              </a:rPr>
              <a:t>": [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"**.user",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"**.</a:t>
            </a:r>
            <a:r>
              <a:rPr lang="en-GB" sz="900" dirty="0" err="1">
                <a:latin typeface="Consolas" panose="020B0609020204030204" pitchFamily="49" charset="0"/>
              </a:rPr>
              <a:t>vspscc</a:t>
            </a:r>
            <a:r>
              <a:rPr lang="en-GB" sz="900" dirty="0">
                <a:latin typeface="Consolas" panose="020B0609020204030204" pitchFamily="49" charset="0"/>
              </a:rPr>
              <a:t>"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],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"scripts": {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  "</a:t>
            </a:r>
            <a:r>
              <a:rPr lang="en-GB" sz="900" dirty="0" err="1">
                <a:latin typeface="Consolas" panose="020B0609020204030204" pitchFamily="49" charset="0"/>
              </a:rPr>
              <a:t>prepublish</a:t>
            </a:r>
            <a:r>
              <a:rPr lang="en-GB" sz="900" dirty="0">
                <a:latin typeface="Consolas" panose="020B0609020204030204" pitchFamily="49" charset="0"/>
              </a:rPr>
              <a:t>": [ "</a:t>
            </a:r>
            <a:r>
              <a:rPr lang="en-GB" sz="900" dirty="0" err="1">
                <a:latin typeface="Consolas" panose="020B0609020204030204" pitchFamily="49" charset="0"/>
              </a:rPr>
              <a:t>npm</a:t>
            </a:r>
            <a:r>
              <a:rPr lang="en-GB" sz="900" dirty="0">
                <a:latin typeface="Consolas" panose="020B0609020204030204" pitchFamily="49" charset="0"/>
              </a:rPr>
              <a:t> install", "bower install", "gulp clean", "gulp min" ]</a:t>
            </a:r>
          </a:p>
          <a:p>
            <a:r>
              <a:rPr lang="en-GB" sz="900" dirty="0">
                <a:latin typeface="Consolas" panose="020B0609020204030204" pitchFamily="49" charset="0"/>
              </a:rPr>
              <a:t>  }</a:t>
            </a:r>
          </a:p>
          <a:p>
            <a:r>
              <a:rPr lang="en-GB" sz="900" dirty="0">
                <a:latin typeface="Consolas" panose="020B0609020204030204" pitchFamily="49" charset="0"/>
              </a:rPr>
              <a:t>}</a:t>
            </a:r>
          </a:p>
          <a:p>
            <a:endParaRPr lang="en-GB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42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play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Framework is RC2</a:t>
            </a:r>
          </a:p>
          <a:p>
            <a:pPr lvl="1"/>
            <a:r>
              <a:rPr lang="en-GB" sz="2000" dirty="0" smtClean="0"/>
              <a:t>Tooling is Preview 1 (basically an alpha)</a:t>
            </a:r>
          </a:p>
          <a:p>
            <a:r>
              <a:rPr lang="en-GB" sz="2400" dirty="0" smtClean="0"/>
              <a:t>Will RTM end of June (probably during July)</a:t>
            </a:r>
          </a:p>
          <a:p>
            <a:pPr lvl="1"/>
            <a:r>
              <a:rPr lang="en-GB" sz="2000" dirty="0" smtClean="0"/>
              <a:t>Tooling will be Preview 2</a:t>
            </a:r>
          </a:p>
          <a:p>
            <a:endParaRPr lang="en-GB" sz="2200" dirty="0"/>
          </a:p>
          <a:p>
            <a:r>
              <a:rPr lang="en-GB" sz="2200" dirty="0" smtClean="0"/>
              <a:t>Tooling will RTM with Visual Studio v15 (… 2017?)</a:t>
            </a:r>
          </a:p>
        </p:txBody>
      </p:sp>
    </p:spTree>
    <p:extLst>
      <p:ext uri="{BB962C8B-B14F-4D97-AF65-F5344CB8AC3E}">
        <p14:creationId xmlns:p14="http://schemas.microsoft.com/office/powerpoint/2010/main" val="119643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you’ve learned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 is ASP.NET Core</a:t>
            </a:r>
          </a:p>
          <a:p>
            <a:r>
              <a:rPr lang="en-GB" dirty="0" smtClean="0"/>
              <a:t>The command line tools</a:t>
            </a:r>
          </a:p>
          <a:p>
            <a:r>
              <a:rPr lang="en-GB" dirty="0" smtClean="0"/>
              <a:t>How to make:</a:t>
            </a:r>
          </a:p>
          <a:p>
            <a:pPr lvl="1"/>
            <a:r>
              <a:rPr lang="en-GB" dirty="0" smtClean="0"/>
              <a:t>a command line application</a:t>
            </a:r>
          </a:p>
          <a:p>
            <a:pPr lvl="1"/>
            <a:r>
              <a:rPr lang="en-GB" dirty="0" smtClean="0"/>
              <a:t>An ASP.NET Core application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68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516624"/>
            <a:ext cx="7776864" cy="2595025"/>
          </a:xfrm>
        </p:spPr>
        <p:txBody>
          <a:bodyPr/>
          <a:lstStyle/>
          <a:p>
            <a:r>
              <a:rPr lang="en-GB" b="1" dirty="0" smtClean="0"/>
              <a:t>Meet ASP.NET vNext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Simone </a:t>
            </a:r>
            <a:r>
              <a:rPr lang="en-GB" dirty="0" err="1" smtClean="0"/>
              <a:t>Chiaretta</a:t>
            </a:r>
            <a:endParaRPr lang="en-GB" dirty="0"/>
          </a:p>
          <a:p>
            <a:r>
              <a:rPr lang="en-GB" dirty="0" smtClean="0"/>
              <a:t>@</a:t>
            </a:r>
            <a:r>
              <a:rPr lang="en-GB" dirty="0" err="1" smtClean="0"/>
              <a:t>simonech</a:t>
            </a:r>
            <a:endParaRPr lang="en-GB" dirty="0" smtClean="0"/>
          </a:p>
          <a:p>
            <a:r>
              <a:rPr lang="en-GB" dirty="0" smtClean="0"/>
              <a:t>http://codeclimber.net.nz</a:t>
            </a:r>
          </a:p>
        </p:txBody>
      </p:sp>
      <p:pic>
        <p:nvPicPr>
          <p:cNvPr id="1039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636654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949280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48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algn="ctr">
              <a:buNone/>
            </a:pPr>
            <a:endParaRPr lang="en-GB" dirty="0" smtClean="0"/>
          </a:p>
          <a:p>
            <a:pPr marL="45720" indent="0" algn="ctr">
              <a:buNone/>
            </a:pPr>
            <a:r>
              <a:rPr lang="en-GB" sz="2800" dirty="0" smtClean="0"/>
              <a:t>Simone Chiaretta</a:t>
            </a:r>
          </a:p>
          <a:p>
            <a:pPr marL="45720" indent="0">
              <a:buNone/>
            </a:pPr>
            <a:endParaRPr lang="en-GB" sz="2800" dirty="0" smtClean="0"/>
          </a:p>
          <a:p>
            <a:pPr marL="45720" indent="0" algn="ctr">
              <a:buNone/>
            </a:pPr>
            <a:r>
              <a:rPr lang="en-GB" sz="2800" dirty="0" smtClean="0"/>
              <a:t>@</a:t>
            </a:r>
            <a:r>
              <a:rPr lang="en-GB" sz="2800" dirty="0" err="1"/>
              <a:t>simonech</a:t>
            </a:r>
            <a:endParaRPr lang="en-GB" sz="2800" dirty="0"/>
          </a:p>
          <a:p>
            <a:pPr marL="45720" indent="0" algn="ctr">
              <a:buNone/>
            </a:pPr>
            <a:r>
              <a:rPr lang="en-GB" sz="2800" dirty="0"/>
              <a:t>http://codeclimber.net.nz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47521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944" y="4797152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5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516624"/>
            <a:ext cx="7776864" cy="2595025"/>
          </a:xfrm>
        </p:spPr>
        <p:txBody>
          <a:bodyPr/>
          <a:lstStyle/>
          <a:p>
            <a:r>
              <a:rPr lang="en-GB" b="1" dirty="0" smtClean="0"/>
              <a:t>Meet </a:t>
            </a:r>
            <a:r>
              <a:rPr lang="en-GB" b="1" dirty="0" smtClean="0"/>
              <a:t>ASP.NET </a:t>
            </a:r>
            <a:r>
              <a:rPr lang="en-GB" b="1" dirty="0" smtClean="0"/>
              <a:t>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Simone </a:t>
            </a:r>
            <a:r>
              <a:rPr lang="en-GB" dirty="0" err="1" smtClean="0"/>
              <a:t>Chiaretta</a:t>
            </a:r>
            <a:endParaRPr lang="en-GB" dirty="0"/>
          </a:p>
          <a:p>
            <a:r>
              <a:rPr lang="en-GB" dirty="0" smtClean="0"/>
              <a:t>@</a:t>
            </a:r>
            <a:r>
              <a:rPr lang="en-GB" dirty="0" err="1" smtClean="0"/>
              <a:t>simonech</a:t>
            </a:r>
            <a:endParaRPr lang="en-GB" dirty="0" smtClean="0"/>
          </a:p>
          <a:p>
            <a:r>
              <a:rPr lang="en-GB" dirty="0" smtClean="0"/>
              <a:t>http://codeclimber.net.nz</a:t>
            </a:r>
          </a:p>
        </p:txBody>
      </p:sp>
      <p:pic>
        <p:nvPicPr>
          <p:cNvPr id="1039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636654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949280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516624"/>
            <a:ext cx="7776864" cy="2595025"/>
          </a:xfrm>
        </p:spPr>
        <p:txBody>
          <a:bodyPr/>
          <a:lstStyle/>
          <a:p>
            <a:r>
              <a:rPr lang="en-GB" b="1" dirty="0" smtClean="0"/>
              <a:t>Meet ASP.NET Core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Simone </a:t>
            </a:r>
            <a:r>
              <a:rPr lang="en-GB" dirty="0" err="1" smtClean="0"/>
              <a:t>Chiaretta</a:t>
            </a:r>
            <a:endParaRPr lang="en-GB" dirty="0"/>
          </a:p>
          <a:p>
            <a:r>
              <a:rPr lang="en-GB" dirty="0" smtClean="0"/>
              <a:t>@</a:t>
            </a:r>
            <a:r>
              <a:rPr lang="en-GB" dirty="0" err="1" smtClean="0"/>
              <a:t>simonech</a:t>
            </a:r>
            <a:endParaRPr lang="en-GB" dirty="0" smtClean="0"/>
          </a:p>
          <a:p>
            <a:r>
              <a:rPr lang="en-GB" dirty="0" smtClean="0"/>
              <a:t>http://codeclimber.net.nz</a:t>
            </a:r>
          </a:p>
        </p:txBody>
      </p:sp>
      <p:pic>
        <p:nvPicPr>
          <p:cNvPr id="1039" name="Picture 15" descr="http://www.kirkcosiermusic.com/wp-content/uploads/2015/05/twitter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636654"/>
            <a:ext cx="320824" cy="24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http://i0.wp.com/eventsnorthern.files.wordpress.com/2011/09/blog-icon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76" y="5949280"/>
            <a:ext cx="320824" cy="32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ubelly.com/wp-content/uploads/2010/12/umbraco_logo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4344">
            <a:off x="-301724" y="-1480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6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Simone Chiaretta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r>
              <a:rPr lang="en-GB" dirty="0" err="1" smtClean="0"/>
              <a:t>Umbracian</a:t>
            </a:r>
            <a:r>
              <a:rPr lang="en-GB" dirty="0" smtClean="0"/>
              <a:t> since 2010</a:t>
            </a:r>
          </a:p>
          <a:p>
            <a:r>
              <a:rPr lang="en-GB" dirty="0" smtClean="0"/>
              <a:t>Web Developer since 1996</a:t>
            </a:r>
          </a:p>
          <a:p>
            <a:r>
              <a:rPr lang="en-GB" dirty="0" smtClean="0"/>
              <a:t>Beginner Triathlete</a:t>
            </a:r>
          </a:p>
          <a:p>
            <a:endParaRPr lang="en-GB" dirty="0"/>
          </a:p>
          <a:p>
            <a:pPr marL="45720" indent="0">
              <a:buNone/>
            </a:pPr>
            <a:endParaRPr lang="en-GB" dirty="0" smtClean="0"/>
          </a:p>
          <a:p>
            <a:pPr marL="45720" indent="0">
              <a:buNone/>
            </a:pPr>
            <a:r>
              <a:rPr lang="en-GB" sz="3200" dirty="0" smtClean="0"/>
              <a:t>http://codeclimber.net.nz</a:t>
            </a:r>
            <a:endParaRPr lang="en-GB" sz="3200" dirty="0"/>
          </a:p>
        </p:txBody>
      </p:sp>
      <p:pic>
        <p:nvPicPr>
          <p:cNvPr id="4" name="Picture 2" descr="http://t1.gstatic.com/images?q=tbn:ANd9GcRhc1RRNev3jYJBR7qCl0DrteptDsJtTC59rFRdqW3RZ7qVe6t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1700808"/>
            <a:ext cx="2547609" cy="318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46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Front-end Development with ASP.NET MVC 6, AngularJS, and </a:t>
            </a:r>
            <a:r>
              <a:rPr lang="en-GB" b="1" dirty="0" smtClean="0"/>
              <a:t>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pic>
        <p:nvPicPr>
          <p:cNvPr id="2050" name="Picture 2" descr="https://images-na.ssl-images-amazon.com/images/I/51isHYtrFpL._SX39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86872"/>
            <a:ext cx="2642286" cy="33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4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Front-end Development with </a:t>
            </a:r>
            <a:r>
              <a:rPr lang="en-GB" b="1" dirty="0" smtClean="0"/>
              <a:t>ASP.NET Core 1 MVC </a:t>
            </a:r>
            <a:r>
              <a:rPr lang="en-GB" b="1" strike="sngStrike" dirty="0"/>
              <a:t>6</a:t>
            </a:r>
            <a:r>
              <a:rPr lang="en-GB" b="1" dirty="0"/>
              <a:t>, AngularJS, and </a:t>
            </a:r>
            <a:r>
              <a:rPr lang="en-GB" b="1" dirty="0" smtClean="0"/>
              <a:t>Bootstrap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 smtClean="0"/>
          </a:p>
        </p:txBody>
      </p:sp>
      <p:pic>
        <p:nvPicPr>
          <p:cNvPr id="2050" name="Picture 2" descr="https://images-na.ssl-images-amazon.com/images/I/51isHYtrFpL._SX396_BO1,204,203,200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86872"/>
            <a:ext cx="2642286" cy="331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7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What’s ASP.NET Core</a:t>
            </a:r>
          </a:p>
          <a:p>
            <a:r>
              <a:rPr lang="en-GB" dirty="0" smtClean="0"/>
              <a:t>Getting started with ASP.NET </a:t>
            </a:r>
            <a:r>
              <a:rPr lang="en-GB" dirty="0" smtClean="0"/>
              <a:t>Core</a:t>
            </a:r>
          </a:p>
          <a:p>
            <a:r>
              <a:rPr lang="en-GB" dirty="0"/>
              <a:t>Anatomy of an ASP.NET Core </a:t>
            </a:r>
            <a:r>
              <a:rPr lang="en-GB" dirty="0" smtClean="0"/>
              <a:t>app</a:t>
            </a:r>
          </a:p>
          <a:p>
            <a:r>
              <a:rPr lang="en-GB" dirty="0" smtClean="0"/>
              <a:t>Servers</a:t>
            </a:r>
          </a:p>
          <a:p>
            <a:r>
              <a:rPr lang="en-GB" dirty="0"/>
              <a:t>Cross Platform Console Application</a:t>
            </a:r>
          </a:p>
          <a:p>
            <a:r>
              <a:rPr lang="en-GB" dirty="0" err="1" smtClean="0"/>
              <a:t>dotnet</a:t>
            </a:r>
            <a:r>
              <a:rPr lang="en-GB" dirty="0" smtClean="0"/>
              <a:t>-cli</a:t>
            </a:r>
            <a:endParaRPr lang="en-GB" dirty="0" smtClean="0"/>
          </a:p>
          <a:p>
            <a:r>
              <a:rPr lang="en-GB" dirty="0" err="1" smtClean="0"/>
              <a:t>Project.json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9772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What’s ASP.NET Core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51520" y="5733256"/>
            <a:ext cx="4176464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Windows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572000" y="5733256"/>
            <a:ext cx="1800200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588224" y="5733256"/>
            <a:ext cx="1800200" cy="7920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Linux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37487" y="4725144"/>
            <a:ext cx="2750338" cy="8640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.NET Framework 4.6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3131840" y="4718984"/>
            <a:ext cx="5256584" cy="86409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.NET Core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237487" y="3706300"/>
            <a:ext cx="1670217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4.6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2057226" y="3704712"/>
            <a:ext cx="6336704" cy="86409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Core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057226" y="2681941"/>
            <a:ext cx="6336704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MVC 6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251520" y="2675094"/>
            <a:ext cx="1670217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Forms</a:t>
            </a:r>
          </a:p>
          <a:p>
            <a:pPr algn="ctr"/>
            <a:r>
              <a:rPr lang="en-GB" dirty="0" smtClean="0"/>
              <a:t>MVC 5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2070590" y="2683111"/>
            <a:ext cx="6336704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ASP.NET </a:t>
            </a:r>
            <a:r>
              <a:rPr lang="en-GB" dirty="0" smtClean="0"/>
              <a:t>Core MVC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58202" y="2677433"/>
            <a:ext cx="1670217" cy="86409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Web Forms</a:t>
            </a:r>
          </a:p>
          <a:p>
            <a:pPr algn="ctr"/>
            <a:r>
              <a:rPr lang="en-GB" dirty="0" smtClean="0"/>
              <a:t>MVC 5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2051720" y="3717032"/>
            <a:ext cx="6336704" cy="8640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62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4420</TotalTime>
  <Words>521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Wingdings</vt:lpstr>
      <vt:lpstr>Perspective</vt:lpstr>
      <vt:lpstr>Meet Project K</vt:lpstr>
      <vt:lpstr>Meet ASP.NET vNext</vt:lpstr>
      <vt:lpstr>Meet ASP.NET 5</vt:lpstr>
      <vt:lpstr>Meet ASP.NET Core</vt:lpstr>
      <vt:lpstr>Simone Chiaretta</vt:lpstr>
      <vt:lpstr>Front-end Development with ASP.NET MVC 6, AngularJS, and Bootstrap</vt:lpstr>
      <vt:lpstr>Front-end Development with ASP.NET Core 1 MVC 6, AngularJS, and Bootstrap</vt:lpstr>
      <vt:lpstr>Agenda</vt:lpstr>
      <vt:lpstr>What’s ASP.NET Core</vt:lpstr>
      <vt:lpstr>Getting started the easy way</vt:lpstr>
      <vt:lpstr>Anatomy of ASP.NET Core app</vt:lpstr>
      <vt:lpstr>OWIN Succinctly</vt:lpstr>
      <vt:lpstr>ASP.NET Core app</vt:lpstr>
      <vt:lpstr>ASP.NET Core Servers</vt:lpstr>
      <vt:lpstr>Console Application</vt:lpstr>
      <vt:lpstr>donet-cli</vt:lpstr>
      <vt:lpstr>Project.json</vt:lpstr>
      <vt:lpstr>State of play</vt:lpstr>
      <vt:lpstr>What you’ve learned</vt:lpstr>
      <vt:lpstr>Contacts</vt:lpstr>
    </vt:vector>
  </TitlesOfParts>
  <Company>Council of European Union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CHIARETTA Simone</dc:creator>
  <cp:lastModifiedBy>Simone Chiaretta</cp:lastModifiedBy>
  <cp:revision>53</cp:revision>
  <dcterms:created xsi:type="dcterms:W3CDTF">2016-01-06T11:54:47Z</dcterms:created>
  <dcterms:modified xsi:type="dcterms:W3CDTF">2016-06-16T20:24:08Z</dcterms:modified>
</cp:coreProperties>
</file>