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6B58D-B3A1-45C9-A0A9-FDFC1A6249DF}" type="doc">
      <dgm:prSet loTypeId="urn:microsoft.com/office/officeart/2005/8/layout/hierarchy4" loCatId="hierarchy" qsTypeId="urn:microsoft.com/office/officeart/2005/8/quickstyle/simple3" qsCatId="simple" csTypeId="urn:microsoft.com/office/officeart/2005/8/colors/accent1_2" csCatId="accent1" phldr="1"/>
      <dgm:spPr/>
      <dgm:t>
        <a:bodyPr/>
        <a:lstStyle/>
        <a:p>
          <a:endParaRPr lang="es-AR"/>
        </a:p>
      </dgm:t>
    </dgm:pt>
    <dgm:pt modelId="{74E70358-4A56-4955-B8E4-60FE1E62469E}">
      <dgm:prSet phldrT="[Texto]" custT="1"/>
      <dgm:spPr/>
      <dgm:t>
        <a:bodyPr/>
        <a:lstStyle/>
        <a:p>
          <a:r>
            <a:rPr lang="es-AR" sz="2800" b="1" dirty="0" smtClean="0"/>
            <a:t>contexto</a:t>
          </a:r>
        </a:p>
        <a:p>
          <a:r>
            <a:rPr lang="es-AR" sz="2800" b="1" dirty="0" smtClean="0"/>
            <a:t>f. referencial</a:t>
          </a:r>
          <a:endParaRPr lang="es-AR" sz="2800" b="1" dirty="0"/>
        </a:p>
      </dgm:t>
    </dgm:pt>
    <dgm:pt modelId="{A454CB03-10FC-4383-ADF7-9658E514ADCC}" type="parTrans" cxnId="{EDB61447-AC3E-449F-879E-7CC0629ECE2E}">
      <dgm:prSet/>
      <dgm:spPr/>
      <dgm:t>
        <a:bodyPr/>
        <a:lstStyle/>
        <a:p>
          <a:endParaRPr lang="es-AR"/>
        </a:p>
      </dgm:t>
    </dgm:pt>
    <dgm:pt modelId="{395DA6ED-B3DA-45AC-8CD9-2831F239DA0A}" type="sibTrans" cxnId="{EDB61447-AC3E-449F-879E-7CC0629ECE2E}">
      <dgm:prSet/>
      <dgm:spPr/>
      <dgm:t>
        <a:bodyPr/>
        <a:lstStyle/>
        <a:p>
          <a:endParaRPr lang="es-AR"/>
        </a:p>
      </dgm:t>
    </dgm:pt>
    <dgm:pt modelId="{DB8E724D-4A40-46BB-909B-B31EB9A4110B}">
      <dgm:prSet phldrT="[Texto]" custT="1"/>
      <dgm:spPr/>
      <dgm:t>
        <a:bodyPr/>
        <a:lstStyle/>
        <a:p>
          <a:r>
            <a:rPr lang="es-AR" sz="2800" b="1" dirty="0" smtClean="0"/>
            <a:t>código</a:t>
          </a:r>
        </a:p>
        <a:p>
          <a:r>
            <a:rPr lang="es-AR" sz="2800" b="1" dirty="0" smtClean="0"/>
            <a:t>f. metalingüística</a:t>
          </a:r>
        </a:p>
        <a:p>
          <a:endParaRPr lang="es-AR" sz="2400" dirty="0"/>
        </a:p>
      </dgm:t>
    </dgm:pt>
    <dgm:pt modelId="{36D50819-C1FC-486B-B75E-E38A8779F2E8}" type="parTrans" cxnId="{60382E1E-85DB-43D1-9A1C-BFCCB4EA1032}">
      <dgm:prSet/>
      <dgm:spPr/>
      <dgm:t>
        <a:bodyPr/>
        <a:lstStyle/>
        <a:p>
          <a:endParaRPr lang="es-AR"/>
        </a:p>
      </dgm:t>
    </dgm:pt>
    <dgm:pt modelId="{46AAAB29-EEED-49AF-AA0D-FF55A572262B}" type="sibTrans" cxnId="{60382E1E-85DB-43D1-9A1C-BFCCB4EA1032}">
      <dgm:prSet/>
      <dgm:spPr/>
      <dgm:t>
        <a:bodyPr/>
        <a:lstStyle/>
        <a:p>
          <a:endParaRPr lang="es-AR"/>
        </a:p>
      </dgm:t>
    </dgm:pt>
    <dgm:pt modelId="{0871C8A8-D4DC-4D8A-9FC8-DBE65DAEACC4}">
      <dgm:prSet phldrT="[Texto]" custT="1"/>
      <dgm:spPr/>
      <dgm:t>
        <a:bodyPr/>
        <a:lstStyle/>
        <a:p>
          <a:r>
            <a:rPr lang="es-AR" sz="2800" b="1" dirty="0" err="1" smtClean="0"/>
            <a:t>destinador</a:t>
          </a:r>
          <a:endParaRPr lang="es-AR" sz="2800" b="1" dirty="0" smtClean="0"/>
        </a:p>
        <a:p>
          <a:r>
            <a:rPr lang="es-AR" sz="2800" b="1" dirty="0" smtClean="0"/>
            <a:t>f. emotiva</a:t>
          </a:r>
          <a:endParaRPr lang="es-AR" sz="2800" b="1" dirty="0"/>
        </a:p>
      </dgm:t>
    </dgm:pt>
    <dgm:pt modelId="{23288FE1-DEC7-4A9B-8FF8-C1D1600A61E7}" type="parTrans" cxnId="{BFF36AD3-B41E-467E-9623-1E4659A627B4}">
      <dgm:prSet/>
      <dgm:spPr/>
      <dgm:t>
        <a:bodyPr/>
        <a:lstStyle/>
        <a:p>
          <a:endParaRPr lang="es-AR"/>
        </a:p>
      </dgm:t>
    </dgm:pt>
    <dgm:pt modelId="{7CC25AB8-8822-4E1A-A90E-34CA86A214B5}" type="sibTrans" cxnId="{BFF36AD3-B41E-467E-9623-1E4659A627B4}">
      <dgm:prSet/>
      <dgm:spPr/>
      <dgm:t>
        <a:bodyPr/>
        <a:lstStyle/>
        <a:p>
          <a:endParaRPr lang="es-AR"/>
        </a:p>
      </dgm:t>
    </dgm:pt>
    <dgm:pt modelId="{8274E4B4-CE42-4896-A7B9-B863D1AED29D}">
      <dgm:prSet phldrT="[Texto]" custT="1"/>
      <dgm:spPr/>
      <dgm:t>
        <a:bodyPr/>
        <a:lstStyle/>
        <a:p>
          <a:r>
            <a:rPr lang="es-AR" sz="2800" b="1" dirty="0" smtClean="0"/>
            <a:t>mensaje</a:t>
          </a:r>
        </a:p>
        <a:p>
          <a:r>
            <a:rPr lang="es-AR" sz="2800" b="1" dirty="0" smtClean="0"/>
            <a:t>f. poética</a:t>
          </a:r>
          <a:endParaRPr lang="es-AR" sz="2800" b="1" dirty="0"/>
        </a:p>
      </dgm:t>
    </dgm:pt>
    <dgm:pt modelId="{6E6D2835-41E1-4970-94AB-D61385DCB9CE}" type="parTrans" cxnId="{313A5EEE-EEAF-46E9-9F92-BD49EBB76847}">
      <dgm:prSet/>
      <dgm:spPr/>
      <dgm:t>
        <a:bodyPr/>
        <a:lstStyle/>
        <a:p>
          <a:endParaRPr lang="es-AR"/>
        </a:p>
      </dgm:t>
    </dgm:pt>
    <dgm:pt modelId="{DEC6E33F-3550-47E8-B294-30C010536EA1}" type="sibTrans" cxnId="{313A5EEE-EEAF-46E9-9F92-BD49EBB76847}">
      <dgm:prSet/>
      <dgm:spPr/>
      <dgm:t>
        <a:bodyPr/>
        <a:lstStyle/>
        <a:p>
          <a:endParaRPr lang="es-AR"/>
        </a:p>
      </dgm:t>
    </dgm:pt>
    <dgm:pt modelId="{A3B7F642-8E2E-42F8-AF01-ED5950B2DE84}">
      <dgm:prSet phldrT="[Texto]" custT="1"/>
      <dgm:spPr/>
      <dgm:t>
        <a:bodyPr/>
        <a:lstStyle/>
        <a:p>
          <a:r>
            <a:rPr lang="es-AR" sz="2800" b="1" dirty="0" smtClean="0"/>
            <a:t>destinatario</a:t>
          </a:r>
        </a:p>
        <a:p>
          <a:r>
            <a:rPr lang="es-AR" sz="2800" b="1" dirty="0" smtClean="0"/>
            <a:t>f. conativa</a:t>
          </a:r>
          <a:endParaRPr lang="es-AR" sz="2800" b="1" dirty="0"/>
        </a:p>
      </dgm:t>
    </dgm:pt>
    <dgm:pt modelId="{49EAA993-8755-4A07-B40D-AD321A960D3F}" type="parTrans" cxnId="{1A5A4CB4-E51A-4F37-8A98-B90D2222A2F3}">
      <dgm:prSet/>
      <dgm:spPr/>
      <dgm:t>
        <a:bodyPr/>
        <a:lstStyle/>
        <a:p>
          <a:endParaRPr lang="es-AR"/>
        </a:p>
      </dgm:t>
    </dgm:pt>
    <dgm:pt modelId="{807ED348-B531-4FA9-A27B-AB59DF834DD6}" type="sibTrans" cxnId="{1A5A4CB4-E51A-4F37-8A98-B90D2222A2F3}">
      <dgm:prSet/>
      <dgm:spPr/>
      <dgm:t>
        <a:bodyPr/>
        <a:lstStyle/>
        <a:p>
          <a:endParaRPr lang="es-AR"/>
        </a:p>
      </dgm:t>
    </dgm:pt>
    <dgm:pt modelId="{C32FF27B-23D0-4EAF-8C97-9B0A03F9B646}">
      <dgm:prSet custT="1"/>
      <dgm:spPr/>
      <dgm:t>
        <a:bodyPr/>
        <a:lstStyle/>
        <a:p>
          <a:r>
            <a:rPr lang="es-AR" sz="2800" b="1" dirty="0" smtClean="0"/>
            <a:t>canal /contacto</a:t>
          </a:r>
        </a:p>
        <a:p>
          <a:r>
            <a:rPr lang="es-AR" sz="2800" b="1" dirty="0" smtClean="0"/>
            <a:t>f. fática </a:t>
          </a:r>
          <a:endParaRPr lang="es-AR" sz="2800" b="1" dirty="0"/>
        </a:p>
      </dgm:t>
    </dgm:pt>
    <dgm:pt modelId="{9296E14A-C568-49A0-B044-CC7C752B4864}" type="parTrans" cxnId="{B07A06C1-EF75-4C9B-945C-90A12107315F}">
      <dgm:prSet/>
      <dgm:spPr/>
      <dgm:t>
        <a:bodyPr/>
        <a:lstStyle/>
        <a:p>
          <a:endParaRPr lang="es-AR"/>
        </a:p>
      </dgm:t>
    </dgm:pt>
    <dgm:pt modelId="{0B2D1F3D-E52E-4370-9513-962450C13C43}" type="sibTrans" cxnId="{B07A06C1-EF75-4C9B-945C-90A12107315F}">
      <dgm:prSet/>
      <dgm:spPr/>
      <dgm:t>
        <a:bodyPr/>
        <a:lstStyle/>
        <a:p>
          <a:endParaRPr lang="es-AR"/>
        </a:p>
      </dgm:t>
    </dgm:pt>
    <dgm:pt modelId="{046A46D1-5C48-435A-9A15-8D0B23295FEA}" type="pres">
      <dgm:prSet presAssocID="{5C86B58D-B3A1-45C9-A0A9-FDFC1A6249DF}" presName="Name0" presStyleCnt="0">
        <dgm:presLayoutVars>
          <dgm:chPref val="1"/>
          <dgm:dir/>
          <dgm:animOne val="branch"/>
          <dgm:animLvl val="lvl"/>
          <dgm:resizeHandles/>
        </dgm:presLayoutVars>
      </dgm:prSet>
      <dgm:spPr/>
      <dgm:t>
        <a:bodyPr/>
        <a:lstStyle/>
        <a:p>
          <a:endParaRPr lang="es-AR"/>
        </a:p>
      </dgm:t>
    </dgm:pt>
    <dgm:pt modelId="{8257C8B5-2297-4C8D-83D8-06A9BA7FFC75}" type="pres">
      <dgm:prSet presAssocID="{C32FF27B-23D0-4EAF-8C97-9B0A03F9B646}" presName="vertOne" presStyleCnt="0"/>
      <dgm:spPr/>
    </dgm:pt>
    <dgm:pt modelId="{05506D11-FE22-4568-AA20-2F9EFB3B2B4B}" type="pres">
      <dgm:prSet presAssocID="{C32FF27B-23D0-4EAF-8C97-9B0A03F9B646}" presName="txOne" presStyleLbl="node0" presStyleIdx="0" presStyleCnt="2" custLinFactX="6940" custLinFactNeighborX="100000" custLinFactNeighborY="98617">
        <dgm:presLayoutVars>
          <dgm:chPref val="3"/>
        </dgm:presLayoutVars>
      </dgm:prSet>
      <dgm:spPr/>
      <dgm:t>
        <a:bodyPr/>
        <a:lstStyle/>
        <a:p>
          <a:endParaRPr lang="es-AR"/>
        </a:p>
      </dgm:t>
    </dgm:pt>
    <dgm:pt modelId="{664784C2-9DE8-4946-9044-E3C120704EFE}" type="pres">
      <dgm:prSet presAssocID="{C32FF27B-23D0-4EAF-8C97-9B0A03F9B646}" presName="horzOne" presStyleCnt="0"/>
      <dgm:spPr/>
    </dgm:pt>
    <dgm:pt modelId="{372058E0-5424-4CD4-85B7-274B1E980F23}" type="pres">
      <dgm:prSet presAssocID="{0B2D1F3D-E52E-4370-9513-962450C13C43}" presName="sibSpaceOne" presStyleCnt="0"/>
      <dgm:spPr/>
    </dgm:pt>
    <dgm:pt modelId="{A370ECFD-58F2-4505-9AF5-2BC3A3EB23A7}" type="pres">
      <dgm:prSet presAssocID="{74E70358-4A56-4955-B8E4-60FE1E62469E}" presName="vertOne" presStyleCnt="0"/>
      <dgm:spPr/>
    </dgm:pt>
    <dgm:pt modelId="{F3C82A7C-DAFA-4DA0-B640-EF24CAA2141B}" type="pres">
      <dgm:prSet presAssocID="{74E70358-4A56-4955-B8E4-60FE1E62469E}" presName="txOne" presStyleLbl="node0" presStyleIdx="1" presStyleCnt="2" custScaleX="34665" custScaleY="86517" custLinFactNeighborX="-19567" custLinFactNeighborY="69435">
        <dgm:presLayoutVars>
          <dgm:chPref val="3"/>
        </dgm:presLayoutVars>
      </dgm:prSet>
      <dgm:spPr/>
      <dgm:t>
        <a:bodyPr/>
        <a:lstStyle/>
        <a:p>
          <a:endParaRPr lang="es-AR"/>
        </a:p>
      </dgm:t>
    </dgm:pt>
    <dgm:pt modelId="{E7DB30B2-6D15-4670-B871-0258F811558F}" type="pres">
      <dgm:prSet presAssocID="{74E70358-4A56-4955-B8E4-60FE1E62469E}" presName="parTransOne" presStyleCnt="0"/>
      <dgm:spPr/>
    </dgm:pt>
    <dgm:pt modelId="{DB5A101E-5531-4E15-B946-8AADDA0D9354}" type="pres">
      <dgm:prSet presAssocID="{74E70358-4A56-4955-B8E4-60FE1E62469E}" presName="horzOne" presStyleCnt="0"/>
      <dgm:spPr/>
    </dgm:pt>
    <dgm:pt modelId="{3CC9E50A-4BFA-45A2-9795-2813846EC46F}" type="pres">
      <dgm:prSet presAssocID="{DB8E724D-4A40-46BB-909B-B31EB9A4110B}" presName="vertTwo" presStyleCnt="0"/>
      <dgm:spPr/>
    </dgm:pt>
    <dgm:pt modelId="{47BE74CF-997E-4D8E-AC2F-85BB771C4F60}" type="pres">
      <dgm:prSet presAssocID="{DB8E724D-4A40-46BB-909B-B31EB9A4110B}" presName="txTwo" presStyleLbl="node2" presStyleIdx="0" presStyleCnt="2" custScaleX="67458" custLinFactY="100000" custLinFactNeighborX="-2101" custLinFactNeighborY="174316">
        <dgm:presLayoutVars>
          <dgm:chPref val="3"/>
        </dgm:presLayoutVars>
      </dgm:prSet>
      <dgm:spPr/>
      <dgm:t>
        <a:bodyPr/>
        <a:lstStyle/>
        <a:p>
          <a:endParaRPr lang="es-AR"/>
        </a:p>
      </dgm:t>
    </dgm:pt>
    <dgm:pt modelId="{A82FCFCD-DF30-4D90-8A64-89E78DCE0D6E}" type="pres">
      <dgm:prSet presAssocID="{DB8E724D-4A40-46BB-909B-B31EB9A4110B}" presName="parTransTwo" presStyleCnt="0"/>
      <dgm:spPr/>
    </dgm:pt>
    <dgm:pt modelId="{853E702C-6006-4BCF-9C73-1FCA916292B2}" type="pres">
      <dgm:prSet presAssocID="{DB8E724D-4A40-46BB-909B-B31EB9A4110B}" presName="horzTwo" presStyleCnt="0"/>
      <dgm:spPr/>
    </dgm:pt>
    <dgm:pt modelId="{639C5DEA-7289-4F33-93EA-B3FD95A0A9B5}" type="pres">
      <dgm:prSet presAssocID="{0871C8A8-D4DC-4D8A-9FC8-DBE65DAEACC4}" presName="vertThree" presStyleCnt="0"/>
      <dgm:spPr/>
    </dgm:pt>
    <dgm:pt modelId="{81C9F671-0968-4CBB-B44D-101049051D9C}" type="pres">
      <dgm:prSet presAssocID="{0871C8A8-D4DC-4D8A-9FC8-DBE65DAEACC4}" presName="txThree" presStyleLbl="node3" presStyleIdx="0" presStyleCnt="2" custLinFactX="-17215" custLinFactY="-2056" custLinFactNeighborX="-100000" custLinFactNeighborY="-100000">
        <dgm:presLayoutVars>
          <dgm:chPref val="3"/>
        </dgm:presLayoutVars>
      </dgm:prSet>
      <dgm:spPr/>
      <dgm:t>
        <a:bodyPr/>
        <a:lstStyle/>
        <a:p>
          <a:endParaRPr lang="es-AR"/>
        </a:p>
      </dgm:t>
    </dgm:pt>
    <dgm:pt modelId="{8A9E372A-1B7E-4605-898F-2A699FD630C4}" type="pres">
      <dgm:prSet presAssocID="{0871C8A8-D4DC-4D8A-9FC8-DBE65DAEACC4}" presName="horzThree" presStyleCnt="0"/>
      <dgm:spPr/>
    </dgm:pt>
    <dgm:pt modelId="{3E940A10-1E97-463C-A9C8-6C5D1EA2231A}" type="pres">
      <dgm:prSet presAssocID="{7CC25AB8-8822-4E1A-A90E-34CA86A214B5}" presName="sibSpaceThree" presStyleCnt="0"/>
      <dgm:spPr/>
    </dgm:pt>
    <dgm:pt modelId="{CC4B1759-B089-49A9-9B25-0BEA20F12397}" type="pres">
      <dgm:prSet presAssocID="{8274E4B4-CE42-4896-A7B9-B863D1AED29D}" presName="vertThree" presStyleCnt="0"/>
      <dgm:spPr/>
    </dgm:pt>
    <dgm:pt modelId="{D255ECBA-6172-47BA-86F5-6B62E479E83D}" type="pres">
      <dgm:prSet presAssocID="{8274E4B4-CE42-4896-A7B9-B863D1AED29D}" presName="txThree" presStyleLbl="node3" presStyleIdx="1" presStyleCnt="2" custScaleX="107990" custLinFactY="-3338" custLinFactNeighborX="393" custLinFactNeighborY="-100000">
        <dgm:presLayoutVars>
          <dgm:chPref val="3"/>
        </dgm:presLayoutVars>
      </dgm:prSet>
      <dgm:spPr/>
      <dgm:t>
        <a:bodyPr/>
        <a:lstStyle/>
        <a:p>
          <a:endParaRPr lang="es-AR"/>
        </a:p>
      </dgm:t>
    </dgm:pt>
    <dgm:pt modelId="{8522BCEB-5CD8-485D-97BF-7F1D8710F773}" type="pres">
      <dgm:prSet presAssocID="{8274E4B4-CE42-4896-A7B9-B863D1AED29D}" presName="horzThree" presStyleCnt="0"/>
      <dgm:spPr/>
    </dgm:pt>
    <dgm:pt modelId="{8D472F6A-5343-46C0-9F05-43C6D95EF3F9}" type="pres">
      <dgm:prSet presAssocID="{46AAAB29-EEED-49AF-AA0D-FF55A572262B}" presName="sibSpaceTwo" presStyleCnt="0"/>
      <dgm:spPr/>
    </dgm:pt>
    <dgm:pt modelId="{CE213DB4-8FCE-4618-8857-8D7CEF101242}" type="pres">
      <dgm:prSet presAssocID="{A3B7F642-8E2E-42F8-AF01-ED5950B2DE84}" presName="vertTwo" presStyleCnt="0"/>
      <dgm:spPr/>
    </dgm:pt>
    <dgm:pt modelId="{CDE473EF-137A-4E24-A6E1-45907F770D2D}" type="pres">
      <dgm:prSet presAssocID="{A3B7F642-8E2E-42F8-AF01-ED5950B2DE84}" presName="txTwo" presStyleLbl="node2" presStyleIdx="1" presStyleCnt="2" custScaleX="109053" custLinFactNeighborX="396" custLinFactNeighborY="5540">
        <dgm:presLayoutVars>
          <dgm:chPref val="3"/>
        </dgm:presLayoutVars>
      </dgm:prSet>
      <dgm:spPr/>
      <dgm:t>
        <a:bodyPr/>
        <a:lstStyle/>
        <a:p>
          <a:endParaRPr lang="es-AR"/>
        </a:p>
      </dgm:t>
    </dgm:pt>
    <dgm:pt modelId="{D26D48B4-53FA-4B26-8A89-157B8ACC7E80}" type="pres">
      <dgm:prSet presAssocID="{A3B7F642-8E2E-42F8-AF01-ED5950B2DE84}" presName="horzTwo" presStyleCnt="0"/>
      <dgm:spPr/>
    </dgm:pt>
  </dgm:ptLst>
  <dgm:cxnLst>
    <dgm:cxn modelId="{EDB61447-AC3E-449F-879E-7CC0629ECE2E}" srcId="{5C86B58D-B3A1-45C9-A0A9-FDFC1A6249DF}" destId="{74E70358-4A56-4955-B8E4-60FE1E62469E}" srcOrd="1" destOrd="0" parTransId="{A454CB03-10FC-4383-ADF7-9658E514ADCC}" sibTransId="{395DA6ED-B3DA-45AC-8CD9-2831F239DA0A}"/>
    <dgm:cxn modelId="{60382E1E-85DB-43D1-9A1C-BFCCB4EA1032}" srcId="{74E70358-4A56-4955-B8E4-60FE1E62469E}" destId="{DB8E724D-4A40-46BB-909B-B31EB9A4110B}" srcOrd="0" destOrd="0" parTransId="{36D50819-C1FC-486B-B75E-E38A8779F2E8}" sibTransId="{46AAAB29-EEED-49AF-AA0D-FF55A572262B}"/>
    <dgm:cxn modelId="{02A66F11-A722-4DE1-93D4-F6B77570E3AA}" type="presOf" srcId="{8274E4B4-CE42-4896-A7B9-B863D1AED29D}" destId="{D255ECBA-6172-47BA-86F5-6B62E479E83D}" srcOrd="0" destOrd="0" presId="urn:microsoft.com/office/officeart/2005/8/layout/hierarchy4"/>
    <dgm:cxn modelId="{BFF36AD3-B41E-467E-9623-1E4659A627B4}" srcId="{DB8E724D-4A40-46BB-909B-B31EB9A4110B}" destId="{0871C8A8-D4DC-4D8A-9FC8-DBE65DAEACC4}" srcOrd="0" destOrd="0" parTransId="{23288FE1-DEC7-4A9B-8FF8-C1D1600A61E7}" sibTransId="{7CC25AB8-8822-4E1A-A90E-34CA86A214B5}"/>
    <dgm:cxn modelId="{5C92CC3F-A8E6-4872-BCEF-05F948E66DFE}" type="presOf" srcId="{0871C8A8-D4DC-4D8A-9FC8-DBE65DAEACC4}" destId="{81C9F671-0968-4CBB-B44D-101049051D9C}" srcOrd="0" destOrd="0" presId="urn:microsoft.com/office/officeart/2005/8/layout/hierarchy4"/>
    <dgm:cxn modelId="{313A5EEE-EEAF-46E9-9F92-BD49EBB76847}" srcId="{DB8E724D-4A40-46BB-909B-B31EB9A4110B}" destId="{8274E4B4-CE42-4896-A7B9-B863D1AED29D}" srcOrd="1" destOrd="0" parTransId="{6E6D2835-41E1-4970-94AB-D61385DCB9CE}" sibTransId="{DEC6E33F-3550-47E8-B294-30C010536EA1}"/>
    <dgm:cxn modelId="{C49F68E9-60D1-4A11-90ED-9FE368C88BFA}" type="presOf" srcId="{74E70358-4A56-4955-B8E4-60FE1E62469E}" destId="{F3C82A7C-DAFA-4DA0-B640-EF24CAA2141B}" srcOrd="0" destOrd="0" presId="urn:microsoft.com/office/officeart/2005/8/layout/hierarchy4"/>
    <dgm:cxn modelId="{B07A06C1-EF75-4C9B-945C-90A12107315F}" srcId="{5C86B58D-B3A1-45C9-A0A9-FDFC1A6249DF}" destId="{C32FF27B-23D0-4EAF-8C97-9B0A03F9B646}" srcOrd="0" destOrd="0" parTransId="{9296E14A-C568-49A0-B044-CC7C752B4864}" sibTransId="{0B2D1F3D-E52E-4370-9513-962450C13C43}"/>
    <dgm:cxn modelId="{1A5A4CB4-E51A-4F37-8A98-B90D2222A2F3}" srcId="{74E70358-4A56-4955-B8E4-60FE1E62469E}" destId="{A3B7F642-8E2E-42F8-AF01-ED5950B2DE84}" srcOrd="1" destOrd="0" parTransId="{49EAA993-8755-4A07-B40D-AD321A960D3F}" sibTransId="{807ED348-B531-4FA9-A27B-AB59DF834DD6}"/>
    <dgm:cxn modelId="{498F96EB-F919-47CC-8879-9813F4D78E83}" type="presOf" srcId="{A3B7F642-8E2E-42F8-AF01-ED5950B2DE84}" destId="{CDE473EF-137A-4E24-A6E1-45907F770D2D}" srcOrd="0" destOrd="0" presId="urn:microsoft.com/office/officeart/2005/8/layout/hierarchy4"/>
    <dgm:cxn modelId="{B7F942C6-626A-4B21-A255-D2FBFA02EBC0}" type="presOf" srcId="{DB8E724D-4A40-46BB-909B-B31EB9A4110B}" destId="{47BE74CF-997E-4D8E-AC2F-85BB771C4F60}" srcOrd="0" destOrd="0" presId="urn:microsoft.com/office/officeart/2005/8/layout/hierarchy4"/>
    <dgm:cxn modelId="{BDB32ED2-8FC7-4739-B3C3-B52A31617D57}" type="presOf" srcId="{C32FF27B-23D0-4EAF-8C97-9B0A03F9B646}" destId="{05506D11-FE22-4568-AA20-2F9EFB3B2B4B}" srcOrd="0" destOrd="0" presId="urn:microsoft.com/office/officeart/2005/8/layout/hierarchy4"/>
    <dgm:cxn modelId="{D1A671CB-B2D9-4914-A426-2D7AEEB0627D}" type="presOf" srcId="{5C86B58D-B3A1-45C9-A0A9-FDFC1A6249DF}" destId="{046A46D1-5C48-435A-9A15-8D0B23295FEA}" srcOrd="0" destOrd="0" presId="urn:microsoft.com/office/officeart/2005/8/layout/hierarchy4"/>
    <dgm:cxn modelId="{EF792346-95FF-4B2D-988F-A1988CAEDE3B}" type="presParOf" srcId="{046A46D1-5C48-435A-9A15-8D0B23295FEA}" destId="{8257C8B5-2297-4C8D-83D8-06A9BA7FFC75}" srcOrd="0" destOrd="0" presId="urn:microsoft.com/office/officeart/2005/8/layout/hierarchy4"/>
    <dgm:cxn modelId="{E939570E-E849-4547-89A3-5D1B9BDD1A07}" type="presParOf" srcId="{8257C8B5-2297-4C8D-83D8-06A9BA7FFC75}" destId="{05506D11-FE22-4568-AA20-2F9EFB3B2B4B}" srcOrd="0" destOrd="0" presId="urn:microsoft.com/office/officeart/2005/8/layout/hierarchy4"/>
    <dgm:cxn modelId="{4DE656CF-F5BE-40ED-A6B1-8DA0EC918669}" type="presParOf" srcId="{8257C8B5-2297-4C8D-83D8-06A9BA7FFC75}" destId="{664784C2-9DE8-4946-9044-E3C120704EFE}" srcOrd="1" destOrd="0" presId="urn:microsoft.com/office/officeart/2005/8/layout/hierarchy4"/>
    <dgm:cxn modelId="{E9B8EA5E-9E84-4D31-92C5-42990760EBC5}" type="presParOf" srcId="{046A46D1-5C48-435A-9A15-8D0B23295FEA}" destId="{372058E0-5424-4CD4-85B7-274B1E980F23}" srcOrd="1" destOrd="0" presId="urn:microsoft.com/office/officeart/2005/8/layout/hierarchy4"/>
    <dgm:cxn modelId="{2D64EA22-23B3-4CD0-BEDD-3E2570DC07F4}" type="presParOf" srcId="{046A46D1-5C48-435A-9A15-8D0B23295FEA}" destId="{A370ECFD-58F2-4505-9AF5-2BC3A3EB23A7}" srcOrd="2" destOrd="0" presId="urn:microsoft.com/office/officeart/2005/8/layout/hierarchy4"/>
    <dgm:cxn modelId="{C3F787B1-9549-4D89-BE06-736F7F82E74E}" type="presParOf" srcId="{A370ECFD-58F2-4505-9AF5-2BC3A3EB23A7}" destId="{F3C82A7C-DAFA-4DA0-B640-EF24CAA2141B}" srcOrd="0" destOrd="0" presId="urn:microsoft.com/office/officeart/2005/8/layout/hierarchy4"/>
    <dgm:cxn modelId="{CF4D1F5B-9D08-4A54-BC46-5D97E485B744}" type="presParOf" srcId="{A370ECFD-58F2-4505-9AF5-2BC3A3EB23A7}" destId="{E7DB30B2-6D15-4670-B871-0258F811558F}" srcOrd="1" destOrd="0" presId="urn:microsoft.com/office/officeart/2005/8/layout/hierarchy4"/>
    <dgm:cxn modelId="{6E7DC7C3-7914-408E-B8B5-958EE3CFE741}" type="presParOf" srcId="{A370ECFD-58F2-4505-9AF5-2BC3A3EB23A7}" destId="{DB5A101E-5531-4E15-B946-8AADDA0D9354}" srcOrd="2" destOrd="0" presId="urn:microsoft.com/office/officeart/2005/8/layout/hierarchy4"/>
    <dgm:cxn modelId="{08EB6584-7001-46F2-9004-1004506CC9C5}" type="presParOf" srcId="{DB5A101E-5531-4E15-B946-8AADDA0D9354}" destId="{3CC9E50A-4BFA-45A2-9795-2813846EC46F}" srcOrd="0" destOrd="0" presId="urn:microsoft.com/office/officeart/2005/8/layout/hierarchy4"/>
    <dgm:cxn modelId="{88A1561A-C5DF-4A05-9F07-C4AE1DFE9CEB}" type="presParOf" srcId="{3CC9E50A-4BFA-45A2-9795-2813846EC46F}" destId="{47BE74CF-997E-4D8E-AC2F-85BB771C4F60}" srcOrd="0" destOrd="0" presId="urn:microsoft.com/office/officeart/2005/8/layout/hierarchy4"/>
    <dgm:cxn modelId="{DE3D0A34-D2BC-42B1-B67F-80695479B86C}" type="presParOf" srcId="{3CC9E50A-4BFA-45A2-9795-2813846EC46F}" destId="{A82FCFCD-DF30-4D90-8A64-89E78DCE0D6E}" srcOrd="1" destOrd="0" presId="urn:microsoft.com/office/officeart/2005/8/layout/hierarchy4"/>
    <dgm:cxn modelId="{5C16E08D-A8EC-4D5A-B866-67BF961110EC}" type="presParOf" srcId="{3CC9E50A-4BFA-45A2-9795-2813846EC46F}" destId="{853E702C-6006-4BCF-9C73-1FCA916292B2}" srcOrd="2" destOrd="0" presId="urn:microsoft.com/office/officeart/2005/8/layout/hierarchy4"/>
    <dgm:cxn modelId="{85CE41D4-46DA-4295-92E2-BA127913C327}" type="presParOf" srcId="{853E702C-6006-4BCF-9C73-1FCA916292B2}" destId="{639C5DEA-7289-4F33-93EA-B3FD95A0A9B5}" srcOrd="0" destOrd="0" presId="urn:microsoft.com/office/officeart/2005/8/layout/hierarchy4"/>
    <dgm:cxn modelId="{C9FD5BAA-029A-4A3B-833D-EFD3B9F0B0D6}" type="presParOf" srcId="{639C5DEA-7289-4F33-93EA-B3FD95A0A9B5}" destId="{81C9F671-0968-4CBB-B44D-101049051D9C}" srcOrd="0" destOrd="0" presId="urn:microsoft.com/office/officeart/2005/8/layout/hierarchy4"/>
    <dgm:cxn modelId="{DF34A492-0510-4870-962B-5B262A7363D5}" type="presParOf" srcId="{639C5DEA-7289-4F33-93EA-B3FD95A0A9B5}" destId="{8A9E372A-1B7E-4605-898F-2A699FD630C4}" srcOrd="1" destOrd="0" presId="urn:microsoft.com/office/officeart/2005/8/layout/hierarchy4"/>
    <dgm:cxn modelId="{901AE2E3-1635-4C6A-9B04-A7F43DF99EDB}" type="presParOf" srcId="{853E702C-6006-4BCF-9C73-1FCA916292B2}" destId="{3E940A10-1E97-463C-A9C8-6C5D1EA2231A}" srcOrd="1" destOrd="0" presId="urn:microsoft.com/office/officeart/2005/8/layout/hierarchy4"/>
    <dgm:cxn modelId="{668C7055-9B2B-4D80-993B-C0D872FF3956}" type="presParOf" srcId="{853E702C-6006-4BCF-9C73-1FCA916292B2}" destId="{CC4B1759-B089-49A9-9B25-0BEA20F12397}" srcOrd="2" destOrd="0" presId="urn:microsoft.com/office/officeart/2005/8/layout/hierarchy4"/>
    <dgm:cxn modelId="{4D225936-BEA0-41A3-A3A5-BF21D1B65072}" type="presParOf" srcId="{CC4B1759-B089-49A9-9B25-0BEA20F12397}" destId="{D255ECBA-6172-47BA-86F5-6B62E479E83D}" srcOrd="0" destOrd="0" presId="urn:microsoft.com/office/officeart/2005/8/layout/hierarchy4"/>
    <dgm:cxn modelId="{62CE2534-8DA6-4F6F-9B1D-F9988242DDD7}" type="presParOf" srcId="{CC4B1759-B089-49A9-9B25-0BEA20F12397}" destId="{8522BCEB-5CD8-485D-97BF-7F1D8710F773}" srcOrd="1" destOrd="0" presId="urn:microsoft.com/office/officeart/2005/8/layout/hierarchy4"/>
    <dgm:cxn modelId="{3C4E143F-0A0A-4EEF-98DF-9E501FBFCDE7}" type="presParOf" srcId="{DB5A101E-5531-4E15-B946-8AADDA0D9354}" destId="{8D472F6A-5343-46C0-9F05-43C6D95EF3F9}" srcOrd="1" destOrd="0" presId="urn:microsoft.com/office/officeart/2005/8/layout/hierarchy4"/>
    <dgm:cxn modelId="{FB28AD3F-FB49-45CB-93E0-0770534896AE}" type="presParOf" srcId="{DB5A101E-5531-4E15-B946-8AADDA0D9354}" destId="{CE213DB4-8FCE-4618-8857-8D7CEF101242}" srcOrd="2" destOrd="0" presId="urn:microsoft.com/office/officeart/2005/8/layout/hierarchy4"/>
    <dgm:cxn modelId="{2E0895B9-3244-4B99-BAED-DBE5036EA8BC}" type="presParOf" srcId="{CE213DB4-8FCE-4618-8857-8D7CEF101242}" destId="{CDE473EF-137A-4E24-A6E1-45907F770D2D}" srcOrd="0" destOrd="0" presId="urn:microsoft.com/office/officeart/2005/8/layout/hierarchy4"/>
    <dgm:cxn modelId="{BCC14B5C-C434-4220-B4C9-E227D14BE4B5}" type="presParOf" srcId="{CE213DB4-8FCE-4618-8857-8D7CEF101242}" destId="{D26D48B4-53FA-4B26-8A89-157B8ACC7E80}"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506D11-FE22-4568-AA20-2F9EFB3B2B4B}">
      <dsp:nvSpPr>
        <dsp:cNvPr id="0" name=""/>
        <dsp:cNvSpPr/>
      </dsp:nvSpPr>
      <dsp:spPr>
        <a:xfrm>
          <a:off x="2195731" y="2204871"/>
          <a:ext cx="2049363" cy="223176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smtClean="0"/>
            <a:t>canal /contacto</a:t>
          </a:r>
        </a:p>
        <a:p>
          <a:pPr lvl="0" algn="ctr" defTabSz="1244600">
            <a:lnSpc>
              <a:spcPct val="90000"/>
            </a:lnSpc>
            <a:spcBef>
              <a:spcPct val="0"/>
            </a:spcBef>
            <a:spcAft>
              <a:spcPct val="35000"/>
            </a:spcAft>
          </a:pPr>
          <a:r>
            <a:rPr lang="es-AR" sz="2800" b="1" kern="1200" dirty="0" smtClean="0"/>
            <a:t>f. fática </a:t>
          </a:r>
          <a:endParaRPr lang="es-AR" sz="2800" b="1" kern="1200" dirty="0"/>
        </a:p>
      </dsp:txBody>
      <dsp:txXfrm>
        <a:off x="2195731" y="2204871"/>
        <a:ext cx="2049363" cy="2231761"/>
      </dsp:txXfrm>
    </dsp:sp>
    <dsp:sp modelId="{F3C82A7C-DAFA-4DA0-B640-EF24CAA2141B}">
      <dsp:nvSpPr>
        <dsp:cNvPr id="0" name=""/>
        <dsp:cNvSpPr/>
      </dsp:nvSpPr>
      <dsp:spPr>
        <a:xfrm>
          <a:off x="3275883" y="121681"/>
          <a:ext cx="2341822" cy="19308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smtClean="0"/>
            <a:t>contexto</a:t>
          </a:r>
        </a:p>
        <a:p>
          <a:pPr lvl="0" algn="ctr" defTabSz="1244600">
            <a:lnSpc>
              <a:spcPct val="90000"/>
            </a:lnSpc>
            <a:spcBef>
              <a:spcPct val="0"/>
            </a:spcBef>
            <a:spcAft>
              <a:spcPct val="35000"/>
            </a:spcAft>
          </a:pPr>
          <a:r>
            <a:rPr lang="es-AR" sz="2800" b="1" kern="1200" dirty="0" smtClean="0"/>
            <a:t>f. referencial</a:t>
          </a:r>
          <a:endParaRPr lang="es-AR" sz="2800" b="1" kern="1200" dirty="0"/>
        </a:p>
      </dsp:txBody>
      <dsp:txXfrm>
        <a:off x="3275883" y="121681"/>
        <a:ext cx="2341822" cy="1930853"/>
      </dsp:txXfrm>
    </dsp:sp>
    <dsp:sp modelId="{47BE74CF-997E-4D8E-AC2F-85BB771C4F60}">
      <dsp:nvSpPr>
        <dsp:cNvPr id="0" name=""/>
        <dsp:cNvSpPr/>
      </dsp:nvSpPr>
      <dsp:spPr>
        <a:xfrm>
          <a:off x="3012448" y="4509606"/>
          <a:ext cx="2927714" cy="223176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smtClean="0"/>
            <a:t>código</a:t>
          </a:r>
        </a:p>
        <a:p>
          <a:pPr lvl="0" algn="ctr" defTabSz="1244600">
            <a:lnSpc>
              <a:spcPct val="90000"/>
            </a:lnSpc>
            <a:spcBef>
              <a:spcPct val="0"/>
            </a:spcBef>
            <a:spcAft>
              <a:spcPct val="35000"/>
            </a:spcAft>
          </a:pPr>
          <a:r>
            <a:rPr lang="es-AR" sz="2800" b="1" kern="1200" dirty="0" smtClean="0"/>
            <a:t>f. metalingüística</a:t>
          </a:r>
        </a:p>
        <a:p>
          <a:pPr lvl="0" algn="ctr" defTabSz="1244600">
            <a:lnSpc>
              <a:spcPct val="90000"/>
            </a:lnSpc>
            <a:spcBef>
              <a:spcPct val="0"/>
            </a:spcBef>
            <a:spcAft>
              <a:spcPct val="35000"/>
            </a:spcAft>
          </a:pPr>
          <a:endParaRPr lang="es-AR" sz="2400" kern="1200" dirty="0"/>
        </a:p>
      </dsp:txBody>
      <dsp:txXfrm>
        <a:off x="3012448" y="4509606"/>
        <a:ext cx="2927714" cy="2231761"/>
      </dsp:txXfrm>
    </dsp:sp>
    <dsp:sp modelId="{81C9F671-0968-4CBB-B44D-101049051D9C}">
      <dsp:nvSpPr>
        <dsp:cNvPr id="0" name=""/>
        <dsp:cNvSpPr/>
      </dsp:nvSpPr>
      <dsp:spPr>
        <a:xfrm>
          <a:off x="0" y="2227985"/>
          <a:ext cx="2045362" cy="223176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err="1" smtClean="0"/>
            <a:t>destinador</a:t>
          </a:r>
          <a:endParaRPr lang="es-AR" sz="2800" b="1" kern="1200" dirty="0" smtClean="0"/>
        </a:p>
        <a:p>
          <a:pPr lvl="0" algn="ctr" defTabSz="1244600">
            <a:lnSpc>
              <a:spcPct val="90000"/>
            </a:lnSpc>
            <a:spcBef>
              <a:spcPct val="0"/>
            </a:spcBef>
            <a:spcAft>
              <a:spcPct val="35000"/>
            </a:spcAft>
          </a:pPr>
          <a:r>
            <a:rPr lang="es-AR" sz="2800" b="1" kern="1200" dirty="0" smtClean="0"/>
            <a:t>f. emotiva</a:t>
          </a:r>
          <a:endParaRPr lang="es-AR" sz="2800" b="1" kern="1200" dirty="0"/>
        </a:p>
      </dsp:txBody>
      <dsp:txXfrm>
        <a:off x="0" y="2227985"/>
        <a:ext cx="2045362" cy="2231761"/>
      </dsp:txXfrm>
    </dsp:sp>
    <dsp:sp modelId="{D255ECBA-6172-47BA-86F5-6B62E479E83D}">
      <dsp:nvSpPr>
        <dsp:cNvPr id="0" name=""/>
        <dsp:cNvSpPr/>
      </dsp:nvSpPr>
      <dsp:spPr>
        <a:xfrm>
          <a:off x="4536768" y="2199374"/>
          <a:ext cx="2208787" cy="223176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smtClean="0"/>
            <a:t>mensaje</a:t>
          </a:r>
        </a:p>
        <a:p>
          <a:pPr lvl="0" algn="ctr" defTabSz="1244600">
            <a:lnSpc>
              <a:spcPct val="90000"/>
            </a:lnSpc>
            <a:spcBef>
              <a:spcPct val="0"/>
            </a:spcBef>
            <a:spcAft>
              <a:spcPct val="35000"/>
            </a:spcAft>
          </a:pPr>
          <a:r>
            <a:rPr lang="es-AR" sz="2800" b="1" kern="1200" dirty="0" smtClean="0"/>
            <a:t>f. poética</a:t>
          </a:r>
          <a:endParaRPr lang="es-AR" sz="2800" b="1" kern="1200" dirty="0"/>
        </a:p>
      </dsp:txBody>
      <dsp:txXfrm>
        <a:off x="4536768" y="2199374"/>
        <a:ext cx="2208787" cy="2231761"/>
      </dsp:txXfrm>
    </dsp:sp>
    <dsp:sp modelId="{CDE473EF-137A-4E24-A6E1-45907F770D2D}">
      <dsp:nvSpPr>
        <dsp:cNvPr id="0" name=""/>
        <dsp:cNvSpPr/>
      </dsp:nvSpPr>
      <dsp:spPr>
        <a:xfrm>
          <a:off x="6913470" y="2227988"/>
          <a:ext cx="2230529" cy="223176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1" kern="1200" dirty="0" smtClean="0"/>
            <a:t>destinatario</a:t>
          </a:r>
        </a:p>
        <a:p>
          <a:pPr lvl="0" algn="ctr" defTabSz="1244600">
            <a:lnSpc>
              <a:spcPct val="90000"/>
            </a:lnSpc>
            <a:spcBef>
              <a:spcPct val="0"/>
            </a:spcBef>
            <a:spcAft>
              <a:spcPct val="35000"/>
            </a:spcAft>
          </a:pPr>
          <a:r>
            <a:rPr lang="es-AR" sz="2800" b="1" kern="1200" dirty="0" smtClean="0"/>
            <a:t>f. conativa</a:t>
          </a:r>
          <a:endParaRPr lang="es-AR" sz="2800" b="1" kern="1200" dirty="0"/>
        </a:p>
      </dsp:txBody>
      <dsp:txXfrm>
        <a:off x="6913470" y="2227988"/>
        <a:ext cx="2230529" cy="22317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42A74-77C3-4D4C-89FC-A00A5EDC47A5}" type="datetimeFigureOut">
              <a:rPr lang="es-AR" smtClean="0"/>
              <a:t>21/05/2019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2E814-A7EE-4F8C-AE37-66C0CDE2BF38}"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47107" name="Marcador de notas 2"/>
          <p:cNvSpPr>
            <a:spLocks noGrp="1"/>
          </p:cNvSpPr>
          <p:nvPr>
            <p:ph type="body" idx="1"/>
          </p:nvPr>
        </p:nvSpPr>
        <p:spPr bwMode="auto">
          <a:noFill/>
        </p:spPr>
        <p:txBody>
          <a:bodyPr wrap="square" numCol="1" anchor="t" anchorCtr="0" compatLnSpc="1">
            <a:prstTxWarp prst="textNoShape">
              <a:avLst/>
            </a:prstTxWarp>
          </a:bodyPr>
          <a:lstStyle/>
          <a:p>
            <a:r>
              <a:rPr lang="es-AR" altLang="es-AR" smtClean="0"/>
              <a:t>Stanislavskij: 40 enunciaciones de la misma frase “esta noche” diversificados en su tinte expresivo a partir de una lista de 40 situaciones emocionales diferentes </a:t>
            </a:r>
          </a:p>
        </p:txBody>
      </p:sp>
      <p:sp>
        <p:nvSpPr>
          <p:cNvPr id="47108" name="Marcador de número de diapositiva 3"/>
          <p:cNvSpPr>
            <a:spLocks noGrp="1"/>
          </p:cNvSpPr>
          <p:nvPr>
            <p:ph type="sldNum" sz="quarter" idx="5"/>
          </p:nvPr>
        </p:nvSpPr>
        <p:spPr bwMode="auto">
          <a:noFill/>
          <a:ln>
            <a:miter lim="800000"/>
            <a:headEnd/>
            <a:tailEnd/>
          </a:ln>
        </p:spPr>
        <p:txBody>
          <a:bodyPr/>
          <a:lstStyle/>
          <a:p>
            <a:fld id="{235A6799-7276-489B-89A7-24AC6842FEC7}" type="slidenum">
              <a:rPr lang="es-ES" altLang="es-AR"/>
              <a:pPr/>
              <a:t>5</a:t>
            </a:fld>
            <a:endParaRPr lang="es-ES" alt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49156" name="3 Marcador de número de diapositiva"/>
          <p:cNvSpPr>
            <a:spLocks noGrp="1"/>
          </p:cNvSpPr>
          <p:nvPr>
            <p:ph type="sldNum" sz="quarter" idx="5"/>
          </p:nvPr>
        </p:nvSpPr>
        <p:spPr bwMode="auto">
          <a:noFill/>
          <a:ln>
            <a:miter lim="800000"/>
            <a:headEnd/>
            <a:tailEnd/>
          </a:ln>
        </p:spPr>
        <p:txBody>
          <a:bodyPr/>
          <a:lstStyle/>
          <a:p>
            <a:fld id="{F31264BC-FADE-447F-813D-E45CBA8D414B}" type="slidenum">
              <a:rPr lang="es-ES" altLang="es-AR"/>
              <a:pPr/>
              <a:t>6</a:t>
            </a:fld>
            <a:endParaRPr lang="es-ES" alt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AR" altLang="es-AR" smtClean="0"/>
              <a:t>Calderón de la Barca, La vida es sueño, Acto II, Escena 19: Monólogo de Segismundo</a:t>
            </a:r>
          </a:p>
          <a:p>
            <a:pPr eaLnBrk="1" hangingPunct="1">
              <a:spcBef>
                <a:spcPct val="0"/>
              </a:spcBef>
            </a:pPr>
            <a:r>
              <a:rPr lang="es-AR" altLang="es-AR" smtClean="0"/>
              <a:t>Función poética</a:t>
            </a:r>
          </a:p>
          <a:p>
            <a:pPr eaLnBrk="1" hangingPunct="1">
              <a:spcBef>
                <a:spcPct val="0"/>
              </a:spcBef>
            </a:pPr>
            <a:endParaRPr lang="es-AR" altLang="es-AR" smtClean="0"/>
          </a:p>
        </p:txBody>
      </p:sp>
      <p:sp>
        <p:nvSpPr>
          <p:cNvPr id="55300" name="3 Marcador de número de diapositiva"/>
          <p:cNvSpPr>
            <a:spLocks noGrp="1"/>
          </p:cNvSpPr>
          <p:nvPr>
            <p:ph type="sldNum" sz="quarter" idx="5"/>
          </p:nvPr>
        </p:nvSpPr>
        <p:spPr bwMode="auto">
          <a:noFill/>
          <a:ln>
            <a:miter lim="800000"/>
            <a:headEnd/>
            <a:tailEnd/>
          </a:ln>
        </p:spPr>
        <p:txBody>
          <a:bodyPr/>
          <a:lstStyle/>
          <a:p>
            <a:fld id="{AA75DE99-DE17-49E3-9D26-0AC3FA2A994D}" type="slidenum">
              <a:rPr lang="es-AR" altLang="es-AR">
                <a:latin typeface="Arial" charset="0"/>
              </a:rPr>
              <a:pPr/>
              <a:t>11</a:t>
            </a:fld>
            <a:endParaRPr lang="es-AR" altLang="es-AR">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r>
              <a:rPr lang="es-AR" altLang="es-AR" smtClean="0"/>
              <a:t>Mis documentos\generos\cronica_Guerriero_ Dónde estaba yo cuando escribí esto_ </a:t>
            </a:r>
          </a:p>
          <a:p>
            <a:r>
              <a:rPr lang="es-AR" altLang="es-AR" smtClean="0"/>
              <a:t>Martín Caparrós, El Interior</a:t>
            </a:r>
          </a:p>
        </p:txBody>
      </p:sp>
      <p:sp>
        <p:nvSpPr>
          <p:cNvPr id="59396" name="3 Marcador de número de diapositiva"/>
          <p:cNvSpPr>
            <a:spLocks noGrp="1"/>
          </p:cNvSpPr>
          <p:nvPr>
            <p:ph type="sldNum" sz="quarter" idx="5"/>
          </p:nvPr>
        </p:nvSpPr>
        <p:spPr bwMode="auto">
          <a:noFill/>
          <a:ln>
            <a:miter lim="800000"/>
            <a:headEnd/>
            <a:tailEnd/>
          </a:ln>
        </p:spPr>
        <p:txBody>
          <a:bodyPr/>
          <a:lstStyle/>
          <a:p>
            <a:fld id="{EC2286CB-17B3-4CEB-9BC4-70C557AD857A}" type="slidenum">
              <a:rPr lang="es-AR" altLang="es-AR">
                <a:latin typeface="Arial" charset="0"/>
              </a:rPr>
              <a:pPr/>
              <a:t>14</a:t>
            </a:fld>
            <a:endParaRPr lang="es-AR" altLang="es-AR">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AR" altLang="es-AR" smtClean="0"/>
          </a:p>
        </p:txBody>
      </p:sp>
      <p:sp>
        <p:nvSpPr>
          <p:cNvPr id="61444" name="3 Marcador de número de diapositiva"/>
          <p:cNvSpPr>
            <a:spLocks noGrp="1"/>
          </p:cNvSpPr>
          <p:nvPr>
            <p:ph type="sldNum" sz="quarter" idx="5"/>
          </p:nvPr>
        </p:nvSpPr>
        <p:spPr bwMode="auto">
          <a:noFill/>
          <a:ln>
            <a:miter lim="800000"/>
            <a:headEnd/>
            <a:tailEnd/>
          </a:ln>
        </p:spPr>
        <p:txBody>
          <a:bodyPr/>
          <a:lstStyle/>
          <a:p>
            <a:fld id="{1723D176-E2E8-4992-B006-5FB7BAC8D265}" type="slidenum">
              <a:rPr lang="es-AR" altLang="es-AR"/>
              <a:pPr/>
              <a:t>15</a:t>
            </a:fld>
            <a:endParaRPr lang="es-AR" alt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75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67588" name="3 Marcador de número de diapositiva"/>
          <p:cNvSpPr>
            <a:spLocks noGrp="1"/>
          </p:cNvSpPr>
          <p:nvPr>
            <p:ph type="sldNum" sz="quarter" idx="5"/>
          </p:nvPr>
        </p:nvSpPr>
        <p:spPr bwMode="auto">
          <a:noFill/>
          <a:ln>
            <a:miter lim="800000"/>
            <a:headEnd/>
            <a:tailEnd/>
          </a:ln>
        </p:spPr>
        <p:txBody>
          <a:bodyPr/>
          <a:lstStyle/>
          <a:p>
            <a:fld id="{2DCEBC31-6EB8-4082-9429-9586B2410557}" type="slidenum">
              <a:rPr lang="es-ES" altLang="es-AR"/>
              <a:pPr/>
              <a:t>20</a:t>
            </a:fld>
            <a:endParaRPr lang="es-ES" alt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82B128C-9340-41F9-8556-209B79B8A59D}" type="datetimeFigureOut">
              <a:rPr lang="es-AR" smtClean="0"/>
              <a:t>21/05/2019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D1D3B5A-0CB0-494F-9E53-F5E633CFFECB}"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B128C-9340-41F9-8556-209B79B8A59D}" type="datetimeFigureOut">
              <a:rPr lang="es-AR" smtClean="0"/>
              <a:t>21/05/2019</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D3B5A-0CB0-494F-9E53-F5E633CFFECB}"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a:xfrm>
            <a:off x="468313" y="0"/>
            <a:ext cx="8229600" cy="692150"/>
          </a:xfrm>
        </p:spPr>
        <p:txBody>
          <a:bodyPr>
            <a:normAutofit fontScale="90000"/>
          </a:bodyPr>
          <a:lstStyle/>
          <a:p>
            <a:pPr algn="r"/>
            <a:r>
              <a:rPr lang="es-AR" altLang="es-AR" b="1" smtClean="0"/>
              <a:t>Función poética</a:t>
            </a:r>
          </a:p>
        </p:txBody>
      </p:sp>
      <p:sp>
        <p:nvSpPr>
          <p:cNvPr id="53251" name="2 Marcador de contenido"/>
          <p:cNvSpPr>
            <a:spLocks noGrp="1"/>
          </p:cNvSpPr>
          <p:nvPr>
            <p:ph idx="1"/>
          </p:nvPr>
        </p:nvSpPr>
        <p:spPr>
          <a:xfrm>
            <a:off x="0" y="692150"/>
            <a:ext cx="9144000" cy="6165850"/>
          </a:xfrm>
        </p:spPr>
        <p:txBody>
          <a:bodyPr/>
          <a:lstStyle/>
          <a:p>
            <a:r>
              <a:rPr lang="es-AR" altLang="es-AR" sz="2800" smtClean="0"/>
              <a:t>En cualquier conducta verbal: selección y combinación</a:t>
            </a:r>
          </a:p>
          <a:p>
            <a:r>
              <a:rPr lang="es-AR" altLang="es-AR" smtClean="0"/>
              <a:t>La </a:t>
            </a:r>
            <a:r>
              <a:rPr lang="es-AR" altLang="es-AR" b="1" smtClean="0"/>
              <a:t>selección</a:t>
            </a:r>
            <a:r>
              <a:rPr lang="es-AR" altLang="es-AR" smtClean="0"/>
              <a:t> se produce sobre la base de </a:t>
            </a:r>
          </a:p>
          <a:p>
            <a:pPr lvl="2">
              <a:buFont typeface="Arial" charset="0"/>
              <a:buNone/>
            </a:pPr>
            <a:r>
              <a:rPr lang="es-AR" altLang="es-AR" smtClean="0"/>
              <a:t>- </a:t>
            </a:r>
            <a:r>
              <a:rPr lang="es-AR" altLang="es-AR" sz="3200" smtClean="0"/>
              <a:t>la equivalencia, </a:t>
            </a:r>
          </a:p>
          <a:p>
            <a:pPr lvl="2">
              <a:buFont typeface="Arial" charset="0"/>
              <a:buNone/>
            </a:pPr>
            <a:r>
              <a:rPr lang="es-AR" altLang="es-AR" sz="3200" smtClean="0"/>
              <a:t> - la semejanza y desemejanza</a:t>
            </a:r>
          </a:p>
          <a:p>
            <a:pPr lvl="2">
              <a:buFont typeface="Arial" charset="0"/>
              <a:buNone/>
            </a:pPr>
            <a:r>
              <a:rPr lang="es-AR" altLang="es-AR" sz="3200" smtClean="0"/>
              <a:t>- la sinonimia y la antonimia</a:t>
            </a:r>
          </a:p>
          <a:p>
            <a:r>
              <a:rPr lang="es-AR" altLang="es-AR" smtClean="0"/>
              <a:t>La </a:t>
            </a:r>
            <a:r>
              <a:rPr lang="es-AR" altLang="es-AR" b="1" smtClean="0"/>
              <a:t>combinación</a:t>
            </a:r>
            <a:r>
              <a:rPr lang="es-AR" altLang="es-AR" smtClean="0"/>
              <a:t>, la construcción de la secuencia se basa en la contigüidad </a:t>
            </a:r>
          </a:p>
          <a:p>
            <a:r>
              <a:rPr lang="es-AR" altLang="es-AR" b="1" smtClean="0">
                <a:solidFill>
                  <a:srgbClr val="FF0000"/>
                </a:solidFill>
              </a:rPr>
              <a:t>La función poética proyecta el principio de equivalencia del eje de selección al eje de combinación. La equivalencia pasa a ser el recurso constitutivo de la secuencia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3 Título"/>
          <p:cNvSpPr>
            <a:spLocks noGrp="1"/>
          </p:cNvSpPr>
          <p:nvPr>
            <p:ph type="title"/>
          </p:nvPr>
        </p:nvSpPr>
        <p:spPr>
          <a:xfrm>
            <a:off x="685800" y="609600"/>
            <a:ext cx="7772400" cy="803275"/>
          </a:xfrm>
        </p:spPr>
        <p:txBody>
          <a:bodyPr/>
          <a:lstStyle/>
          <a:p>
            <a:pPr eaLnBrk="1" hangingPunct="1"/>
            <a:r>
              <a:rPr lang="es-AR" altLang="es-AR" smtClean="0"/>
              <a:t>Funciones del lenguaje</a:t>
            </a:r>
          </a:p>
        </p:txBody>
      </p:sp>
      <p:sp>
        <p:nvSpPr>
          <p:cNvPr id="54275" name="4 Marcador de contenido"/>
          <p:cNvSpPr>
            <a:spLocks noGrp="1"/>
          </p:cNvSpPr>
          <p:nvPr>
            <p:ph idx="1"/>
          </p:nvPr>
        </p:nvSpPr>
        <p:spPr>
          <a:xfrm>
            <a:off x="685800" y="1628775"/>
            <a:ext cx="7772400" cy="4467225"/>
          </a:xfrm>
        </p:spPr>
        <p:txBody>
          <a:bodyPr/>
          <a:lstStyle/>
          <a:p>
            <a:pPr eaLnBrk="1" hangingPunct="1">
              <a:buFontTx/>
              <a:buNone/>
            </a:pPr>
            <a:endParaRPr lang="es-AR" altLang="es-AR" smtClean="0"/>
          </a:p>
          <a:p>
            <a:pPr lvl="1" eaLnBrk="1" hangingPunct="1">
              <a:buFontTx/>
              <a:buNone/>
            </a:pPr>
            <a:r>
              <a:rPr lang="es-AR" altLang="es-AR" smtClean="0"/>
              <a:t>¿Qué es la vida? Un frenesí</a:t>
            </a:r>
          </a:p>
          <a:p>
            <a:pPr lvl="1" eaLnBrk="1" hangingPunct="1">
              <a:buFontTx/>
              <a:buNone/>
            </a:pPr>
            <a:r>
              <a:rPr lang="es-AR" altLang="es-AR" smtClean="0"/>
              <a:t>¿Qué es la vida? Una ilusión,</a:t>
            </a:r>
          </a:p>
          <a:p>
            <a:pPr lvl="1" eaLnBrk="1" hangingPunct="1">
              <a:buFontTx/>
              <a:buNone/>
            </a:pPr>
            <a:r>
              <a:rPr lang="es-AR" altLang="es-AR" smtClean="0"/>
              <a:t>Una sombra, una ficción,</a:t>
            </a:r>
          </a:p>
          <a:p>
            <a:pPr lvl="1" eaLnBrk="1" hangingPunct="1">
              <a:buFontTx/>
              <a:buNone/>
            </a:pPr>
            <a:r>
              <a:rPr lang="es-AR" altLang="es-AR" smtClean="0"/>
              <a:t>Y el mayor bien es pequeño.</a:t>
            </a:r>
          </a:p>
          <a:p>
            <a:pPr lvl="1" eaLnBrk="1" hangingPunct="1">
              <a:buFontTx/>
              <a:buNone/>
            </a:pPr>
            <a:r>
              <a:rPr lang="es-AR" altLang="es-AR" smtClean="0"/>
              <a:t>¡Qué toda la vida es sueño,</a:t>
            </a:r>
          </a:p>
          <a:p>
            <a:pPr lvl="1" eaLnBrk="1" hangingPunct="1">
              <a:buFontTx/>
              <a:buNone/>
            </a:pPr>
            <a:r>
              <a:rPr lang="es-AR" altLang="es-AR" smtClean="0"/>
              <a:t>Y los sueños, sueños son.</a:t>
            </a:r>
          </a:p>
          <a:p>
            <a:pPr eaLnBrk="1" hangingPunct="1"/>
            <a:endParaRPr lang="es-AR" altLang="es-AR"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p:txBody>
          <a:bodyPr/>
          <a:lstStyle/>
          <a:p>
            <a:pPr eaLnBrk="1" hangingPunct="1"/>
            <a:r>
              <a:rPr lang="es-AR" altLang="es-AR" smtClean="0"/>
              <a:t>Funciones del lenguaje</a:t>
            </a:r>
          </a:p>
        </p:txBody>
      </p:sp>
      <p:sp>
        <p:nvSpPr>
          <p:cNvPr id="56323" name="2 Marcador de contenido"/>
          <p:cNvSpPr>
            <a:spLocks noGrp="1"/>
          </p:cNvSpPr>
          <p:nvPr>
            <p:ph idx="1"/>
          </p:nvPr>
        </p:nvSpPr>
        <p:spPr/>
        <p:txBody>
          <a:bodyPr/>
          <a:lstStyle/>
          <a:p>
            <a:pPr eaLnBrk="1" hangingPunct="1">
              <a:buFontTx/>
              <a:buNone/>
            </a:pPr>
            <a:endParaRPr lang="es-ES" altLang="es-AR" smtClean="0"/>
          </a:p>
          <a:p>
            <a:pPr algn="ctr" eaLnBrk="1" hangingPunct="1">
              <a:buFontTx/>
              <a:buNone/>
            </a:pPr>
            <a:r>
              <a:rPr lang="es-ES" altLang="es-AR" sz="4000" smtClean="0"/>
              <a:t>Venga del aire o del sol</a:t>
            </a:r>
            <a:endParaRPr lang="es-AR" altLang="es-AR" sz="4000" smtClean="0"/>
          </a:p>
          <a:p>
            <a:pPr algn="ctr" eaLnBrk="1" hangingPunct="1">
              <a:buFontTx/>
              <a:buNone/>
            </a:pPr>
            <a:r>
              <a:rPr lang="es-ES" altLang="es-AR" sz="4000" smtClean="0"/>
              <a:t>Del vino o de la cerveza</a:t>
            </a:r>
            <a:endParaRPr lang="es-AR" altLang="es-AR" sz="4000" smtClean="0"/>
          </a:p>
          <a:p>
            <a:pPr algn="ctr" eaLnBrk="1" hangingPunct="1">
              <a:buFontTx/>
              <a:buNone/>
            </a:pPr>
            <a:r>
              <a:rPr lang="es-ES" altLang="es-AR" sz="4000" smtClean="0"/>
              <a:t>Cualquier dolor de cabeza</a:t>
            </a:r>
            <a:endParaRPr lang="es-AR" altLang="es-AR" sz="4000" smtClean="0"/>
          </a:p>
          <a:p>
            <a:pPr algn="ctr" eaLnBrk="1" hangingPunct="1">
              <a:buFontTx/>
              <a:buNone/>
            </a:pPr>
            <a:r>
              <a:rPr lang="es-ES" altLang="es-AR" sz="4000" smtClean="0"/>
              <a:t>Se calma con un Geniol.</a:t>
            </a:r>
            <a:endParaRPr lang="es-AR" altLang="es-AR" sz="4000" smtClean="0"/>
          </a:p>
          <a:p>
            <a:pPr eaLnBrk="1" hangingPunct="1"/>
            <a:endParaRPr lang="es-AR" altLang="es-AR"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pPr eaLnBrk="1" hangingPunct="1"/>
            <a:r>
              <a:rPr lang="es-AR" altLang="es-AR" smtClean="0"/>
              <a:t>Funciones del lenguaje</a:t>
            </a:r>
          </a:p>
        </p:txBody>
      </p:sp>
      <p:sp>
        <p:nvSpPr>
          <p:cNvPr id="22531" name="2 Marcador de contenido"/>
          <p:cNvSpPr>
            <a:spLocks noGrp="1"/>
          </p:cNvSpPr>
          <p:nvPr>
            <p:ph idx="1"/>
          </p:nvPr>
        </p:nvSpPr>
        <p:spPr/>
        <p:txBody>
          <a:bodyPr rtlCol="0">
            <a:normAutofit fontScale="55000" lnSpcReduction="20000"/>
          </a:bodyPr>
          <a:lstStyle/>
          <a:p>
            <a:pPr eaLnBrk="1" fontAlgn="auto" hangingPunct="1">
              <a:spcAft>
                <a:spcPts val="0"/>
              </a:spcAft>
              <a:buFontTx/>
              <a:buNone/>
              <a:defRPr/>
            </a:pPr>
            <a:endParaRPr lang="es-ES" dirty="0" smtClean="0"/>
          </a:p>
          <a:p>
            <a:pPr algn="ctr" eaLnBrk="1" fontAlgn="auto" hangingPunct="1">
              <a:spcAft>
                <a:spcPts val="0"/>
              </a:spcAft>
              <a:buFontTx/>
              <a:buNone/>
              <a:defRPr/>
            </a:pPr>
            <a:r>
              <a:rPr lang="es-ES" sz="6400" dirty="0" smtClean="0"/>
              <a:t>Treinta días tiene noviembre</a:t>
            </a:r>
            <a:endParaRPr lang="es-AR" sz="6400" dirty="0" smtClean="0"/>
          </a:p>
          <a:p>
            <a:pPr algn="ctr" eaLnBrk="1" fontAlgn="auto" hangingPunct="1">
              <a:spcAft>
                <a:spcPts val="0"/>
              </a:spcAft>
              <a:buFontTx/>
              <a:buNone/>
              <a:defRPr/>
            </a:pPr>
            <a:r>
              <a:rPr lang="es-ES" sz="6400" dirty="0" smtClean="0"/>
              <a:t>Con abril, junio y setiembre</a:t>
            </a:r>
            <a:endParaRPr lang="es-AR" sz="6400" dirty="0" smtClean="0"/>
          </a:p>
          <a:p>
            <a:pPr algn="ctr" eaLnBrk="1" fontAlgn="auto" hangingPunct="1">
              <a:spcAft>
                <a:spcPts val="0"/>
              </a:spcAft>
              <a:buFontTx/>
              <a:buNone/>
              <a:defRPr/>
            </a:pPr>
            <a:r>
              <a:rPr lang="es-ES" sz="6400" dirty="0" smtClean="0"/>
              <a:t>De veintiocho solo hay uno</a:t>
            </a:r>
            <a:endParaRPr lang="es-AR" sz="6400" dirty="0" smtClean="0"/>
          </a:p>
          <a:p>
            <a:pPr algn="ctr" eaLnBrk="1" fontAlgn="auto" hangingPunct="1">
              <a:spcAft>
                <a:spcPts val="0"/>
              </a:spcAft>
              <a:buFontTx/>
              <a:buNone/>
              <a:defRPr/>
            </a:pPr>
            <a:r>
              <a:rPr lang="es-ES" sz="6400" dirty="0" smtClean="0"/>
              <a:t>Los demás de treinta y uno.</a:t>
            </a:r>
            <a:endParaRPr lang="es-AR" sz="6400"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Tx/>
              <a:buNone/>
              <a:defRPr/>
            </a:pPr>
            <a:r>
              <a:rPr lang="es-ES" dirty="0" smtClean="0"/>
              <a:t> </a:t>
            </a:r>
            <a:endParaRPr lang="es-AR" dirty="0" smtClean="0"/>
          </a:p>
          <a:p>
            <a:pPr eaLnBrk="1" fontAlgn="auto" hangingPunct="1">
              <a:spcAft>
                <a:spcPts val="0"/>
              </a:spcAft>
              <a:buFont typeface="Arial" panose="020B0604020202020204" pitchFamily="34" charset="0"/>
              <a:buChar char="•"/>
              <a:defRPr/>
            </a:pPr>
            <a:endParaRPr lang="es-AR"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457200" y="274638"/>
            <a:ext cx="8229600" cy="706437"/>
          </a:xfrm>
        </p:spPr>
        <p:txBody>
          <a:bodyPr/>
          <a:lstStyle/>
          <a:p>
            <a:pPr eaLnBrk="1" hangingPunct="1"/>
            <a:r>
              <a:rPr lang="es-AR" altLang="es-AR" sz="4000" smtClean="0"/>
              <a:t>Función poética (crónica)</a:t>
            </a:r>
          </a:p>
        </p:txBody>
      </p:sp>
      <p:sp>
        <p:nvSpPr>
          <p:cNvPr id="58371" name="2 Marcador de contenido"/>
          <p:cNvSpPr>
            <a:spLocks noGrp="1"/>
          </p:cNvSpPr>
          <p:nvPr>
            <p:ph idx="1"/>
          </p:nvPr>
        </p:nvSpPr>
        <p:spPr>
          <a:xfrm>
            <a:off x="0" y="908050"/>
            <a:ext cx="8964613" cy="5949950"/>
          </a:xfrm>
        </p:spPr>
        <p:txBody>
          <a:bodyPr/>
          <a:lstStyle/>
          <a:p>
            <a:pPr eaLnBrk="1" hangingPunct="1">
              <a:buFont typeface="Arial" charset="0"/>
              <a:buNone/>
            </a:pPr>
            <a:endParaRPr lang="es-ES" altLang="es-AR" sz="1400" smtClean="0"/>
          </a:p>
          <a:p>
            <a:pPr eaLnBrk="1" hangingPunct="1">
              <a:buFont typeface="Arial" charset="0"/>
              <a:buNone/>
            </a:pPr>
            <a:r>
              <a:rPr lang="es-ES" altLang="es-AR" sz="1400" smtClean="0"/>
              <a:t>“</a:t>
            </a:r>
            <a:r>
              <a:rPr lang="es-ES" altLang="es-AR" sz="2400" smtClean="0"/>
              <a:t>Aquí, ahora, en ese espacio enorme gris espeluznante hay rayos, fuego, truenos, materia líquida que debería ser sólida: el principio del mundo cuarenta y cuatro veces cada día. Aquí, ahora, en este espacio de posguerra nuclear hay caños como ríos, las grúas dinosaurias, las llamas hechas chorro, sus chispas en torrente, cables, el humo negro, azul, azufre, gotas incandescentes en el aire, el polvo de la escoria, las escaleras, los conductos, los guinches como pájaros monstruosos, olor a hierro ardiendo, mugre, sirenas, estallidos, plataformas, calor en llamaradas, las ollas tremebundas donde se cuecen los metales y, muy imperceptibles, los hombres con sus cascos antiparras máscaras tan minúsculos –que parecen casi nada si no fuera porque todo esto es puro hombre, obra del hombre, bravura de los hombres, naturaleza dominada. Aquí se hace el acero”</a:t>
            </a:r>
            <a:r>
              <a:rPr lang="es-AR" altLang="es-AR" smtClean="0"/>
              <a:t>                      Martín Caparrós, </a:t>
            </a:r>
            <a:r>
              <a:rPr lang="es-AR" altLang="es-AR" i="1" smtClean="0"/>
              <a:t>El Interior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graf"/>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0419" name="Picture 2" descr="ESQUEMA"/>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ítulo 9"/>
          <p:cNvSpPr>
            <a:spLocks noGrp="1"/>
          </p:cNvSpPr>
          <p:nvPr>
            <p:ph type="title"/>
          </p:nvPr>
        </p:nvSpPr>
        <p:spPr/>
        <p:txBody>
          <a:bodyPr/>
          <a:lstStyle/>
          <a:p>
            <a:r>
              <a:rPr lang="es-AR" smtClean="0"/>
              <a:t>Universo del discurso</a:t>
            </a:r>
          </a:p>
        </p:txBody>
      </p:sp>
      <p:sp>
        <p:nvSpPr>
          <p:cNvPr id="62467" name="Marcador de contenido 10"/>
          <p:cNvSpPr>
            <a:spLocks noGrp="1"/>
          </p:cNvSpPr>
          <p:nvPr>
            <p:ph idx="1"/>
          </p:nvPr>
        </p:nvSpPr>
        <p:spPr/>
        <p:txBody>
          <a:bodyPr/>
          <a:lstStyle/>
          <a:p>
            <a:r>
              <a:rPr lang="es-AR" smtClean="0"/>
              <a:t>Datos situacionales</a:t>
            </a:r>
          </a:p>
          <a:p>
            <a:r>
              <a:rPr lang="es-AR" smtClean="0"/>
              <a:t>Naturaleza del canal</a:t>
            </a:r>
          </a:p>
          <a:p>
            <a:r>
              <a:rPr lang="es-AR" smtClean="0"/>
              <a:t>Organización del espacio comunicacional (proxémica)</a:t>
            </a:r>
          </a:p>
          <a:p>
            <a:r>
              <a:rPr lang="es-AR" smtClean="0"/>
              <a:t>Restricciones temático-retóricas</a:t>
            </a:r>
          </a:p>
          <a:p>
            <a:r>
              <a:rPr lang="es-AR" smtClean="0"/>
              <a:t>*géneros discursivos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ítulo 1"/>
          <p:cNvSpPr>
            <a:spLocks noGrp="1"/>
          </p:cNvSpPr>
          <p:nvPr>
            <p:ph type="title"/>
          </p:nvPr>
        </p:nvSpPr>
        <p:spPr>
          <a:xfrm>
            <a:off x="0" y="0"/>
            <a:ext cx="8686800" cy="1417638"/>
          </a:xfrm>
        </p:spPr>
        <p:txBody>
          <a:bodyPr/>
          <a:lstStyle/>
          <a:p>
            <a:r>
              <a:rPr lang="es-AR" sz="3600" smtClean="0">
                <a:solidFill>
                  <a:srgbClr val="FF0000"/>
                </a:solidFill>
              </a:rPr>
              <a:t>Representaciones o imágenes que funcionan en las condiciones de producción discursiva</a:t>
            </a:r>
          </a:p>
        </p:txBody>
      </p:sp>
      <p:sp>
        <p:nvSpPr>
          <p:cNvPr id="63491" name="Marcador de contenido 2"/>
          <p:cNvSpPr>
            <a:spLocks noGrp="1"/>
          </p:cNvSpPr>
          <p:nvPr>
            <p:ph idx="1"/>
          </p:nvPr>
        </p:nvSpPr>
        <p:spPr/>
        <p:txBody>
          <a:bodyPr/>
          <a:lstStyle/>
          <a:p>
            <a:pPr marL="0" indent="0">
              <a:buFont typeface="Arial" charset="0"/>
              <a:buNone/>
            </a:pPr>
            <a:r>
              <a:rPr lang="es-AR" smtClean="0"/>
              <a:t>Representaciones que los sujetos enunciadores construyen a partir de ellos, y que es necesario en particular admitir en su competencia cultural e ideológica. </a:t>
            </a:r>
          </a:p>
          <a:p>
            <a:pPr marL="0" indent="0">
              <a:buFont typeface="Arial" charset="0"/>
              <a:buNone/>
            </a:pPr>
            <a:r>
              <a:rPr lang="es-AR" smtClean="0"/>
              <a:t>Sobre los participantes (Emisor/Receptor)</a:t>
            </a:r>
          </a:p>
          <a:p>
            <a:pPr marL="0" indent="0">
              <a:buFont typeface="Arial" charset="0"/>
              <a:buNone/>
            </a:pPr>
            <a:r>
              <a:rPr lang="es-AR" smtClean="0"/>
              <a:t>Sobre el referente (Rf)</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0"/>
            <a:ext cx="8723313" cy="6126163"/>
          </a:xfrm>
        </p:spPr>
        <p:txBody>
          <a:bodyPr/>
          <a:lstStyle/>
          <a:p>
            <a:pPr>
              <a:buFont typeface="Arial" panose="020B0604020202020204" pitchFamily="34" charset="0"/>
              <a:buChar char="•"/>
              <a:defRPr/>
            </a:pPr>
            <a:r>
              <a:rPr lang="es-AR" dirty="0" smtClean="0"/>
              <a:t>las imágenes (I) que el emisor (A) y el receptor (B) se forman de ellos mismos y de su interlocutor, es decir, los cuatro elementos que Michel </a:t>
            </a:r>
            <a:r>
              <a:rPr lang="es-AR" dirty="0" err="1" smtClean="0"/>
              <a:t>Pécheux</a:t>
            </a:r>
            <a:r>
              <a:rPr lang="es-AR" dirty="0" smtClean="0"/>
              <a:t>(1969) simboliza de la siguiente manera:</a:t>
            </a:r>
          </a:p>
          <a:p>
            <a:pPr marL="0" indent="0">
              <a:buFont typeface="Arial" panose="020B0604020202020204" pitchFamily="34" charset="0"/>
              <a:buNone/>
              <a:defRPr/>
            </a:pPr>
            <a:r>
              <a:rPr lang="es-AR" dirty="0" smtClean="0"/>
              <a:t>IA (A) (Imagen de A para A): "¿quién soy yo para hablarle así?“</a:t>
            </a:r>
          </a:p>
          <a:p>
            <a:pPr marL="0" indent="0">
              <a:buFont typeface="Arial" panose="020B0604020202020204" pitchFamily="34" charset="0"/>
              <a:buNone/>
              <a:defRPr/>
            </a:pPr>
            <a:r>
              <a:rPr lang="es-AR" dirty="0" smtClean="0"/>
              <a:t> IA (B) (Imagen de B para A): "¿Quién es él para que yo le hable así?" </a:t>
            </a:r>
          </a:p>
          <a:p>
            <a:pPr marL="0" indent="0">
              <a:buFont typeface="Arial" panose="020B0604020202020204" pitchFamily="34" charset="0"/>
              <a:buNone/>
              <a:defRPr/>
            </a:pPr>
            <a:r>
              <a:rPr lang="es-AR" dirty="0" smtClean="0"/>
              <a:t>IB (B): "¿quién soy yo para que él me hable así?" </a:t>
            </a:r>
          </a:p>
          <a:p>
            <a:pPr marL="0" indent="0">
              <a:buFont typeface="Arial" panose="020B0604020202020204" pitchFamily="34" charset="0"/>
              <a:buNone/>
              <a:defRPr/>
            </a:pPr>
            <a:r>
              <a:rPr lang="es-AR" dirty="0" smtClean="0"/>
              <a:t>IB (A): "¿quién es él para que él me hable así?"</a:t>
            </a:r>
            <a:endParaRPr lang="es-AR" dirty="0"/>
          </a:p>
          <a:p>
            <a:pPr marL="0" indent="0">
              <a:buFont typeface="Arial" panose="020B0604020202020204" pitchFamily="34" charset="0"/>
              <a:buNone/>
              <a:defRPr/>
            </a:pP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ítulo 1"/>
          <p:cNvSpPr>
            <a:spLocks noGrp="1"/>
          </p:cNvSpPr>
          <p:nvPr>
            <p:ph type="title"/>
          </p:nvPr>
        </p:nvSpPr>
        <p:spPr/>
        <p:txBody>
          <a:bodyPr>
            <a:normAutofit fontScale="90000"/>
          </a:bodyPr>
          <a:lstStyle/>
          <a:p>
            <a:r>
              <a:rPr lang="es-AR" smtClean="0"/>
              <a:t>Modelo de producción y modelo de interpretación</a:t>
            </a:r>
          </a:p>
        </p:txBody>
      </p:sp>
      <p:sp>
        <p:nvSpPr>
          <p:cNvPr id="3" name="Marcador de contenido 2"/>
          <p:cNvSpPr>
            <a:spLocks noGrp="1"/>
          </p:cNvSpPr>
          <p:nvPr>
            <p:ph idx="1"/>
          </p:nvPr>
        </p:nvSpPr>
        <p:spPr>
          <a:xfrm>
            <a:off x="0" y="1600200"/>
            <a:ext cx="9144000" cy="5257800"/>
          </a:xfrm>
        </p:spPr>
        <p:txBody>
          <a:bodyPr/>
          <a:lstStyle/>
          <a:p>
            <a:pPr>
              <a:buFont typeface="Arial" panose="020B0604020202020204" pitchFamily="34" charset="0"/>
              <a:buChar char="•"/>
              <a:defRPr/>
            </a:pPr>
            <a:r>
              <a:rPr lang="es-AR" dirty="0" smtClean="0"/>
              <a:t>Conjunto de reglas universales y </a:t>
            </a:r>
            <a:r>
              <a:rPr lang="es-AR" dirty="0" err="1" smtClean="0"/>
              <a:t>pancrónicas</a:t>
            </a:r>
            <a:r>
              <a:rPr lang="es-AR" dirty="0" smtClean="0"/>
              <a:t> que rigen la producción y la interpretación</a:t>
            </a:r>
          </a:p>
          <a:p>
            <a:pPr>
              <a:buFont typeface="Arial" panose="020B0604020202020204" pitchFamily="34" charset="0"/>
              <a:buChar char="•"/>
              <a:defRPr/>
            </a:pPr>
            <a:r>
              <a:rPr lang="es-AR" dirty="0" smtClean="0"/>
              <a:t>Se apoyan en las competencias y su objetivo es hacerlas funcionar</a:t>
            </a:r>
          </a:p>
          <a:p>
            <a:pPr>
              <a:buFont typeface="Arial" panose="020B0604020202020204" pitchFamily="34" charset="0"/>
              <a:buChar char="•"/>
              <a:defRPr/>
            </a:pPr>
            <a:r>
              <a:rPr lang="es-AR" dirty="0" smtClean="0"/>
              <a:t>El orden es importante </a:t>
            </a:r>
          </a:p>
          <a:p>
            <a:pPr marL="0" indent="0">
              <a:buFont typeface="Arial" panose="020B0604020202020204" pitchFamily="34" charset="0"/>
              <a:buNone/>
              <a:defRPr/>
            </a:pPr>
            <a:r>
              <a:rPr lang="es-AR" dirty="0" smtClean="0"/>
              <a:t>           Ej. competencia sinonímica y polisémica</a:t>
            </a:r>
          </a:p>
          <a:p>
            <a:pPr marL="0" indent="0">
              <a:buFont typeface="Arial" panose="020B0604020202020204" pitchFamily="34" charset="0"/>
              <a:buNone/>
              <a:defRPr/>
            </a:pPr>
            <a:r>
              <a:rPr lang="es-AR" dirty="0" smtClean="0"/>
              <a:t>Sinonimia (búsqueda onomasiológica) </a:t>
            </a:r>
            <a:r>
              <a:rPr lang="es-AR" sz="2800" dirty="0" smtClean="0">
                <a:sym typeface="Wingdings" panose="05000000000000000000" pitchFamily="2" charset="2"/>
              </a:rPr>
              <a:t></a:t>
            </a:r>
            <a:r>
              <a:rPr lang="es-AR" sz="2800" dirty="0" err="1" smtClean="0">
                <a:sym typeface="Wingdings" panose="05000000000000000000" pitchFamily="2" charset="2"/>
              </a:rPr>
              <a:t>nza</a:t>
            </a:r>
            <a:r>
              <a:rPr lang="es-AR" sz="2800" dirty="0" smtClean="0">
                <a:sym typeface="Wingdings" panose="05000000000000000000" pitchFamily="2" charset="2"/>
              </a:rPr>
              <a:t> productiva</a:t>
            </a:r>
          </a:p>
          <a:p>
            <a:pPr marL="0" indent="0">
              <a:buFont typeface="Arial" panose="020B0604020202020204" pitchFamily="34" charset="0"/>
              <a:buNone/>
              <a:defRPr/>
            </a:pPr>
            <a:r>
              <a:rPr lang="es-AR" dirty="0" smtClean="0">
                <a:sym typeface="Wingdings" panose="05000000000000000000" pitchFamily="2" charset="2"/>
              </a:rPr>
              <a:t>Polisemia </a:t>
            </a:r>
            <a:r>
              <a:rPr lang="es-AR" sz="2800" dirty="0" smtClean="0">
                <a:sym typeface="Wingdings" panose="05000000000000000000" pitchFamily="2" charset="2"/>
              </a:rPr>
              <a:t>(búsqueda semasiológica) </a:t>
            </a:r>
            <a:r>
              <a:rPr lang="es-AR" sz="2800" dirty="0" err="1" smtClean="0">
                <a:sym typeface="Wingdings" panose="05000000000000000000" pitchFamily="2" charset="2"/>
              </a:rPr>
              <a:t>nza</a:t>
            </a:r>
            <a:r>
              <a:rPr lang="es-AR" sz="2800" dirty="0" smtClean="0">
                <a:sym typeface="Wingdings" panose="05000000000000000000" pitchFamily="2" charset="2"/>
              </a:rPr>
              <a:t> interpretativa</a:t>
            </a:r>
          </a:p>
          <a:p>
            <a:pPr marL="0" indent="0">
              <a:buFont typeface="Arial" panose="020B0604020202020204" pitchFamily="34" charset="0"/>
              <a:buNone/>
              <a:defRPr/>
            </a:pPr>
            <a:endParaRPr lang="es-AR" dirty="0" smtClean="0"/>
          </a:p>
          <a:p>
            <a:pPr marL="0" indent="0">
              <a:buFont typeface="Arial" panose="020B0604020202020204" pitchFamily="34" charset="0"/>
              <a:buNone/>
              <a:defRPr/>
            </a:pP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a:xfrm>
            <a:off x="457200" y="274638"/>
            <a:ext cx="8229600" cy="2290762"/>
          </a:xfrm>
        </p:spPr>
        <p:txBody>
          <a:bodyPr rtlCol="0">
            <a:normAutofit fontScale="90000"/>
          </a:bodyPr>
          <a:lstStyle/>
          <a:p>
            <a:pPr eaLnBrk="1" fontAlgn="auto" hangingPunct="1">
              <a:spcAft>
                <a:spcPts val="0"/>
              </a:spcAft>
              <a:defRPr/>
            </a:pPr>
            <a:r>
              <a:rPr lang="es-AR" dirty="0" smtClean="0"/>
              <a:t/>
            </a:r>
            <a:br>
              <a:rPr lang="es-AR" dirty="0" smtClean="0"/>
            </a:br>
            <a:r>
              <a:rPr lang="es-AR" dirty="0" err="1" smtClean="0"/>
              <a:t>Roman</a:t>
            </a:r>
            <a:r>
              <a:rPr lang="es-AR" dirty="0" smtClean="0"/>
              <a:t> Jakobson (1896-1982)</a:t>
            </a:r>
            <a:br>
              <a:rPr lang="es-AR" dirty="0" smtClean="0"/>
            </a:br>
            <a:r>
              <a:rPr lang="es-AR" dirty="0" smtClean="0"/>
              <a:t/>
            </a:r>
            <a:br>
              <a:rPr lang="es-AR" dirty="0" smtClean="0"/>
            </a:br>
            <a:r>
              <a:rPr lang="es-AR" dirty="0" smtClean="0"/>
              <a:t>Lingüística y Poética (1960)</a:t>
            </a:r>
            <a:br>
              <a:rPr lang="es-AR" dirty="0" smtClean="0"/>
            </a:br>
            <a:endParaRPr lang="es-AR" dirty="0" smtClean="0"/>
          </a:p>
        </p:txBody>
      </p:sp>
      <p:sp>
        <p:nvSpPr>
          <p:cNvPr id="43011" name="2 Marcador de contenido"/>
          <p:cNvSpPr>
            <a:spLocks noGrp="1"/>
          </p:cNvSpPr>
          <p:nvPr>
            <p:ph idx="1"/>
          </p:nvPr>
        </p:nvSpPr>
        <p:spPr>
          <a:xfrm>
            <a:off x="457200" y="1916113"/>
            <a:ext cx="8229600" cy="4681537"/>
          </a:xfrm>
        </p:spPr>
        <p:txBody>
          <a:bodyPr/>
          <a:lstStyle/>
          <a:p>
            <a:pPr eaLnBrk="1" hangingPunct="1">
              <a:buFont typeface="Arial" charset="0"/>
              <a:buNone/>
            </a:pPr>
            <a:endParaRPr lang="es-AR" altLang="es-AR" b="1" i="1" smtClean="0"/>
          </a:p>
          <a:p>
            <a:pPr algn="ctr" eaLnBrk="1" hangingPunct="1">
              <a:buFont typeface="Arial" charset="0"/>
              <a:buNone/>
            </a:pPr>
            <a:endParaRPr lang="es-AR" altLang="es-AR" b="1" smtClean="0"/>
          </a:p>
          <a:p>
            <a:pPr algn="ctr" eaLnBrk="1" hangingPunct="1">
              <a:buFont typeface="Arial" charset="0"/>
              <a:buNone/>
            </a:pPr>
            <a:endParaRPr lang="es-AR" altLang="es-AR" b="1" smtClean="0"/>
          </a:p>
          <a:p>
            <a:pPr algn="ctr" eaLnBrk="1" hangingPunct="1">
              <a:buFont typeface="Arial" charset="0"/>
              <a:buNone/>
            </a:pPr>
            <a:r>
              <a:rPr lang="es-AR" altLang="es-AR" b="1" smtClean="0"/>
              <a:t>¿Qué es lo que hace que un mensaje verbal sea una obra de arte?</a:t>
            </a:r>
          </a:p>
          <a:p>
            <a:pPr eaLnBrk="1" hangingPunct="1">
              <a:buFont typeface="Arial" charset="0"/>
              <a:buNone/>
            </a:pPr>
            <a:endParaRPr lang="es-AR" altLang="es-AR"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cstate="print"/>
          <a:srcRect/>
          <a:stretch>
            <a:fillRect/>
          </a:stretch>
        </p:blipFill>
        <p:spPr bwMode="auto">
          <a:xfrm>
            <a:off x="1123950" y="0"/>
            <a:ext cx="6896100" cy="982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t="-4655" r="-35556" b="-2"/>
          <a:stretch>
            <a:fillRect/>
          </a:stretch>
        </p:blipFill>
        <p:spPr bwMode="auto">
          <a:xfrm>
            <a:off x="0" y="1882775"/>
            <a:ext cx="12395200" cy="3092450"/>
          </a:xfrm>
          <a:prstGeom prst="rect">
            <a:avLst/>
          </a:prstGeom>
          <a:noFill/>
          <a:ln w="9525">
            <a:noFill/>
            <a:miter lim="800000"/>
            <a:headEnd/>
            <a:tailEnd/>
          </a:ln>
          <a:effectLst/>
        </p:spPr>
      </p:pic>
      <p:sp>
        <p:nvSpPr>
          <p:cNvPr id="44035" name="1 CuadroTexto"/>
          <p:cNvSpPr txBox="1">
            <a:spLocks noChangeArrowheads="1"/>
          </p:cNvSpPr>
          <p:nvPr/>
        </p:nvSpPr>
        <p:spPr bwMode="auto">
          <a:xfrm>
            <a:off x="4859338" y="5668963"/>
            <a:ext cx="2847975" cy="368300"/>
          </a:xfrm>
          <a:prstGeom prst="rect">
            <a:avLst/>
          </a:prstGeom>
          <a:noFill/>
          <a:ln w="9525">
            <a:noFill/>
            <a:miter lim="800000"/>
            <a:headEnd/>
            <a:tailEnd/>
          </a:ln>
        </p:spPr>
        <p:txBody>
          <a:bodyPr wrap="none">
            <a:spAutoFit/>
          </a:bodyPr>
          <a:lstStyle/>
          <a:p>
            <a:pPr eaLnBrk="1" hangingPunct="1"/>
            <a:r>
              <a:rPr lang="es-AR" altLang="es-AR"/>
              <a:t>Shannon y Weaver ,1949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CuadroTexto"/>
          <p:cNvSpPr txBox="1">
            <a:spLocks noChangeArrowheads="1"/>
          </p:cNvSpPr>
          <p:nvPr/>
        </p:nvSpPr>
        <p:spPr bwMode="auto">
          <a:xfrm>
            <a:off x="3419475" y="908050"/>
            <a:ext cx="2627313" cy="585788"/>
          </a:xfrm>
          <a:prstGeom prst="rect">
            <a:avLst/>
          </a:prstGeom>
          <a:noFill/>
          <a:ln w="9525">
            <a:noFill/>
            <a:miter lim="800000"/>
            <a:headEnd/>
            <a:tailEnd/>
          </a:ln>
        </p:spPr>
        <p:txBody>
          <a:bodyPr>
            <a:spAutoFit/>
          </a:bodyPr>
          <a:lstStyle/>
          <a:p>
            <a:pPr eaLnBrk="1" hangingPunct="1"/>
            <a:r>
              <a:rPr lang="es-AR" altLang="es-AR" sz="3200"/>
              <a:t>contexto </a:t>
            </a:r>
          </a:p>
        </p:txBody>
      </p:sp>
      <p:sp>
        <p:nvSpPr>
          <p:cNvPr id="45059" name="2 CuadroTexto"/>
          <p:cNvSpPr txBox="1">
            <a:spLocks noChangeArrowheads="1"/>
          </p:cNvSpPr>
          <p:nvPr/>
        </p:nvSpPr>
        <p:spPr bwMode="auto">
          <a:xfrm>
            <a:off x="250825" y="3068638"/>
            <a:ext cx="2089150" cy="585787"/>
          </a:xfrm>
          <a:prstGeom prst="rect">
            <a:avLst/>
          </a:prstGeom>
          <a:noFill/>
          <a:ln w="9525">
            <a:noFill/>
            <a:miter lim="800000"/>
            <a:headEnd/>
            <a:tailEnd/>
          </a:ln>
        </p:spPr>
        <p:txBody>
          <a:bodyPr>
            <a:spAutoFit/>
          </a:bodyPr>
          <a:lstStyle/>
          <a:p>
            <a:pPr eaLnBrk="1" hangingPunct="1"/>
            <a:r>
              <a:rPr lang="es-AR" altLang="es-AR" sz="3200"/>
              <a:t>destinador</a:t>
            </a:r>
          </a:p>
        </p:txBody>
      </p:sp>
      <p:sp>
        <p:nvSpPr>
          <p:cNvPr id="45060" name="3 CuadroTexto"/>
          <p:cNvSpPr txBox="1">
            <a:spLocks noChangeArrowheads="1"/>
          </p:cNvSpPr>
          <p:nvPr/>
        </p:nvSpPr>
        <p:spPr bwMode="auto">
          <a:xfrm>
            <a:off x="3348038" y="2997200"/>
            <a:ext cx="1944687" cy="584200"/>
          </a:xfrm>
          <a:prstGeom prst="rect">
            <a:avLst/>
          </a:prstGeom>
          <a:noFill/>
          <a:ln w="9525">
            <a:noFill/>
            <a:miter lim="800000"/>
            <a:headEnd/>
            <a:tailEnd/>
          </a:ln>
        </p:spPr>
        <p:txBody>
          <a:bodyPr>
            <a:spAutoFit/>
          </a:bodyPr>
          <a:lstStyle/>
          <a:p>
            <a:pPr eaLnBrk="1" hangingPunct="1"/>
            <a:r>
              <a:rPr lang="es-AR" altLang="es-AR" sz="3200"/>
              <a:t> mensaje</a:t>
            </a:r>
            <a:r>
              <a:rPr lang="es-AR" altLang="es-AR"/>
              <a:t> </a:t>
            </a:r>
          </a:p>
        </p:txBody>
      </p:sp>
      <p:sp>
        <p:nvSpPr>
          <p:cNvPr id="45061" name="4 CuadroTexto"/>
          <p:cNvSpPr txBox="1">
            <a:spLocks noChangeArrowheads="1"/>
          </p:cNvSpPr>
          <p:nvPr/>
        </p:nvSpPr>
        <p:spPr bwMode="auto">
          <a:xfrm>
            <a:off x="6659563" y="2997200"/>
            <a:ext cx="2376487" cy="584200"/>
          </a:xfrm>
          <a:prstGeom prst="rect">
            <a:avLst/>
          </a:prstGeom>
          <a:noFill/>
          <a:ln w="9525">
            <a:noFill/>
            <a:miter lim="800000"/>
            <a:headEnd/>
            <a:tailEnd/>
          </a:ln>
        </p:spPr>
        <p:txBody>
          <a:bodyPr>
            <a:spAutoFit/>
          </a:bodyPr>
          <a:lstStyle/>
          <a:p>
            <a:pPr eaLnBrk="1" hangingPunct="1"/>
            <a:r>
              <a:rPr lang="es-AR" altLang="es-AR" sz="3200"/>
              <a:t>destinatario</a:t>
            </a:r>
          </a:p>
        </p:txBody>
      </p:sp>
      <p:sp>
        <p:nvSpPr>
          <p:cNvPr id="45062" name="5 CuadroTexto"/>
          <p:cNvSpPr txBox="1">
            <a:spLocks noChangeArrowheads="1"/>
          </p:cNvSpPr>
          <p:nvPr/>
        </p:nvSpPr>
        <p:spPr bwMode="auto">
          <a:xfrm>
            <a:off x="2195513" y="3789363"/>
            <a:ext cx="1544637" cy="954087"/>
          </a:xfrm>
          <a:prstGeom prst="rect">
            <a:avLst/>
          </a:prstGeom>
          <a:noFill/>
          <a:ln w="9525">
            <a:noFill/>
            <a:miter lim="800000"/>
            <a:headEnd/>
            <a:tailEnd/>
          </a:ln>
        </p:spPr>
        <p:txBody>
          <a:bodyPr>
            <a:spAutoFit/>
          </a:bodyPr>
          <a:lstStyle/>
          <a:p>
            <a:pPr eaLnBrk="1" hangingPunct="1"/>
            <a:r>
              <a:rPr lang="es-AR" altLang="es-AR" sz="2800"/>
              <a:t>contacto</a:t>
            </a:r>
          </a:p>
          <a:p>
            <a:pPr eaLnBrk="1" hangingPunct="1"/>
            <a:r>
              <a:rPr lang="es-AR" altLang="es-AR" sz="2800"/>
              <a:t>canal</a:t>
            </a:r>
          </a:p>
        </p:txBody>
      </p:sp>
      <p:sp>
        <p:nvSpPr>
          <p:cNvPr id="45063" name="6 CuadroTexto"/>
          <p:cNvSpPr txBox="1">
            <a:spLocks noChangeArrowheads="1"/>
          </p:cNvSpPr>
          <p:nvPr/>
        </p:nvSpPr>
        <p:spPr bwMode="auto">
          <a:xfrm>
            <a:off x="5867400" y="3789363"/>
            <a:ext cx="1544638" cy="954087"/>
          </a:xfrm>
          <a:prstGeom prst="rect">
            <a:avLst/>
          </a:prstGeom>
          <a:noFill/>
          <a:ln w="9525">
            <a:noFill/>
            <a:miter lim="800000"/>
            <a:headEnd/>
            <a:tailEnd/>
          </a:ln>
        </p:spPr>
        <p:txBody>
          <a:bodyPr>
            <a:spAutoFit/>
          </a:bodyPr>
          <a:lstStyle/>
          <a:p>
            <a:pPr eaLnBrk="1" hangingPunct="1"/>
            <a:r>
              <a:rPr lang="es-AR" altLang="es-AR" sz="2800"/>
              <a:t>contacto</a:t>
            </a:r>
          </a:p>
          <a:p>
            <a:pPr eaLnBrk="1" hangingPunct="1"/>
            <a:r>
              <a:rPr lang="es-AR" altLang="es-AR" sz="2800"/>
              <a:t>canal</a:t>
            </a:r>
          </a:p>
        </p:txBody>
      </p:sp>
      <p:sp>
        <p:nvSpPr>
          <p:cNvPr id="45064" name="7 CuadroTexto"/>
          <p:cNvSpPr txBox="1">
            <a:spLocks noChangeArrowheads="1"/>
          </p:cNvSpPr>
          <p:nvPr/>
        </p:nvSpPr>
        <p:spPr bwMode="auto">
          <a:xfrm>
            <a:off x="3563938" y="5445125"/>
            <a:ext cx="1679575" cy="584200"/>
          </a:xfrm>
          <a:prstGeom prst="rect">
            <a:avLst/>
          </a:prstGeom>
          <a:noFill/>
          <a:ln w="9525">
            <a:noFill/>
            <a:miter lim="800000"/>
            <a:headEnd/>
            <a:tailEnd/>
          </a:ln>
        </p:spPr>
        <p:txBody>
          <a:bodyPr>
            <a:spAutoFit/>
          </a:bodyPr>
          <a:lstStyle/>
          <a:p>
            <a:pPr eaLnBrk="1" hangingPunct="1"/>
            <a:r>
              <a:rPr lang="es-AR" altLang="es-AR" sz="3200"/>
              <a:t>código</a:t>
            </a:r>
          </a:p>
        </p:txBody>
      </p:sp>
      <p:sp>
        <p:nvSpPr>
          <p:cNvPr id="15" name="14 Flecha derecha"/>
          <p:cNvSpPr/>
          <p:nvPr/>
        </p:nvSpPr>
        <p:spPr>
          <a:xfrm>
            <a:off x="2411413" y="3284538"/>
            <a:ext cx="865187"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6" name="15 Flecha derecha"/>
          <p:cNvSpPr/>
          <p:nvPr/>
        </p:nvSpPr>
        <p:spPr>
          <a:xfrm>
            <a:off x="5435600" y="3213100"/>
            <a:ext cx="865188"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7" name="16 Flecha derecha"/>
          <p:cNvSpPr/>
          <p:nvPr/>
        </p:nvSpPr>
        <p:spPr>
          <a:xfrm rot="16200000">
            <a:off x="3744119" y="2169319"/>
            <a:ext cx="1079500"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8" name="17 Flecha abajo"/>
          <p:cNvSpPr/>
          <p:nvPr/>
        </p:nvSpPr>
        <p:spPr>
          <a:xfrm>
            <a:off x="4211638" y="4005263"/>
            <a:ext cx="215900" cy="1152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nvGraphicFramePr>
        <p:xfrm>
          <a:off x="0" y="0"/>
          <a:ext cx="91440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pPr eaLnBrk="1" hangingPunct="1"/>
            <a:endParaRPr lang="es-AR" altLang="es-AR" smtClean="0"/>
          </a:p>
        </p:txBody>
      </p:sp>
      <p:pic>
        <p:nvPicPr>
          <p:cNvPr id="48131" name="Picture 2"/>
          <p:cNvPicPr>
            <a:picLocks noGrp="1" noChangeAspect="1" noChangeArrowheads="1"/>
          </p:cNvPicPr>
          <p:nvPr>
            <p:ph idx="1"/>
          </p:nvPr>
        </p:nvPicPr>
        <p:blipFill>
          <a:blip r:embed="rId3" cstate="print"/>
          <a:srcRect/>
          <a:stretch>
            <a:fillRect/>
          </a:stretch>
        </p:blipFill>
        <p:spPr>
          <a:xfrm>
            <a:off x="1023938" y="1600200"/>
            <a:ext cx="7096125" cy="4525963"/>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a:xfrm>
            <a:off x="457200" y="274638"/>
            <a:ext cx="8229600" cy="490537"/>
          </a:xfrm>
        </p:spPr>
        <p:txBody>
          <a:bodyPr rtlCol="0">
            <a:normAutofit fontScale="90000"/>
          </a:bodyPr>
          <a:lstStyle/>
          <a:p>
            <a:pPr eaLnBrk="1" fontAlgn="auto" hangingPunct="1">
              <a:spcAft>
                <a:spcPts val="0"/>
              </a:spcAft>
              <a:defRPr/>
            </a:pPr>
            <a:r>
              <a:rPr lang="es-AR" smtClean="0"/>
              <a:t>Funciones del lenguaje</a:t>
            </a:r>
          </a:p>
        </p:txBody>
      </p:sp>
      <p:sp>
        <p:nvSpPr>
          <p:cNvPr id="50179" name="2 Marcador de contenido"/>
          <p:cNvSpPr>
            <a:spLocks noGrp="1"/>
          </p:cNvSpPr>
          <p:nvPr>
            <p:ph idx="1"/>
          </p:nvPr>
        </p:nvSpPr>
        <p:spPr>
          <a:xfrm>
            <a:off x="457200" y="1052513"/>
            <a:ext cx="8229600" cy="5073650"/>
          </a:xfrm>
        </p:spPr>
        <p:txBody>
          <a:bodyPr/>
          <a:lstStyle/>
          <a:p>
            <a:pPr eaLnBrk="1" hangingPunct="1"/>
            <a:r>
              <a:rPr lang="es-AR" altLang="es-AR" sz="2800" smtClean="0"/>
              <a:t>“ Encantado de estar entre los presentes” (D/E)</a:t>
            </a:r>
          </a:p>
          <a:p>
            <a:pPr eaLnBrk="1" hangingPunct="1"/>
            <a:r>
              <a:rPr lang="es-AR" altLang="es-AR" smtClean="0"/>
              <a:t>“ Ay! Qué dolor!”  (D/E)</a:t>
            </a:r>
          </a:p>
          <a:p>
            <a:pPr eaLnBrk="1" hangingPunct="1"/>
            <a:r>
              <a:rPr lang="es-AR" altLang="es-AR" smtClean="0"/>
              <a:t>“ Pasáme los apuntes” (Drio/C)</a:t>
            </a:r>
          </a:p>
          <a:p>
            <a:pPr eaLnBrk="1" hangingPunct="1"/>
            <a:r>
              <a:rPr lang="es-AR" altLang="es-AR" smtClean="0"/>
              <a:t>“Con la entrada de Club Cupón ¡Entrá y empezá a ahorrar” (Drio/C)</a:t>
            </a:r>
          </a:p>
          <a:p>
            <a:pPr eaLnBrk="1" hangingPunct="1"/>
            <a:r>
              <a:rPr lang="es-AR" altLang="es-AR" smtClean="0"/>
              <a:t>“Ayer se realizaron elecciones primarias en todo el territorio nacional” (Cntx/R)</a:t>
            </a:r>
          </a:p>
          <a:p>
            <a:pPr eaLnBrk="1" hangingPunct="1"/>
            <a:r>
              <a:rPr lang="es-AR" altLang="es-AR" smtClean="0"/>
              <a:t>“Hola, tanto tiempo” (C/F)</a:t>
            </a:r>
          </a:p>
          <a:p>
            <a:pPr eaLnBrk="1" hangingPunct="1"/>
            <a:r>
              <a:rPr lang="es-AR" altLang="es-AR" smtClean="0"/>
              <a:t>“¡Hasta luego!” (C/F)</a:t>
            </a:r>
          </a:p>
          <a:p>
            <a:pPr eaLnBrk="1" hangingPunct="1"/>
            <a:endParaRPr lang="es-AR" altLang="es-A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a:xfrm>
            <a:off x="457200" y="274638"/>
            <a:ext cx="8229600" cy="490537"/>
          </a:xfrm>
        </p:spPr>
        <p:txBody>
          <a:bodyPr rtlCol="0">
            <a:normAutofit fontScale="90000"/>
          </a:bodyPr>
          <a:lstStyle/>
          <a:p>
            <a:pPr eaLnBrk="1" fontAlgn="auto" hangingPunct="1">
              <a:spcAft>
                <a:spcPts val="0"/>
              </a:spcAft>
              <a:defRPr/>
            </a:pPr>
            <a:r>
              <a:rPr lang="es-AR" smtClean="0"/>
              <a:t>Funciones del lenguaje</a:t>
            </a:r>
          </a:p>
        </p:txBody>
      </p:sp>
      <p:sp>
        <p:nvSpPr>
          <p:cNvPr id="51203" name="2 Marcador de contenido"/>
          <p:cNvSpPr>
            <a:spLocks noGrp="1"/>
          </p:cNvSpPr>
          <p:nvPr>
            <p:ph idx="1"/>
          </p:nvPr>
        </p:nvSpPr>
        <p:spPr/>
        <p:txBody>
          <a:bodyPr/>
          <a:lstStyle/>
          <a:p>
            <a:pPr eaLnBrk="1" hangingPunct="1"/>
            <a:r>
              <a:rPr lang="es-AR" altLang="es-AR" smtClean="0"/>
              <a:t>“ Con fantasioso quiero decir, precisamente, mentiroso” (C / M)</a:t>
            </a:r>
          </a:p>
          <a:p>
            <a:pPr eaLnBrk="1" hangingPunct="1">
              <a:buFont typeface="Arial" charset="0"/>
              <a:buNone/>
            </a:pPr>
            <a:endParaRPr lang="es-AR" altLang="es-AR" smtClean="0"/>
          </a:p>
          <a:p>
            <a:pPr eaLnBrk="1" hangingPunct="1"/>
            <a:r>
              <a:rPr lang="es-AR" altLang="es-AR" smtClean="0"/>
              <a:t>“ El agua (del latín </a:t>
            </a:r>
            <a:r>
              <a:rPr lang="es-AR" altLang="es-AR" i="1" smtClean="0"/>
              <a:t>aqua</a:t>
            </a:r>
            <a:r>
              <a:rPr lang="es-AR" altLang="es-AR" smtClean="0"/>
              <a:t>) es una sustancia cuya molécula está formada por dos átomos de hidrógeno y uno de oxígeno (H </a:t>
            </a:r>
            <a:r>
              <a:rPr lang="es-AR" altLang="es-AR" sz="2400" smtClean="0"/>
              <a:t>2</a:t>
            </a:r>
            <a:r>
              <a:rPr lang="es-AR" altLang="es-AR" smtClean="0"/>
              <a:t> O)” (C/M)</a:t>
            </a:r>
          </a:p>
          <a:p>
            <a:pPr eaLnBrk="1" hangingPunct="1"/>
            <a:endParaRPr lang="es-AR" altLang="es-AR"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685800" y="115888"/>
            <a:ext cx="8458200" cy="504825"/>
          </a:xfrm>
        </p:spPr>
        <p:txBody>
          <a:bodyPr rtlCol="0">
            <a:normAutofit fontScale="90000"/>
          </a:bodyPr>
          <a:lstStyle/>
          <a:p>
            <a:pPr algn="r" eaLnBrk="1" fontAlgn="auto" hangingPunct="1">
              <a:spcAft>
                <a:spcPts val="0"/>
              </a:spcAft>
              <a:defRPr/>
            </a:pPr>
            <a:r>
              <a:rPr lang="es-AR" b="1" dirty="0" smtClean="0"/>
              <a:t>Función poética</a:t>
            </a:r>
          </a:p>
        </p:txBody>
      </p:sp>
      <p:sp>
        <p:nvSpPr>
          <p:cNvPr id="52227" name="2 Marcador de contenido"/>
          <p:cNvSpPr>
            <a:spLocks noGrp="1"/>
          </p:cNvSpPr>
          <p:nvPr>
            <p:ph idx="1"/>
          </p:nvPr>
        </p:nvSpPr>
        <p:spPr>
          <a:xfrm>
            <a:off x="0" y="908050"/>
            <a:ext cx="9144000" cy="5949950"/>
          </a:xfrm>
        </p:spPr>
        <p:txBody>
          <a:bodyPr/>
          <a:lstStyle/>
          <a:p>
            <a:pPr eaLnBrk="1" hangingPunct="1"/>
            <a:r>
              <a:rPr lang="es-AR" altLang="es-AR" smtClean="0">
                <a:solidFill>
                  <a:srgbClr val="0070C0"/>
                </a:solidFill>
              </a:rPr>
              <a:t>La función poética proyecta el principio de la </a:t>
            </a:r>
            <a:r>
              <a:rPr lang="es-AR" altLang="es-AR" b="1" smtClean="0">
                <a:solidFill>
                  <a:srgbClr val="0070C0"/>
                </a:solidFill>
              </a:rPr>
              <a:t>equivalencia</a:t>
            </a:r>
            <a:r>
              <a:rPr lang="es-AR" altLang="es-AR" smtClean="0">
                <a:solidFill>
                  <a:srgbClr val="0070C0"/>
                </a:solidFill>
              </a:rPr>
              <a:t> del eje de selección al eje de combinación</a:t>
            </a:r>
            <a:endParaRPr lang="es-AR" altLang="es-AR" smtClean="0"/>
          </a:p>
          <a:p>
            <a:pPr eaLnBrk="1" hangingPunct="1">
              <a:buFont typeface="Arial" charset="0"/>
              <a:buNone/>
            </a:pPr>
            <a:endParaRPr lang="es-AR" altLang="es-AR" smtClean="0"/>
          </a:p>
          <a:p>
            <a:pPr eaLnBrk="1" hangingPunct="1"/>
            <a:r>
              <a:rPr lang="es-AR" altLang="es-AR" smtClean="0"/>
              <a:t>En poesía toda semejanza perceptible de sonido se evalúa con relación a la semejanza y/o desemejanza del significado </a:t>
            </a:r>
          </a:p>
          <a:p>
            <a:pPr eaLnBrk="1" hangingPunct="1">
              <a:buFont typeface="Arial" charset="0"/>
              <a:buNone/>
            </a:pPr>
            <a:endParaRPr lang="es-AR" altLang="es-AR" smtClean="0"/>
          </a:p>
          <a:p>
            <a:pPr eaLnBrk="1" hangingPunct="1"/>
            <a:r>
              <a:rPr lang="es-AR" altLang="es-AR" smtClean="0"/>
              <a:t>La poeticidad no consiste en añadir ornamentación retórica al discurso sino en una revalorización total de discurso y cualquiera de sus componentes. </a:t>
            </a:r>
          </a:p>
          <a:p>
            <a:pPr eaLnBrk="1" hangingPunct="1"/>
            <a:endParaRPr lang="es-AR" altLang="es-AR"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910</Words>
  <Application>Microsoft Office PowerPoint</Application>
  <PresentationFormat>Presentación en pantalla (4:3)</PresentationFormat>
  <Paragraphs>115</Paragraphs>
  <Slides>20</Slides>
  <Notes>6</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Diapositiva 1</vt:lpstr>
      <vt:lpstr> Roman Jakobson (1896-1982)  Lingüística y Poética (1960) </vt:lpstr>
      <vt:lpstr>Diapositiva 3</vt:lpstr>
      <vt:lpstr>Diapositiva 4</vt:lpstr>
      <vt:lpstr>Diapositiva 5</vt:lpstr>
      <vt:lpstr>Diapositiva 6</vt:lpstr>
      <vt:lpstr>Funciones del lenguaje</vt:lpstr>
      <vt:lpstr>Funciones del lenguaje</vt:lpstr>
      <vt:lpstr>Función poética</vt:lpstr>
      <vt:lpstr>Función poética</vt:lpstr>
      <vt:lpstr>Funciones del lenguaje</vt:lpstr>
      <vt:lpstr>Funciones del lenguaje</vt:lpstr>
      <vt:lpstr>Funciones del lenguaje</vt:lpstr>
      <vt:lpstr>Función poética (crónica)</vt:lpstr>
      <vt:lpstr>Diapositiva 15</vt:lpstr>
      <vt:lpstr>Universo del discurso</vt:lpstr>
      <vt:lpstr>Representaciones o imágenes que funcionan en las condiciones de producción discursiva</vt:lpstr>
      <vt:lpstr>Diapositiva 18</vt:lpstr>
      <vt:lpstr>Modelo de producción y modelo de interpretación</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Carla</dc:creator>
  <cp:lastModifiedBy>Carla</cp:lastModifiedBy>
  <cp:revision>1</cp:revision>
  <dcterms:created xsi:type="dcterms:W3CDTF">2019-05-21T11:26:51Z</dcterms:created>
  <dcterms:modified xsi:type="dcterms:W3CDTF">2019-05-21T11:28:35Z</dcterms:modified>
</cp:coreProperties>
</file>