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114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47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6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2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2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93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7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76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60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5175-52B5-4711-8A98-3C114B9292DF}" type="datetimeFigureOut">
              <a:rPr lang="es-AR" smtClean="0"/>
              <a:t>10/6/2021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3280-BEF6-44E0-8731-FB0100E873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614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2095-D02C-43C8-AEE7-B9034FDB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El problema de los géneros discursivos (Bajtín)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8A9F0-A503-4F31-950B-ACBB1281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Uso de la lengua en la sociedad : En las distintas esferas de la práctica humana el uso de la lengua  se realiza a través de los géneros discursivos </a:t>
            </a:r>
          </a:p>
          <a:p>
            <a:r>
              <a:rPr lang="es-AR" dirty="0"/>
              <a:t>¿qué es un género discursivo?</a:t>
            </a:r>
          </a:p>
          <a:p>
            <a:r>
              <a:rPr lang="es-AR" dirty="0"/>
              <a:t>¿cuáles son sus componentes?</a:t>
            </a:r>
          </a:p>
          <a:p>
            <a:r>
              <a:rPr lang="es-AR" dirty="0"/>
              <a:t>¿cómo los clasifica Bajtín? ¿qué tiene en cuenta para clasificarlos?</a:t>
            </a:r>
          </a:p>
          <a:p>
            <a:r>
              <a:rPr lang="es-AR" dirty="0"/>
              <a:t>¿qué es comunicación discursiva?</a:t>
            </a:r>
          </a:p>
          <a:p>
            <a:r>
              <a:rPr lang="es-AR" dirty="0"/>
              <a:t>¿cuál es la unidad de la comunicación discursiva?</a:t>
            </a:r>
          </a:p>
          <a:p>
            <a:r>
              <a:rPr lang="es-AR" dirty="0"/>
              <a:t>¿qué diferencia hay entre la oración y el enunciado?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143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62729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20433"/>
              </p:ext>
            </p:extLst>
          </p:nvPr>
        </p:nvGraphicFramePr>
        <p:xfrm>
          <a:off x="923925" y="1100860"/>
          <a:ext cx="10344150" cy="581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41242" imgH="6898719" progId="Visio.Drawing.11">
                  <p:embed/>
                </p:oleObj>
              </mc:Choice>
              <mc:Fallback>
                <p:oleObj r:id="rId2" imgW="9941242" imgH="68987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100860"/>
                        <a:ext cx="10344150" cy="5818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3155324" y="12234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0968D3-0EF2-447D-8C57-71DC69E1CE14}"/>
              </a:ext>
            </a:extLst>
          </p:cNvPr>
          <p:cNvSpPr txBox="1"/>
          <p:nvPr/>
        </p:nvSpPr>
        <p:spPr>
          <a:xfrm>
            <a:off x="3781425" y="333396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Bajtín reformulado por J. M. Adam (inclusión de las </a:t>
            </a:r>
            <a:r>
              <a:rPr lang="es-AR"/>
              <a:t>secuencias discursivas)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1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C2A7E6C-7E91-410F-908F-60BC7E103761}"/>
              </a:ext>
            </a:extLst>
          </p:cNvPr>
          <p:cNvSpPr txBox="1"/>
          <p:nvPr/>
        </p:nvSpPr>
        <p:spPr>
          <a:xfrm>
            <a:off x="838200" y="1562100"/>
            <a:ext cx="11010901" cy="439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latin typeface="ArialMT"/>
              </a:rPr>
              <a:t>El interés que gobierna el análisis del discurso es el de aprehender el discurso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como </a:t>
            </a:r>
            <a:r>
              <a:rPr lang="es-ES" sz="2000" i="0" u="none" strike="noStrike" baseline="0" dirty="0">
                <a:highlight>
                  <a:srgbClr val="FFFF00"/>
                </a:highlight>
                <a:latin typeface="Arial-BoldMT"/>
              </a:rPr>
              <a:t>articulación de un texto y un lugar social</a:t>
            </a:r>
            <a:r>
              <a:rPr lang="es-ES" sz="2000" b="0" i="0" u="none" strike="noStrike" baseline="0" dirty="0">
                <a:latin typeface="ArialMT"/>
              </a:rPr>
              <a:t>, es decir que su objeto no es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ni la organización textual ni la situación de comunicación, sino aquello que los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anuda a través de </a:t>
            </a:r>
            <a:r>
              <a:rPr lang="es-ES" sz="2000" b="1" i="0" u="none" strike="noStrike" baseline="0" dirty="0">
                <a:highlight>
                  <a:srgbClr val="FFFF00"/>
                </a:highlight>
                <a:latin typeface="Arial-BoldMT"/>
              </a:rPr>
              <a:t>un modo de enunciación</a:t>
            </a:r>
            <a:r>
              <a:rPr lang="es-ES" sz="2000" b="0" i="0" u="none" strike="noStrike" baseline="0" dirty="0">
                <a:latin typeface="ArialMT"/>
              </a:rPr>
              <a:t>. Pensar los lugares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independientemente de las palabras que ellos autorizan o pensar las palabras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independientemente de los lugares de los que forman parte, sería permanecer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fuera de las exigencias en las que se basa el análisis del discurso. La noción de</a:t>
            </a:r>
          </a:p>
          <a:p>
            <a:pPr algn="l"/>
            <a:r>
              <a:rPr lang="es-ES" sz="2000" b="0" i="0" u="none" strike="noStrike" baseline="0" dirty="0">
                <a:highlight>
                  <a:srgbClr val="FFFF00"/>
                </a:highlight>
                <a:latin typeface="ArialMT"/>
              </a:rPr>
              <a:t>“lugar social” </a:t>
            </a:r>
            <a:r>
              <a:rPr lang="es-ES" sz="2000" b="0" i="0" u="none" strike="noStrike" baseline="0" dirty="0">
                <a:latin typeface="ArialMT"/>
              </a:rPr>
              <a:t>no debe sin embargo ser considerado de manera sociológica.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Puede tratarse de un </a:t>
            </a:r>
            <a:r>
              <a:rPr lang="es-ES" sz="2000" b="0" i="0" u="none" strike="noStrike" baseline="0" dirty="0">
                <a:highlight>
                  <a:srgbClr val="FFFF00"/>
                </a:highlight>
                <a:latin typeface="ArialMT"/>
              </a:rPr>
              <a:t>posicionamiento en un campo discursivo (político,</a:t>
            </a:r>
          </a:p>
          <a:p>
            <a:pPr algn="l"/>
            <a:r>
              <a:rPr lang="es-ES" sz="2000" b="0" i="0" u="none" strike="noStrike" baseline="0" dirty="0">
                <a:highlight>
                  <a:srgbClr val="FFFF00"/>
                </a:highlight>
                <a:latin typeface="ArialMT"/>
              </a:rPr>
              <a:t>religioso, etc.). </a:t>
            </a:r>
            <a:r>
              <a:rPr lang="es-ES" sz="2000" b="0" i="0" u="none" strike="noStrike" baseline="0" dirty="0">
                <a:latin typeface="ArialMT"/>
              </a:rPr>
              <a:t>En todos los casos se debe poner en evidencia el carácter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central de la noción de </a:t>
            </a:r>
            <a:r>
              <a:rPr lang="es-ES" sz="2000" b="1" i="0" u="none" strike="noStrike" baseline="0" dirty="0">
                <a:highlight>
                  <a:srgbClr val="00FFFF"/>
                </a:highlight>
                <a:latin typeface="Arial-BoldMT"/>
              </a:rPr>
              <a:t>género discursivo</a:t>
            </a:r>
            <a:r>
              <a:rPr lang="es-ES" sz="2000" b="0" i="0" u="none" strike="noStrike" baseline="0" dirty="0">
                <a:latin typeface="ArialMT"/>
              </a:rPr>
              <a:t>, que a título de “institución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discursiva” desbarata toda exterioridad simple entre “texto” y “contexto”. El</a:t>
            </a:r>
          </a:p>
          <a:p>
            <a:pPr algn="l"/>
            <a:r>
              <a:rPr lang="es-ES" sz="2000" b="0" i="0" u="none" strike="noStrike" baseline="0" dirty="0">
                <a:latin typeface="ArialMT"/>
              </a:rPr>
              <a:t>dispositivo enunciativo corresponde a la vez a lo verbal y a lo institucional</a:t>
            </a:r>
          </a:p>
          <a:p>
            <a:pPr algn="l"/>
            <a:r>
              <a:rPr lang="es-AR" sz="2000" b="0" i="0" u="none" strike="noStrike" baseline="0" dirty="0">
                <a:latin typeface="ArialMT"/>
              </a:rPr>
              <a:t>(</a:t>
            </a:r>
            <a:r>
              <a:rPr lang="es-AR" sz="2000" b="0" i="0" u="none" strike="noStrike" baseline="0" dirty="0" err="1">
                <a:latin typeface="ArialMT"/>
              </a:rPr>
              <a:t>Maingueneau</a:t>
            </a:r>
            <a:r>
              <a:rPr lang="es-AR" sz="2000" b="0" i="0" u="none" strike="noStrike" baseline="0" dirty="0">
                <a:latin typeface="ArialMT"/>
              </a:rPr>
              <a:t>, 1999: 65)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36594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294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Arial-BoldMT</vt:lpstr>
      <vt:lpstr>ArialMT</vt:lpstr>
      <vt:lpstr>Calibri</vt:lpstr>
      <vt:lpstr>Calibri Light</vt:lpstr>
      <vt:lpstr>Tema de Office</vt:lpstr>
      <vt:lpstr>Visio.Drawing.11</vt:lpstr>
      <vt:lpstr>El problema de los géneros discursivos (Bajtín)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</dc:creator>
  <cp:lastModifiedBy>CARLOTA CATALINA ORNANI</cp:lastModifiedBy>
  <cp:revision>5</cp:revision>
  <dcterms:created xsi:type="dcterms:W3CDTF">2014-10-17T11:02:04Z</dcterms:created>
  <dcterms:modified xsi:type="dcterms:W3CDTF">2021-06-10T10:55:21Z</dcterms:modified>
</cp:coreProperties>
</file>