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9" r:id="rId5"/>
    <p:sldId id="268" r:id="rId6"/>
    <p:sldId id="259" r:id="rId7"/>
    <p:sldId id="261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paro Rocha Alonso" userId="1a16cf5e635fc1a5" providerId="LiveId" clId="{BC43DC20-7C2A-49EC-967A-A36645B3427F}"/>
    <pc:docChg chg="custSel modSld">
      <pc:chgData name="Amparo Rocha Alonso" userId="1a16cf5e635fc1a5" providerId="LiveId" clId="{BC43DC20-7C2A-49EC-967A-A36645B3427F}" dt="2020-09-29T22:36:56.047" v="16" actId="20577"/>
      <pc:docMkLst>
        <pc:docMk/>
      </pc:docMkLst>
      <pc:sldChg chg="modSp mod">
        <pc:chgData name="Amparo Rocha Alonso" userId="1a16cf5e635fc1a5" providerId="LiveId" clId="{BC43DC20-7C2A-49EC-967A-A36645B3427F}" dt="2020-09-29T22:36:56.047" v="16" actId="20577"/>
        <pc:sldMkLst>
          <pc:docMk/>
          <pc:sldMk cId="422910199" sldId="261"/>
        </pc:sldMkLst>
        <pc:graphicFrameChg chg="modGraphic">
          <ac:chgData name="Amparo Rocha Alonso" userId="1a16cf5e635fc1a5" providerId="LiveId" clId="{BC43DC20-7C2A-49EC-967A-A36645B3427F}" dt="2020-09-29T22:36:56.047" v="16" actId="20577"/>
          <ac:graphicFrameMkLst>
            <pc:docMk/>
            <pc:sldMk cId="422910199" sldId="261"/>
            <ac:graphicFrameMk id="4" creationId="{00000000-0000-0000-0000-000000000000}"/>
          </ac:graphicFrameMkLst>
        </pc:graphicFrameChg>
      </pc:sldChg>
    </pc:docChg>
  </pc:docChgLst>
  <pc:docChgLst>
    <pc:chgData name="Amparo Rocha Alonso" userId="1a16cf5e635fc1a5" providerId="LiveId" clId="{0950821C-1E52-45FE-A4ED-CF2A14EFA771}"/>
    <pc:docChg chg="custSel addSld delSld modSld">
      <pc:chgData name="Amparo Rocha Alonso" userId="1a16cf5e635fc1a5" providerId="LiveId" clId="{0950821C-1E52-45FE-A4ED-CF2A14EFA771}" dt="2021-06-02T14:11:48.905" v="26" actId="14100"/>
      <pc:docMkLst>
        <pc:docMk/>
      </pc:docMkLst>
      <pc:sldChg chg="modSp mod">
        <pc:chgData name="Amparo Rocha Alonso" userId="1a16cf5e635fc1a5" providerId="LiveId" clId="{0950821C-1E52-45FE-A4ED-CF2A14EFA771}" dt="2021-06-02T12:18:51.743" v="5" actId="207"/>
        <pc:sldMkLst>
          <pc:docMk/>
          <pc:sldMk cId="1531999828" sldId="257"/>
        </pc:sldMkLst>
        <pc:spChg chg="mod">
          <ac:chgData name="Amparo Rocha Alonso" userId="1a16cf5e635fc1a5" providerId="LiveId" clId="{0950821C-1E52-45FE-A4ED-CF2A14EFA771}" dt="2021-06-02T12:18:51.743" v="5" actId="207"/>
          <ac:spMkLst>
            <pc:docMk/>
            <pc:sldMk cId="1531999828" sldId="257"/>
            <ac:spMk id="2" creationId="{00000000-0000-0000-0000-000000000000}"/>
          </ac:spMkLst>
        </pc:spChg>
        <pc:spChg chg="mod">
          <ac:chgData name="Amparo Rocha Alonso" userId="1a16cf5e635fc1a5" providerId="LiveId" clId="{0950821C-1E52-45FE-A4ED-CF2A14EFA771}" dt="2021-06-02T12:18:27.902" v="2" actId="207"/>
          <ac:spMkLst>
            <pc:docMk/>
            <pc:sldMk cId="1531999828" sldId="257"/>
            <ac:spMk id="3" creationId="{00000000-0000-0000-0000-000000000000}"/>
          </ac:spMkLst>
        </pc:spChg>
      </pc:sldChg>
      <pc:sldChg chg="modSp mod">
        <pc:chgData name="Amparo Rocha Alonso" userId="1a16cf5e635fc1a5" providerId="LiveId" clId="{0950821C-1E52-45FE-A4ED-CF2A14EFA771}" dt="2021-06-02T12:20:46.250" v="17" actId="207"/>
        <pc:sldMkLst>
          <pc:docMk/>
          <pc:sldMk cId="1773701824" sldId="258"/>
        </pc:sldMkLst>
        <pc:spChg chg="mod">
          <ac:chgData name="Amparo Rocha Alonso" userId="1a16cf5e635fc1a5" providerId="LiveId" clId="{0950821C-1E52-45FE-A4ED-CF2A14EFA771}" dt="2021-06-02T12:20:46.250" v="17" actId="207"/>
          <ac:spMkLst>
            <pc:docMk/>
            <pc:sldMk cId="1773701824" sldId="258"/>
            <ac:spMk id="4" creationId="{00000000-0000-0000-0000-000000000000}"/>
          </ac:spMkLst>
        </pc:spChg>
        <pc:spChg chg="mod">
          <ac:chgData name="Amparo Rocha Alonso" userId="1a16cf5e635fc1a5" providerId="LiveId" clId="{0950821C-1E52-45FE-A4ED-CF2A14EFA771}" dt="2021-06-02T12:20:03.622" v="11" actId="207"/>
          <ac:spMkLst>
            <pc:docMk/>
            <pc:sldMk cId="1773701824" sldId="258"/>
            <ac:spMk id="5" creationId="{00000000-0000-0000-0000-000000000000}"/>
          </ac:spMkLst>
        </pc:spChg>
        <pc:spChg chg="mod">
          <ac:chgData name="Amparo Rocha Alonso" userId="1a16cf5e635fc1a5" providerId="LiveId" clId="{0950821C-1E52-45FE-A4ED-CF2A14EFA771}" dt="2021-06-02T12:19:37.220" v="8" actId="113"/>
          <ac:spMkLst>
            <pc:docMk/>
            <pc:sldMk cId="1773701824" sldId="258"/>
            <ac:spMk id="6" creationId="{00000000-0000-0000-0000-000000000000}"/>
          </ac:spMkLst>
        </pc:spChg>
      </pc:sldChg>
      <pc:sldChg chg="modSp mod">
        <pc:chgData name="Amparo Rocha Alonso" userId="1a16cf5e635fc1a5" providerId="LiveId" clId="{0950821C-1E52-45FE-A4ED-CF2A14EFA771}" dt="2021-06-02T14:11:48.905" v="26" actId="14100"/>
        <pc:sldMkLst>
          <pc:docMk/>
          <pc:sldMk cId="2894452089" sldId="264"/>
        </pc:sldMkLst>
        <pc:spChg chg="mod">
          <ac:chgData name="Amparo Rocha Alonso" userId="1a16cf5e635fc1a5" providerId="LiveId" clId="{0950821C-1E52-45FE-A4ED-CF2A14EFA771}" dt="2021-06-02T14:11:48.905" v="26" actId="14100"/>
          <ac:spMkLst>
            <pc:docMk/>
            <pc:sldMk cId="2894452089" sldId="264"/>
            <ac:spMk id="2" creationId="{00000000-0000-0000-0000-000000000000}"/>
          </ac:spMkLst>
        </pc:spChg>
      </pc:sldChg>
      <pc:sldChg chg="add">
        <pc:chgData name="Amparo Rocha Alonso" userId="1a16cf5e635fc1a5" providerId="LiveId" clId="{0950821C-1E52-45FE-A4ED-CF2A14EFA771}" dt="2021-06-02T12:25:14.136" v="24"/>
        <pc:sldMkLst>
          <pc:docMk/>
          <pc:sldMk cId="439479921" sldId="268"/>
        </pc:sldMkLst>
      </pc:sldChg>
      <pc:sldChg chg="addSp delSp modSp new del mod modClrScheme chgLayout">
        <pc:chgData name="Amparo Rocha Alonso" userId="1a16cf5e635fc1a5" providerId="LiveId" clId="{0950821C-1E52-45FE-A4ED-CF2A14EFA771}" dt="2021-06-02T12:25:07.616" v="22" actId="2696"/>
        <pc:sldMkLst>
          <pc:docMk/>
          <pc:sldMk cId="1790773569" sldId="268"/>
        </pc:sldMkLst>
        <pc:spChg chg="del">
          <ac:chgData name="Amparo Rocha Alonso" userId="1a16cf5e635fc1a5" providerId="LiveId" clId="{0950821C-1E52-45FE-A4ED-CF2A14EFA771}" dt="2021-06-02T12:16:47.921" v="1" actId="700"/>
          <ac:spMkLst>
            <pc:docMk/>
            <pc:sldMk cId="1790773569" sldId="268"/>
            <ac:spMk id="2" creationId="{FEBC0756-B88D-4E23-B50D-0EF2FAFD813A}"/>
          </ac:spMkLst>
        </pc:spChg>
        <pc:spChg chg="del">
          <ac:chgData name="Amparo Rocha Alonso" userId="1a16cf5e635fc1a5" providerId="LiveId" clId="{0950821C-1E52-45FE-A4ED-CF2A14EFA771}" dt="2021-06-02T12:16:47.921" v="1" actId="700"/>
          <ac:spMkLst>
            <pc:docMk/>
            <pc:sldMk cId="1790773569" sldId="268"/>
            <ac:spMk id="3" creationId="{49BE9A07-F42F-4C30-9910-A99E22827591}"/>
          </ac:spMkLst>
        </pc:spChg>
        <pc:spChg chg="del">
          <ac:chgData name="Amparo Rocha Alonso" userId="1a16cf5e635fc1a5" providerId="LiveId" clId="{0950821C-1E52-45FE-A4ED-CF2A14EFA771}" dt="2021-06-02T12:16:47.921" v="1" actId="700"/>
          <ac:spMkLst>
            <pc:docMk/>
            <pc:sldMk cId="1790773569" sldId="268"/>
            <ac:spMk id="4" creationId="{746F5F59-1867-4102-868E-3EA7758C75E9}"/>
          </ac:spMkLst>
        </pc:spChg>
        <pc:picChg chg="add mod">
          <ac:chgData name="Amparo Rocha Alonso" userId="1a16cf5e635fc1a5" providerId="LiveId" clId="{0950821C-1E52-45FE-A4ED-CF2A14EFA771}" dt="2021-06-02T12:23:54.859" v="19" actId="14100"/>
          <ac:picMkLst>
            <pc:docMk/>
            <pc:sldMk cId="1790773569" sldId="268"/>
            <ac:picMk id="6" creationId="{F3480E88-D9D5-4577-8463-8F10070D8363}"/>
          </ac:picMkLst>
        </pc:picChg>
      </pc:sldChg>
      <pc:sldChg chg="addSp modSp new">
        <pc:chgData name="Amparo Rocha Alonso" userId="1a16cf5e635fc1a5" providerId="LiveId" clId="{0950821C-1E52-45FE-A4ED-CF2A14EFA771}" dt="2021-06-02T12:24:40.167" v="21"/>
        <pc:sldMkLst>
          <pc:docMk/>
          <pc:sldMk cId="57069229" sldId="269"/>
        </pc:sldMkLst>
        <pc:picChg chg="add mod">
          <ac:chgData name="Amparo Rocha Alonso" userId="1a16cf5e635fc1a5" providerId="LiveId" clId="{0950821C-1E52-45FE-A4ED-CF2A14EFA771}" dt="2021-06-02T12:24:40.167" v="21"/>
          <ac:picMkLst>
            <pc:docMk/>
            <pc:sldMk cId="57069229" sldId="269"/>
            <ac:picMk id="3" creationId="{73E46803-A52D-4EC3-BA65-FA2C4B3FCD78}"/>
          </ac:picMkLst>
        </pc:picChg>
      </pc:sldChg>
      <pc:sldChg chg="new del">
        <pc:chgData name="Amparo Rocha Alonso" userId="1a16cf5e635fc1a5" providerId="LiveId" clId="{0950821C-1E52-45FE-A4ED-CF2A14EFA771}" dt="2021-06-02T12:25:17.636" v="25" actId="47"/>
        <pc:sldMkLst>
          <pc:docMk/>
          <pc:sldMk cId="363811753" sldId="27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A4AD2E-32B7-4958-B442-A0251966B7C7}" type="datetimeFigureOut">
              <a:rPr lang="es-AR" smtClean="0"/>
              <a:t>1/6/2021</a:t>
            </a:fld>
            <a:endParaRPr lang="es-A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372C3D-54F4-430E-B3A5-19B1324D27C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72951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s-AR"/>
              <a:t>I</a:t>
            </a:r>
            <a:r>
              <a:rPr lang="es-AR" i="1"/>
              <a:t>deoscopia </a:t>
            </a:r>
            <a:r>
              <a:rPr lang="es-AR"/>
              <a:t>consiste en la descripción y clasificación de las ideas que pertenecen a la experiencia ordinaria, o que surgen de modo natural en conexión con la vida ordinaria, sin considerar su validez o invalidez o su psicología</a:t>
            </a:r>
          </a:p>
          <a:p>
            <a:pPr eaLnBrk="1" hangingPunct="1">
              <a:spcBef>
                <a:spcPct val="0"/>
              </a:spcBef>
            </a:pPr>
            <a:r>
              <a:rPr lang="es-AR"/>
              <a:t>1</a:t>
            </a:r>
          </a:p>
          <a:p>
            <a:pPr eaLnBrk="1" hangingPunct="1">
              <a:spcBef>
                <a:spcPct val="0"/>
              </a:spcBef>
            </a:pPr>
            <a:br>
              <a:rPr lang="es-AR"/>
            </a:br>
            <a:endParaRPr lang="es-AR"/>
          </a:p>
        </p:txBody>
      </p:sp>
      <p:sp>
        <p:nvSpPr>
          <p:cNvPr id="10244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0319B79-0606-4157-B0D6-37453B099698}" type="slidenum">
              <a:rPr lang="es-A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s-A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BAB57-EF6E-49F1-AA6F-57B1AB4AE81F}" type="datetimeFigureOut">
              <a:rPr lang="es-AR" smtClean="0"/>
              <a:t>1/6/2021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DFD67-4534-4FE8-995F-5E9E5930734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43407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BAB57-EF6E-49F1-AA6F-57B1AB4AE81F}" type="datetimeFigureOut">
              <a:rPr lang="es-AR" smtClean="0"/>
              <a:t>1/6/2021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DFD67-4534-4FE8-995F-5E9E5930734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71288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BAB57-EF6E-49F1-AA6F-57B1AB4AE81F}" type="datetimeFigureOut">
              <a:rPr lang="es-AR" smtClean="0"/>
              <a:t>1/6/2021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DFD67-4534-4FE8-995F-5E9E5930734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69236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BAB57-EF6E-49F1-AA6F-57B1AB4AE81F}" type="datetimeFigureOut">
              <a:rPr lang="es-AR" smtClean="0"/>
              <a:t>1/6/2021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DFD67-4534-4FE8-995F-5E9E5930734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55668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BAB57-EF6E-49F1-AA6F-57B1AB4AE81F}" type="datetimeFigureOut">
              <a:rPr lang="es-AR" smtClean="0"/>
              <a:t>1/6/2021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DFD67-4534-4FE8-995F-5E9E5930734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47144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BAB57-EF6E-49F1-AA6F-57B1AB4AE81F}" type="datetimeFigureOut">
              <a:rPr lang="es-AR" smtClean="0"/>
              <a:t>1/6/2021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DFD67-4534-4FE8-995F-5E9E5930734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22535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BAB57-EF6E-49F1-AA6F-57B1AB4AE81F}" type="datetimeFigureOut">
              <a:rPr lang="es-AR" smtClean="0"/>
              <a:t>1/6/2021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DFD67-4534-4FE8-995F-5E9E5930734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70022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BAB57-EF6E-49F1-AA6F-57B1AB4AE81F}" type="datetimeFigureOut">
              <a:rPr lang="es-AR" smtClean="0"/>
              <a:t>1/6/2021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DFD67-4534-4FE8-995F-5E9E5930734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87400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BAB57-EF6E-49F1-AA6F-57B1AB4AE81F}" type="datetimeFigureOut">
              <a:rPr lang="es-AR" smtClean="0"/>
              <a:t>1/6/2021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DFD67-4534-4FE8-995F-5E9E5930734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94314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BAB57-EF6E-49F1-AA6F-57B1AB4AE81F}" type="datetimeFigureOut">
              <a:rPr lang="es-AR" smtClean="0"/>
              <a:t>1/6/2021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DFD67-4534-4FE8-995F-5E9E5930734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51245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BAB57-EF6E-49F1-AA6F-57B1AB4AE81F}" type="datetimeFigureOut">
              <a:rPr lang="es-AR" smtClean="0"/>
              <a:t>1/6/2021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DFD67-4534-4FE8-995F-5E9E5930734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07794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9BAB57-EF6E-49F1-AA6F-57B1AB4AE81F}" type="datetimeFigureOut">
              <a:rPr lang="es-AR" smtClean="0"/>
              <a:t>1/6/2021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DFD67-4534-4FE8-995F-5E9E5930734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47284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r>
              <a:rPr lang="es-AR" b="1" dirty="0">
                <a:solidFill>
                  <a:srgbClr val="FF0000"/>
                </a:solidFill>
              </a:rPr>
              <a:t>Charles</a:t>
            </a:r>
            <a:r>
              <a:rPr lang="es-AR" dirty="0"/>
              <a:t> </a:t>
            </a:r>
            <a:r>
              <a:rPr lang="es-AR" b="1" dirty="0">
                <a:solidFill>
                  <a:srgbClr val="FF0000"/>
                </a:solidFill>
              </a:rPr>
              <a:t>Sanders </a:t>
            </a:r>
            <a:r>
              <a:rPr lang="es-AR" b="1" dirty="0" err="1">
                <a:solidFill>
                  <a:srgbClr val="FF0000"/>
                </a:solidFill>
              </a:rPr>
              <a:t>Peirce</a:t>
            </a:r>
            <a:r>
              <a:rPr lang="es-AR" b="1" dirty="0">
                <a:solidFill>
                  <a:srgbClr val="FF0000"/>
                </a:solidFill>
              </a:rPr>
              <a:t> (1839-1914)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solidFill>
            <a:srgbClr val="FFFF00"/>
          </a:solidFill>
        </p:spPr>
        <p:txBody>
          <a:bodyPr>
            <a:normAutofit lnSpcReduction="10000"/>
          </a:bodyPr>
          <a:lstStyle/>
          <a:p>
            <a:r>
              <a:rPr lang="es-AR" b="1" dirty="0">
                <a:solidFill>
                  <a:schemeClr val="accent1">
                    <a:lumMod val="75000"/>
                  </a:schemeClr>
                </a:solidFill>
              </a:rPr>
              <a:t>Filósofo, lógico, científico estadounidense</a:t>
            </a:r>
          </a:p>
          <a:p>
            <a:r>
              <a:rPr lang="es-AR" b="1" dirty="0">
                <a:solidFill>
                  <a:schemeClr val="accent1">
                    <a:lumMod val="75000"/>
                  </a:schemeClr>
                </a:solidFill>
              </a:rPr>
              <a:t>Desarrolló una teoría semiótica</a:t>
            </a:r>
          </a:p>
          <a:p>
            <a:r>
              <a:rPr lang="es-AR" b="1" dirty="0">
                <a:solidFill>
                  <a:schemeClr val="accent1">
                    <a:lumMod val="75000"/>
                  </a:schemeClr>
                </a:solidFill>
              </a:rPr>
              <a:t>Considerado uno de los fundadores de la corriente filosófica llamada  Pragmática</a:t>
            </a:r>
          </a:p>
          <a:p>
            <a:r>
              <a:rPr lang="es-AR" b="1" dirty="0">
                <a:solidFill>
                  <a:schemeClr val="accent1">
                    <a:lumMod val="75000"/>
                  </a:schemeClr>
                </a:solidFill>
              </a:rPr>
              <a:t>Escribió numerosos artículos , pero no un tratado o libro sobre semiótica</a:t>
            </a:r>
          </a:p>
          <a:p>
            <a:r>
              <a:rPr lang="es-AR" b="1" dirty="0">
                <a:solidFill>
                  <a:schemeClr val="accent1">
                    <a:lumMod val="75000"/>
                  </a:schemeClr>
                </a:solidFill>
              </a:rPr>
              <a:t>Su interés es el conocimiento científico (cómo se genera, se desarrolla, se estabiliza momentáneamente el conocimiento-acción)</a:t>
            </a:r>
          </a:p>
        </p:txBody>
      </p:sp>
    </p:spTree>
    <p:extLst>
      <p:ext uri="{BB962C8B-B14F-4D97-AF65-F5344CB8AC3E}">
        <p14:creationId xmlns:p14="http://schemas.microsoft.com/office/powerpoint/2010/main" val="38687772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/>
              <a:t>2º Tricotomía (</a:t>
            </a:r>
            <a:r>
              <a:rPr lang="es-AR" dirty="0" err="1"/>
              <a:t>Representamen</a:t>
            </a:r>
            <a:r>
              <a:rPr lang="es-AR" dirty="0"/>
              <a:t>-Objeto)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>
            <a:normAutofit lnSpcReduction="10000"/>
          </a:bodyPr>
          <a:lstStyle/>
          <a:p>
            <a:r>
              <a:rPr lang="es-AR" sz="3600" b="1" dirty="0">
                <a:solidFill>
                  <a:srgbClr val="0070C0"/>
                </a:solidFill>
              </a:rPr>
              <a:t>Símbolo: es un signo sólo por que así se lo entenderá</a:t>
            </a:r>
          </a:p>
          <a:p>
            <a:r>
              <a:rPr lang="es-AR" sz="3600" b="1" dirty="0">
                <a:solidFill>
                  <a:srgbClr val="0070C0"/>
                </a:solidFill>
              </a:rPr>
              <a:t>Signo convencional</a:t>
            </a:r>
          </a:p>
          <a:p>
            <a:r>
              <a:rPr lang="es-AR" sz="3600" b="1" dirty="0">
                <a:solidFill>
                  <a:srgbClr val="0070C0"/>
                </a:solidFill>
              </a:rPr>
              <a:t>Es general, y representa algo general</a:t>
            </a:r>
          </a:p>
          <a:p>
            <a:r>
              <a:rPr lang="es-AR" sz="3600" b="1" dirty="0">
                <a:solidFill>
                  <a:srgbClr val="0070C0"/>
                </a:solidFill>
              </a:rPr>
              <a:t>Ej.: las palabras, los emblemas patrios, los logos, los símbolos religiosos o de otro tipo (paz, femenino-masculino, yin-yang, etc.)</a:t>
            </a:r>
            <a:endParaRPr lang="es-AR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65939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los signos pueden ser mixtos 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solidFill>
            <a:srgbClr val="FFFF00"/>
          </a:solidFill>
        </p:spPr>
        <p:txBody>
          <a:bodyPr/>
          <a:lstStyle/>
          <a:p>
            <a:r>
              <a:rPr lang="es-AR" b="1" dirty="0"/>
              <a:t>Una palabra (</a:t>
            </a:r>
            <a:r>
              <a:rPr lang="es-AR" b="1" dirty="0" err="1"/>
              <a:t>legisigno</a:t>
            </a:r>
            <a:r>
              <a:rPr lang="es-AR" b="1" dirty="0"/>
              <a:t> simbólico) que señala algo singular (“</a:t>
            </a:r>
            <a:r>
              <a:rPr lang="es-AR" b="1" i="1" dirty="0">
                <a:solidFill>
                  <a:srgbClr val="C00000"/>
                </a:solidFill>
              </a:rPr>
              <a:t>ese</a:t>
            </a:r>
            <a:r>
              <a:rPr lang="es-AR" b="1" dirty="0"/>
              <a:t> auto”)</a:t>
            </a:r>
          </a:p>
          <a:p>
            <a:r>
              <a:rPr lang="es-AR" b="1" dirty="0"/>
              <a:t>Una señal de tránsito (índice convencionalizado que puede contener elementos </a:t>
            </a:r>
            <a:r>
              <a:rPr lang="es-AR" b="1" dirty="0" err="1"/>
              <a:t>ícónicos</a:t>
            </a:r>
            <a:r>
              <a:rPr lang="es-AR" b="1" dirty="0"/>
              <a:t>)</a:t>
            </a:r>
          </a:p>
          <a:p>
            <a:r>
              <a:rPr lang="es-AR" b="1" dirty="0"/>
              <a:t>Una fotografía (ícono </a:t>
            </a:r>
            <a:r>
              <a:rPr lang="es-AR" b="1" dirty="0" err="1"/>
              <a:t>incicial</a:t>
            </a:r>
            <a:r>
              <a:rPr lang="es-AR" b="1" dirty="0"/>
              <a:t>) que puede transformarse en un símbolo</a:t>
            </a:r>
          </a:p>
        </p:txBody>
      </p:sp>
    </p:spTree>
    <p:extLst>
      <p:ext uri="{BB962C8B-B14F-4D97-AF65-F5344CB8AC3E}">
        <p14:creationId xmlns:p14="http://schemas.microsoft.com/office/powerpoint/2010/main" val="533638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rgbClr val="002060"/>
          </a:solidFill>
        </p:spPr>
        <p:txBody>
          <a:bodyPr/>
          <a:lstStyle/>
          <a:p>
            <a:r>
              <a:rPr lang="es-AR" b="1" dirty="0">
                <a:solidFill>
                  <a:srgbClr val="00B0F0"/>
                </a:solidFill>
              </a:rPr>
              <a:t>Semiótica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solidFill>
            <a:schemeClr val="accent4">
              <a:lumMod val="60000"/>
              <a:lumOff val="40000"/>
            </a:schemeClr>
          </a:solidFill>
        </p:spPr>
        <p:txBody>
          <a:bodyPr/>
          <a:lstStyle/>
          <a:p>
            <a:r>
              <a:rPr lang="es-AR" dirty="0" err="1"/>
              <a:t>Semiotiké</a:t>
            </a:r>
            <a:r>
              <a:rPr lang="es-AR" dirty="0"/>
              <a:t> (gr.): estudio de los</a:t>
            </a:r>
            <a:r>
              <a:rPr lang="es-AR" b="1" dirty="0"/>
              <a:t> síntomas </a:t>
            </a:r>
            <a:r>
              <a:rPr lang="es-AR" dirty="0"/>
              <a:t>(relacionado con Hipócrates)</a:t>
            </a:r>
          </a:p>
          <a:p>
            <a:r>
              <a:rPr lang="es-AR" dirty="0"/>
              <a:t>El filósofo John Locke usa el término</a:t>
            </a:r>
          </a:p>
          <a:p>
            <a:r>
              <a:rPr lang="es-AR" dirty="0"/>
              <a:t>Para </a:t>
            </a:r>
            <a:r>
              <a:rPr lang="es-AR" dirty="0" err="1"/>
              <a:t>Peirce</a:t>
            </a:r>
            <a:r>
              <a:rPr lang="es-AR" dirty="0"/>
              <a:t>: </a:t>
            </a:r>
            <a:r>
              <a:rPr lang="es-AR" b="1" dirty="0"/>
              <a:t>teoría general de los signos</a:t>
            </a:r>
          </a:p>
          <a:p>
            <a:r>
              <a:rPr lang="es-AR" dirty="0"/>
              <a:t>Otros nombres que aparecen en sus textos: </a:t>
            </a:r>
            <a:r>
              <a:rPr lang="es-AR" dirty="0" err="1"/>
              <a:t>Ideoscopía</a:t>
            </a:r>
            <a:r>
              <a:rPr lang="es-AR" dirty="0"/>
              <a:t>, </a:t>
            </a:r>
            <a:r>
              <a:rPr lang="es-AR" dirty="0" err="1"/>
              <a:t>faneroscopía</a:t>
            </a:r>
            <a:r>
              <a:rPr lang="es-AR" dirty="0"/>
              <a:t>, lógica</a:t>
            </a:r>
          </a:p>
          <a:p>
            <a:r>
              <a:rPr lang="es-AR" dirty="0"/>
              <a:t>Consta de tres ramas: Gramática, Lógica y Retórica</a:t>
            </a:r>
          </a:p>
        </p:txBody>
      </p:sp>
    </p:spTree>
    <p:extLst>
      <p:ext uri="{BB962C8B-B14F-4D97-AF65-F5344CB8AC3E}">
        <p14:creationId xmlns:p14="http://schemas.microsoft.com/office/powerpoint/2010/main" val="1531999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solidFill>
            <a:srgbClr val="FFFF00"/>
          </a:solidFill>
        </p:spPr>
        <p:txBody>
          <a:bodyPr/>
          <a:lstStyle/>
          <a:p>
            <a:r>
              <a:rPr lang="es-AR" dirty="0">
                <a:solidFill>
                  <a:srgbClr val="00B0F0"/>
                </a:solidFill>
              </a:rPr>
              <a:t>Semiología</a:t>
            </a:r>
            <a:r>
              <a:rPr lang="es-AR" dirty="0"/>
              <a:t> </a:t>
            </a:r>
            <a:r>
              <a:rPr lang="es-AR" dirty="0">
                <a:solidFill>
                  <a:srgbClr val="7030A0"/>
                </a:solidFill>
              </a:rPr>
              <a:t>Semiótica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half" idx="1"/>
          </p:nvPr>
        </p:nvSpPr>
        <p:spPr>
          <a:solidFill>
            <a:srgbClr val="0070C0"/>
          </a:solidFill>
        </p:spPr>
        <p:txBody>
          <a:bodyPr>
            <a:normAutofit fontScale="92500"/>
          </a:bodyPr>
          <a:lstStyle/>
          <a:p>
            <a:r>
              <a:rPr lang="es-AR" b="1" dirty="0">
                <a:solidFill>
                  <a:srgbClr val="92D050"/>
                </a:solidFill>
              </a:rPr>
              <a:t>Francesa, continental</a:t>
            </a:r>
          </a:p>
          <a:p>
            <a:endParaRPr lang="es-AR" b="1" dirty="0">
              <a:solidFill>
                <a:srgbClr val="92D050"/>
              </a:solidFill>
            </a:endParaRPr>
          </a:p>
          <a:p>
            <a:r>
              <a:rPr lang="es-AR" b="1" dirty="0">
                <a:solidFill>
                  <a:srgbClr val="92D050"/>
                </a:solidFill>
              </a:rPr>
              <a:t>De base lingüística (de Saussure)</a:t>
            </a:r>
          </a:p>
          <a:p>
            <a:r>
              <a:rPr lang="es-AR" b="1" dirty="0">
                <a:solidFill>
                  <a:srgbClr val="92D050"/>
                </a:solidFill>
              </a:rPr>
              <a:t>Considera sistemas de signos (códigos) creados por el hombre, culturales</a:t>
            </a:r>
          </a:p>
          <a:p>
            <a:r>
              <a:rPr lang="es-AR" b="1" dirty="0">
                <a:solidFill>
                  <a:srgbClr val="92D050"/>
                </a:solidFill>
              </a:rPr>
              <a:t>Binaria: signo psíquico </a:t>
            </a:r>
            <a:r>
              <a:rPr lang="es-AR" b="1" dirty="0" err="1">
                <a:solidFill>
                  <a:srgbClr val="92D050"/>
                </a:solidFill>
              </a:rPr>
              <a:t>biplánico</a:t>
            </a:r>
            <a:endParaRPr lang="es-AR" b="1" dirty="0">
              <a:solidFill>
                <a:srgbClr val="92D050"/>
              </a:solidFill>
            </a:endParaRPr>
          </a:p>
        </p:txBody>
      </p:sp>
      <p:sp>
        <p:nvSpPr>
          <p:cNvPr id="6" name="5 Marcador de contenido"/>
          <p:cNvSpPr>
            <a:spLocks noGrp="1"/>
          </p:cNvSpPr>
          <p:nvPr>
            <p:ph sz="half" idx="2"/>
          </p:nvPr>
        </p:nvSpPr>
        <p:spPr>
          <a:solidFill>
            <a:srgbClr val="7030A0"/>
          </a:solidFill>
        </p:spPr>
        <p:txBody>
          <a:bodyPr>
            <a:normAutofit fontScale="92500"/>
          </a:bodyPr>
          <a:lstStyle/>
          <a:p>
            <a:r>
              <a:rPr lang="es-AR" b="1" dirty="0">
                <a:solidFill>
                  <a:srgbClr val="92D050"/>
                </a:solidFill>
              </a:rPr>
              <a:t>Norteamericana, anglosajona</a:t>
            </a:r>
          </a:p>
          <a:p>
            <a:r>
              <a:rPr lang="es-AR" b="1" dirty="0">
                <a:solidFill>
                  <a:srgbClr val="92D050"/>
                </a:solidFill>
              </a:rPr>
              <a:t>De base lógico-pragmática (</a:t>
            </a:r>
            <a:r>
              <a:rPr lang="es-AR" b="1" dirty="0" err="1">
                <a:solidFill>
                  <a:srgbClr val="92D050"/>
                </a:solidFill>
              </a:rPr>
              <a:t>Peirce</a:t>
            </a:r>
            <a:r>
              <a:rPr lang="es-AR" b="1" dirty="0">
                <a:solidFill>
                  <a:srgbClr val="92D050"/>
                </a:solidFill>
              </a:rPr>
              <a:t>)</a:t>
            </a:r>
          </a:p>
          <a:p>
            <a:r>
              <a:rPr lang="es-AR" b="1" dirty="0">
                <a:solidFill>
                  <a:srgbClr val="92D050"/>
                </a:solidFill>
              </a:rPr>
              <a:t>Considera la totalidad del universo como semiótico (lo cultural y lo natural)</a:t>
            </a:r>
          </a:p>
          <a:p>
            <a:r>
              <a:rPr lang="es-AR" b="1" dirty="0">
                <a:solidFill>
                  <a:srgbClr val="92D050"/>
                </a:solidFill>
              </a:rPr>
              <a:t>Ternaria: signo constituido por tres componentes</a:t>
            </a:r>
          </a:p>
        </p:txBody>
      </p:sp>
    </p:spTree>
    <p:extLst>
      <p:ext uri="{BB962C8B-B14F-4D97-AF65-F5344CB8AC3E}">
        <p14:creationId xmlns:p14="http://schemas.microsoft.com/office/powerpoint/2010/main" val="1773701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3E46803-A52D-4EC3-BA65-FA2C4B3FCD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" y="381000"/>
            <a:ext cx="8128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69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F3480E88-D9D5-4577-8463-8F10070D83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81000"/>
            <a:ext cx="838448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479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Signo </a:t>
            </a:r>
            <a:r>
              <a:rPr lang="es-AR" dirty="0" err="1"/>
              <a:t>peirceano</a:t>
            </a:r>
            <a:endParaRPr lang="es-AR" dirty="0"/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>
          <a:solidFill>
            <a:srgbClr val="FFFF00"/>
          </a:solidFill>
        </p:spPr>
        <p:txBody>
          <a:bodyPr>
            <a:normAutofit fontScale="92500"/>
          </a:bodyPr>
          <a:lstStyle/>
          <a:p>
            <a:r>
              <a:rPr lang="es-AR" b="1" i="1" dirty="0">
                <a:solidFill>
                  <a:schemeClr val="accent3">
                    <a:lumMod val="75000"/>
                  </a:schemeClr>
                </a:solidFill>
              </a:rPr>
              <a:t>Algo (</a:t>
            </a:r>
            <a:r>
              <a:rPr lang="es-AR" b="1" i="1" dirty="0" err="1">
                <a:solidFill>
                  <a:schemeClr val="accent3">
                    <a:lumMod val="75000"/>
                  </a:schemeClr>
                </a:solidFill>
              </a:rPr>
              <a:t>Representamen</a:t>
            </a:r>
            <a:r>
              <a:rPr lang="es-AR" b="1" i="1" dirty="0">
                <a:solidFill>
                  <a:schemeClr val="accent3">
                    <a:lumMod val="75000"/>
                  </a:schemeClr>
                </a:solidFill>
              </a:rPr>
              <a:t>)</a:t>
            </a:r>
            <a:r>
              <a:rPr lang="es-AR" b="1" dirty="0">
                <a:solidFill>
                  <a:schemeClr val="accent3">
                    <a:lumMod val="75000"/>
                  </a:schemeClr>
                </a:solidFill>
              </a:rPr>
              <a:t> que está en lugar de </a:t>
            </a:r>
            <a:r>
              <a:rPr lang="es-AR" b="1" i="1" dirty="0">
                <a:solidFill>
                  <a:schemeClr val="accent3">
                    <a:lumMod val="75000"/>
                  </a:schemeClr>
                </a:solidFill>
              </a:rPr>
              <a:t>Algo (su Objeto) para alguien (su Interpretante)</a:t>
            </a:r>
          </a:p>
          <a:p>
            <a:r>
              <a:rPr lang="es-AR" b="1" dirty="0">
                <a:solidFill>
                  <a:schemeClr val="accent3">
                    <a:lumMod val="75000"/>
                  </a:schemeClr>
                </a:solidFill>
              </a:rPr>
              <a:t>Un Primero que está en una relación tal con un Segundo, que es capaz de hacer que un Tercero asuma la misma relación con ese Segundo</a:t>
            </a:r>
          </a:p>
          <a:p>
            <a:r>
              <a:rPr lang="es-AR" b="1" dirty="0">
                <a:solidFill>
                  <a:schemeClr val="accent3">
                    <a:lumMod val="75000"/>
                  </a:schemeClr>
                </a:solidFill>
              </a:rPr>
              <a:t>Algo que está en lugar de otra cosa en algún aspecto (no en su totalidad) de modo de determinar en alguna mente un signo equivalente o más desarrollado</a:t>
            </a:r>
          </a:p>
        </p:txBody>
      </p:sp>
    </p:spTree>
    <p:extLst>
      <p:ext uri="{BB962C8B-B14F-4D97-AF65-F5344CB8AC3E}">
        <p14:creationId xmlns:p14="http://schemas.microsoft.com/office/powerpoint/2010/main" val="2337297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0895372"/>
              </p:ext>
            </p:extLst>
          </p:nvPr>
        </p:nvGraphicFramePr>
        <p:xfrm>
          <a:off x="0" y="0"/>
          <a:ext cx="9144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97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87637">
                <a:tc>
                  <a:txBody>
                    <a:bodyPr/>
                    <a:lstStyle/>
                    <a:p>
                      <a:pPr algn="ctr"/>
                      <a:r>
                        <a:rPr lang="es-AR" baseline="0" dirty="0"/>
                        <a:t>Modo de ser de las ideas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El</a:t>
                      </a:r>
                      <a:r>
                        <a:rPr lang="es-AR" baseline="0" dirty="0"/>
                        <a:t> signo en sí mismo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R- O (dinámico)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R- 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90121"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PRIMERIDAD</a:t>
                      </a:r>
                    </a:p>
                    <a:p>
                      <a:pPr algn="ctr"/>
                      <a:endParaRPr lang="es-AR" dirty="0"/>
                    </a:p>
                    <a:p>
                      <a:pPr algn="ctr"/>
                      <a:r>
                        <a:rPr lang="es-AR" baseline="0" dirty="0"/>
                        <a:t> c</a:t>
                      </a:r>
                      <a:r>
                        <a:rPr lang="es-AR" dirty="0"/>
                        <a:t>ualidades</a:t>
                      </a:r>
                    </a:p>
                    <a:p>
                      <a:pPr algn="ctr"/>
                      <a:r>
                        <a:rPr lang="es-AR" dirty="0"/>
                        <a:t>sentimientos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err="1"/>
                        <a:t>Cualisigno</a:t>
                      </a:r>
                      <a:endParaRPr lang="es-AR" dirty="0"/>
                    </a:p>
                    <a:p>
                      <a:pPr algn="ctr"/>
                      <a:endParaRPr lang="es-AR" dirty="0"/>
                    </a:p>
                    <a:p>
                      <a:pPr algn="ctr"/>
                      <a:r>
                        <a:rPr lang="es-AR" dirty="0"/>
                        <a:t>una apariencia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Ícono</a:t>
                      </a:r>
                    </a:p>
                    <a:p>
                      <a:pPr algn="ctr"/>
                      <a:endParaRPr lang="es-AR" dirty="0"/>
                    </a:p>
                    <a:p>
                      <a:pPr algn="ctr"/>
                      <a:r>
                        <a:rPr lang="es-AR" dirty="0"/>
                        <a:t>semejanza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Rema</a:t>
                      </a:r>
                    </a:p>
                    <a:p>
                      <a:pPr algn="ctr"/>
                      <a:endParaRPr lang="es-AR" dirty="0"/>
                    </a:p>
                    <a:p>
                      <a:pPr algn="ctr"/>
                      <a:r>
                        <a:rPr lang="es-AR" dirty="0"/>
                        <a:t>término de una clase</a:t>
                      </a:r>
                    </a:p>
                    <a:p>
                      <a:pPr algn="ctr"/>
                      <a:r>
                        <a:rPr lang="es-AR" dirty="0"/>
                        <a:t>o</a:t>
                      </a:r>
                      <a:r>
                        <a:rPr lang="es-AR" baseline="0" dirty="0"/>
                        <a:t> </a:t>
                      </a:r>
                      <a:r>
                        <a:rPr lang="es-AR" dirty="0"/>
                        <a:t>el nombre propio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90121"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SEGUNDIDAD</a:t>
                      </a:r>
                    </a:p>
                    <a:p>
                      <a:pPr algn="ctr"/>
                      <a:endParaRPr lang="es-AR" dirty="0"/>
                    </a:p>
                    <a:p>
                      <a:pPr algn="ctr"/>
                      <a:r>
                        <a:rPr lang="es-AR" dirty="0"/>
                        <a:t>experiencia</a:t>
                      </a:r>
                    </a:p>
                    <a:p>
                      <a:pPr algn="ctr"/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err="1"/>
                        <a:t>Sinsigno</a:t>
                      </a:r>
                      <a:endParaRPr lang="es-AR" dirty="0"/>
                    </a:p>
                    <a:p>
                      <a:pPr algn="ctr"/>
                      <a:endParaRPr lang="es-AR" dirty="0"/>
                    </a:p>
                    <a:p>
                      <a:pPr algn="ctr"/>
                      <a:r>
                        <a:rPr lang="es-AR" dirty="0"/>
                        <a:t>un objeto individual </a:t>
                      </a:r>
                    </a:p>
                    <a:p>
                      <a:pPr algn="ctr"/>
                      <a:r>
                        <a:rPr lang="es-AR" dirty="0"/>
                        <a:t>un</a:t>
                      </a:r>
                      <a:r>
                        <a:rPr lang="es-AR" baseline="0" dirty="0"/>
                        <a:t> acontecimiento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Índice</a:t>
                      </a:r>
                    </a:p>
                    <a:p>
                      <a:pPr algn="ctr"/>
                      <a:endParaRPr lang="es-AR" dirty="0"/>
                    </a:p>
                    <a:p>
                      <a:pPr algn="ctr"/>
                      <a:r>
                        <a:rPr lang="es-AR" dirty="0"/>
                        <a:t>existencia /contigüidad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Dicente</a:t>
                      </a:r>
                    </a:p>
                    <a:p>
                      <a:pPr algn="ctr"/>
                      <a:endParaRPr lang="es-AR" dirty="0"/>
                    </a:p>
                    <a:p>
                      <a:pPr algn="ctr"/>
                      <a:r>
                        <a:rPr lang="es-AR" dirty="0"/>
                        <a:t>una proposición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90121"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TERCERIDAD</a:t>
                      </a:r>
                    </a:p>
                    <a:p>
                      <a:pPr algn="ctr"/>
                      <a:endParaRPr lang="es-AR" dirty="0"/>
                    </a:p>
                    <a:p>
                      <a:pPr algn="ctr"/>
                      <a:r>
                        <a:rPr lang="es-AR" dirty="0"/>
                        <a:t>relación</a:t>
                      </a:r>
                      <a:r>
                        <a:rPr lang="es-AR" baseline="0" dirty="0"/>
                        <a:t> s/o/i</a:t>
                      </a:r>
                    </a:p>
                    <a:p>
                      <a:pPr algn="ctr"/>
                      <a:r>
                        <a:rPr lang="es-AR" baseline="0" dirty="0"/>
                        <a:t>reglas, leyes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err="1"/>
                        <a:t>Legisigno</a:t>
                      </a:r>
                      <a:endParaRPr lang="es-AR" dirty="0"/>
                    </a:p>
                    <a:p>
                      <a:pPr algn="ctr"/>
                      <a:endParaRPr lang="es-AR" dirty="0"/>
                    </a:p>
                    <a:p>
                      <a:pPr algn="ctr"/>
                      <a:r>
                        <a:rPr lang="es-AR" dirty="0"/>
                        <a:t>un tipo general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Símbolo</a:t>
                      </a:r>
                    </a:p>
                    <a:p>
                      <a:pPr algn="ctr"/>
                      <a:endParaRPr lang="es-AR" dirty="0"/>
                    </a:p>
                    <a:p>
                      <a:pPr algn="ctr"/>
                      <a:r>
                        <a:rPr lang="es-AR" dirty="0"/>
                        <a:t>convención/ley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Argumento</a:t>
                      </a:r>
                    </a:p>
                    <a:p>
                      <a:pPr algn="ctr"/>
                      <a:endParaRPr lang="es-AR" dirty="0"/>
                    </a:p>
                    <a:p>
                      <a:pPr algn="ctr"/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910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flipV="1">
            <a:off x="457200" y="-315416"/>
            <a:ext cx="10667528" cy="590054"/>
          </a:xfrm>
        </p:spPr>
        <p:txBody>
          <a:bodyPr>
            <a:normAutofit fontScale="90000"/>
          </a:bodyPr>
          <a:lstStyle/>
          <a:p>
            <a:r>
              <a:rPr lang="es-AR" dirty="0"/>
              <a:t>2º Tricotomía (</a:t>
            </a:r>
            <a:r>
              <a:rPr lang="es-AR" dirty="0" err="1"/>
              <a:t>Representamen</a:t>
            </a:r>
            <a:r>
              <a:rPr lang="es-AR" dirty="0"/>
              <a:t>-Objeto)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solidFill>
            <a:srgbClr val="FFC000"/>
          </a:solidFill>
        </p:spPr>
        <p:txBody>
          <a:bodyPr/>
          <a:lstStyle/>
          <a:p>
            <a:r>
              <a:rPr lang="es-AR" sz="36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Icono</a:t>
            </a:r>
            <a:r>
              <a:rPr lang="es-AR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 es semejante, análogo, isomorfo, correspondiente con su objeto</a:t>
            </a:r>
          </a:p>
          <a:p>
            <a:r>
              <a:rPr lang="es-AR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necesita de la existencia de su Objeto</a:t>
            </a:r>
          </a:p>
          <a:p>
            <a:r>
              <a:rPr lang="es-AR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Imágenes</a:t>
            </a:r>
          </a:p>
          <a:p>
            <a:r>
              <a:rPr lang="es-AR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Diagramas</a:t>
            </a:r>
          </a:p>
          <a:p>
            <a:r>
              <a:rPr lang="es-AR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Metáforas</a:t>
            </a:r>
            <a:endParaRPr lang="es-AR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4452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/>
              <a:t>2º Tricotomía (</a:t>
            </a:r>
            <a:r>
              <a:rPr lang="es-AR" dirty="0" err="1"/>
              <a:t>Representamen</a:t>
            </a:r>
            <a:r>
              <a:rPr lang="es-AR" dirty="0"/>
              <a:t>-Objeto)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solidFill>
            <a:srgbClr val="FFFF00"/>
          </a:solidFill>
        </p:spPr>
        <p:txBody>
          <a:bodyPr>
            <a:normAutofit fontScale="85000" lnSpcReduction="20000"/>
          </a:bodyPr>
          <a:lstStyle/>
          <a:p>
            <a:r>
              <a:rPr lang="es-AR" sz="3600" b="1" dirty="0" err="1">
                <a:solidFill>
                  <a:srgbClr val="0070C0"/>
                </a:solidFill>
              </a:rPr>
              <a:t>Indice</a:t>
            </a:r>
            <a:r>
              <a:rPr lang="es-AR" sz="3600" b="1" dirty="0">
                <a:solidFill>
                  <a:srgbClr val="0070C0"/>
                </a:solidFill>
              </a:rPr>
              <a:t>: está en relación existencial (de contigüidad, </a:t>
            </a:r>
            <a:r>
              <a:rPr lang="es-AR" sz="3600" b="1" dirty="0" err="1">
                <a:solidFill>
                  <a:srgbClr val="0070C0"/>
                </a:solidFill>
              </a:rPr>
              <a:t>copresencia</a:t>
            </a:r>
            <a:r>
              <a:rPr lang="es-AR" sz="3600" b="1" dirty="0">
                <a:solidFill>
                  <a:srgbClr val="0070C0"/>
                </a:solidFill>
              </a:rPr>
              <a:t> física)  con su Objeto</a:t>
            </a:r>
          </a:p>
          <a:p>
            <a:r>
              <a:rPr lang="es-AR" sz="3600" b="1" dirty="0">
                <a:solidFill>
                  <a:srgbClr val="0070C0"/>
                </a:solidFill>
              </a:rPr>
              <a:t>Necesita de la existencia de su Objeto</a:t>
            </a:r>
          </a:p>
          <a:p>
            <a:r>
              <a:rPr lang="es-AR" sz="3600" b="1" dirty="0">
                <a:solidFill>
                  <a:srgbClr val="0070C0"/>
                </a:solidFill>
              </a:rPr>
              <a:t>Llama la atención compulsivamente sobre el Objeto </a:t>
            </a:r>
          </a:p>
          <a:p>
            <a:r>
              <a:rPr lang="es-AR" sz="3600" b="1" dirty="0">
                <a:solidFill>
                  <a:srgbClr val="0070C0"/>
                </a:solidFill>
              </a:rPr>
              <a:t>No se parece a su Objeto</a:t>
            </a:r>
          </a:p>
          <a:p>
            <a:r>
              <a:rPr lang="es-AR" sz="3600" b="1" dirty="0">
                <a:solidFill>
                  <a:srgbClr val="0070C0"/>
                </a:solidFill>
              </a:rPr>
              <a:t>Es algo singular que indica a otro singular</a:t>
            </a:r>
          </a:p>
          <a:p>
            <a:r>
              <a:rPr lang="es-AR" sz="3600" b="1" dirty="0" err="1">
                <a:solidFill>
                  <a:srgbClr val="0070C0"/>
                </a:solidFill>
              </a:rPr>
              <a:t>Ej</a:t>
            </a:r>
            <a:r>
              <a:rPr lang="es-AR" sz="3600" b="1" dirty="0">
                <a:solidFill>
                  <a:srgbClr val="0070C0"/>
                </a:solidFill>
              </a:rPr>
              <a:t>: el humo, índice de fuego, los síntomas, las señales de tránsito, los pronombres “este, ese, aquel” </a:t>
            </a:r>
          </a:p>
          <a:p>
            <a:endParaRPr lang="es-AR" sz="3600" dirty="0">
              <a:solidFill>
                <a:srgbClr val="0070C0"/>
              </a:solidFill>
            </a:endParaRPr>
          </a:p>
          <a:p>
            <a:endParaRPr lang="es-AR" sz="3600" dirty="0">
              <a:solidFill>
                <a:srgbClr val="0070C0"/>
              </a:solidFill>
            </a:endParaRPr>
          </a:p>
          <a:p>
            <a:endParaRPr lang="es-AR" sz="4400" b="1" dirty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8295158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959</TotalTime>
  <Words>564</Words>
  <Application>Microsoft Office PowerPoint</Application>
  <PresentationFormat>Presentación en pantalla (4:3)</PresentationFormat>
  <Paragraphs>95</Paragraphs>
  <Slides>11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4" baseType="lpstr">
      <vt:lpstr>Arial</vt:lpstr>
      <vt:lpstr>Calibri</vt:lpstr>
      <vt:lpstr>Tema de Office</vt:lpstr>
      <vt:lpstr>Charles Sanders Peirce (1839-1914)</vt:lpstr>
      <vt:lpstr>Semiótica</vt:lpstr>
      <vt:lpstr>Semiología Semiótica</vt:lpstr>
      <vt:lpstr>Presentación de PowerPoint</vt:lpstr>
      <vt:lpstr>Presentación de PowerPoint</vt:lpstr>
      <vt:lpstr>Signo peirceano</vt:lpstr>
      <vt:lpstr>Presentación de PowerPoint</vt:lpstr>
      <vt:lpstr>2º Tricotomía (Representamen-Objeto)</vt:lpstr>
      <vt:lpstr>2º Tricotomía (Representamen-Objeto)</vt:lpstr>
      <vt:lpstr>2º Tricotomía (Representamen-Objeto)</vt:lpstr>
      <vt:lpstr>los signos pueden ser mixtos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Charles Sanders Peirce (1839-1914)</dc:title>
  <dc:creator>Amparito</dc:creator>
  <cp:lastModifiedBy>Amparo Rocha Alonso</cp:lastModifiedBy>
  <cp:revision>9</cp:revision>
  <dcterms:created xsi:type="dcterms:W3CDTF">2013-05-02T10:58:00Z</dcterms:created>
  <dcterms:modified xsi:type="dcterms:W3CDTF">2021-06-02T14:12:03Z</dcterms:modified>
</cp:coreProperties>
</file>