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paro Rocha Alonso" userId="1a16cf5e635fc1a5" providerId="LiveId" clId="{F2895D3A-6F8A-449D-98EE-D9CCAE68A975}"/>
    <pc:docChg chg="modSld">
      <pc:chgData name="Amparo Rocha Alonso" userId="1a16cf5e635fc1a5" providerId="LiveId" clId="{F2895D3A-6F8A-449D-98EE-D9CCAE68A975}" dt="2021-04-20T22:15:22.368" v="3" actId="20577"/>
      <pc:docMkLst>
        <pc:docMk/>
      </pc:docMkLst>
      <pc:sldChg chg="modSp mod">
        <pc:chgData name="Amparo Rocha Alonso" userId="1a16cf5e635fc1a5" providerId="LiveId" clId="{F2895D3A-6F8A-449D-98EE-D9CCAE68A975}" dt="2021-04-20T22:15:22.368" v="3" actId="20577"/>
        <pc:sldMkLst>
          <pc:docMk/>
          <pc:sldMk cId="1650683067" sldId="263"/>
        </pc:sldMkLst>
        <pc:spChg chg="mod">
          <ac:chgData name="Amparo Rocha Alonso" userId="1a16cf5e635fc1a5" providerId="LiveId" clId="{F2895D3A-6F8A-449D-98EE-D9CCAE68A975}" dt="2021-04-20T22:15:22.368" v="3" actId="20577"/>
          <ac:spMkLst>
            <pc:docMk/>
            <pc:sldMk cId="1650683067" sldId="263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602A-E64A-49AA-8134-53E22ADE4294}" type="datetimeFigureOut">
              <a:rPr lang="es-AR" smtClean="0"/>
              <a:t>20/4/2021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2EC3-8EBB-465C-A1CA-87F364FB07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27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602A-E64A-49AA-8134-53E22ADE4294}" type="datetimeFigureOut">
              <a:rPr lang="es-AR" smtClean="0"/>
              <a:t>20/4/2021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2EC3-8EBB-465C-A1CA-87F364FB07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955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602A-E64A-49AA-8134-53E22ADE4294}" type="datetimeFigureOut">
              <a:rPr lang="es-AR" smtClean="0"/>
              <a:t>20/4/2021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2EC3-8EBB-465C-A1CA-87F364FB07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048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602A-E64A-49AA-8134-53E22ADE4294}" type="datetimeFigureOut">
              <a:rPr lang="es-AR" smtClean="0"/>
              <a:t>20/4/2021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2EC3-8EBB-465C-A1CA-87F364FB07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841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602A-E64A-49AA-8134-53E22ADE4294}" type="datetimeFigureOut">
              <a:rPr lang="es-AR" smtClean="0"/>
              <a:t>20/4/2021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2EC3-8EBB-465C-A1CA-87F364FB07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720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602A-E64A-49AA-8134-53E22ADE4294}" type="datetimeFigureOut">
              <a:rPr lang="es-AR" smtClean="0"/>
              <a:t>20/4/2021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2EC3-8EBB-465C-A1CA-87F364FB07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799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602A-E64A-49AA-8134-53E22ADE4294}" type="datetimeFigureOut">
              <a:rPr lang="es-AR" smtClean="0"/>
              <a:t>20/4/2021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2EC3-8EBB-465C-A1CA-87F364FB07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48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602A-E64A-49AA-8134-53E22ADE4294}" type="datetimeFigureOut">
              <a:rPr lang="es-AR" smtClean="0"/>
              <a:t>20/4/2021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2EC3-8EBB-465C-A1CA-87F364FB07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830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602A-E64A-49AA-8134-53E22ADE4294}" type="datetimeFigureOut">
              <a:rPr lang="es-AR" smtClean="0"/>
              <a:t>20/4/2021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2EC3-8EBB-465C-A1CA-87F364FB07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324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602A-E64A-49AA-8134-53E22ADE4294}" type="datetimeFigureOut">
              <a:rPr lang="es-AR" smtClean="0"/>
              <a:t>20/4/2021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2EC3-8EBB-465C-A1CA-87F364FB07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145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602A-E64A-49AA-8134-53E22ADE4294}" type="datetimeFigureOut">
              <a:rPr lang="es-AR" smtClean="0"/>
              <a:t>20/4/2021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2EC3-8EBB-465C-A1CA-87F364FB07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92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1602A-E64A-49AA-8134-53E22ADE4294}" type="datetimeFigureOut">
              <a:rPr lang="es-AR" smtClean="0"/>
              <a:t>20/4/2021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32EC3-8EBB-465C-A1CA-87F364FB07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59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sz="4000" b="1" dirty="0">
                <a:solidFill>
                  <a:srgbClr val="002060"/>
                </a:solidFill>
              </a:rPr>
              <a:t>Ferdinand de Saussure, </a:t>
            </a:r>
            <a:r>
              <a:rPr lang="es-AR" sz="4000" b="1" i="1" dirty="0">
                <a:solidFill>
                  <a:srgbClr val="FF0000"/>
                </a:solidFill>
              </a:rPr>
              <a:t>Curso de Lingüística General</a:t>
            </a:r>
            <a:br>
              <a:rPr lang="es-AR" b="1" i="1" dirty="0"/>
            </a:br>
            <a:r>
              <a:rPr lang="es-AR" sz="3100" b="1" i="1" dirty="0"/>
              <a:t>traducción, prólogo y notas de Amado Alonso, 1° edición en castellano, Buenos Aires: Losada, 1945.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solidFill>
            <a:srgbClr val="FFFF00"/>
          </a:solidFill>
        </p:spPr>
        <p:txBody>
          <a:bodyPr>
            <a:normAutofit fontScale="92500" lnSpcReduction="10000"/>
          </a:bodyPr>
          <a:lstStyle/>
          <a:p>
            <a:endParaRPr lang="es-AR" b="1" dirty="0">
              <a:solidFill>
                <a:srgbClr val="002060"/>
              </a:solidFill>
            </a:endParaRPr>
          </a:p>
          <a:p>
            <a:r>
              <a:rPr lang="es-AR" sz="2800" b="1" dirty="0">
                <a:solidFill>
                  <a:srgbClr val="002060"/>
                </a:solidFill>
              </a:rPr>
              <a:t>Publicado por Charles </a:t>
            </a:r>
            <a:r>
              <a:rPr lang="es-AR" sz="2800" b="1" dirty="0" err="1">
                <a:solidFill>
                  <a:srgbClr val="002060"/>
                </a:solidFill>
              </a:rPr>
              <a:t>Bally</a:t>
            </a:r>
            <a:r>
              <a:rPr lang="es-AR" sz="2800" b="1" dirty="0">
                <a:solidFill>
                  <a:srgbClr val="002060"/>
                </a:solidFill>
              </a:rPr>
              <a:t> y Albert </a:t>
            </a:r>
            <a:r>
              <a:rPr lang="es-AR" sz="2800" b="1" dirty="0" err="1">
                <a:solidFill>
                  <a:srgbClr val="002060"/>
                </a:solidFill>
              </a:rPr>
              <a:t>Séchéhaye</a:t>
            </a:r>
            <a:r>
              <a:rPr lang="es-AR" sz="2800" b="1" dirty="0">
                <a:solidFill>
                  <a:srgbClr val="002060"/>
                </a:solidFill>
              </a:rPr>
              <a:t>, con la colaboración de Albert </a:t>
            </a:r>
            <a:r>
              <a:rPr lang="es-AR" sz="2800" b="1" dirty="0" err="1">
                <a:solidFill>
                  <a:srgbClr val="002060"/>
                </a:solidFill>
              </a:rPr>
              <a:t>Riedlinger</a:t>
            </a:r>
            <a:r>
              <a:rPr lang="es-AR" sz="2800" b="1" dirty="0">
                <a:solidFill>
                  <a:srgbClr val="002060"/>
                </a:solidFill>
              </a:rPr>
              <a:t> en 1915</a:t>
            </a:r>
          </a:p>
        </p:txBody>
      </p:sp>
    </p:spTree>
    <p:extLst>
      <p:ext uri="{BB962C8B-B14F-4D97-AF65-F5344CB8AC3E}">
        <p14:creationId xmlns:p14="http://schemas.microsoft.com/office/powerpoint/2010/main" val="262145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conceptos clave de la Lingüística saussureana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lnSpcReduction="10000"/>
          </a:bodyPr>
          <a:lstStyle/>
          <a:p>
            <a:r>
              <a:rPr lang="es-AR" b="1" dirty="0">
                <a:solidFill>
                  <a:srgbClr val="C00000"/>
                </a:solidFill>
              </a:rPr>
              <a:t>Diacronía/</a:t>
            </a:r>
            <a:r>
              <a:rPr lang="es-AR" b="1" i="1" dirty="0">
                <a:solidFill>
                  <a:srgbClr val="C00000"/>
                </a:solidFill>
              </a:rPr>
              <a:t>Sincronía</a:t>
            </a:r>
          </a:p>
          <a:p>
            <a:pPr marL="0" indent="0">
              <a:buNone/>
            </a:pPr>
            <a:r>
              <a:rPr lang="es-AR" b="1" dirty="0">
                <a:solidFill>
                  <a:srgbClr val="C00000"/>
                </a:solidFill>
              </a:rPr>
              <a:t> </a:t>
            </a:r>
            <a:r>
              <a:rPr lang="es-AR" dirty="0"/>
              <a:t>                    </a:t>
            </a:r>
            <a:r>
              <a:rPr lang="es-AR" b="1" dirty="0">
                <a:solidFill>
                  <a:srgbClr val="002060"/>
                </a:solidFill>
              </a:rPr>
              <a:t>(Lenguaje)   </a:t>
            </a:r>
            <a:r>
              <a:rPr lang="es-AR" dirty="0"/>
              <a:t>                 </a:t>
            </a:r>
          </a:p>
          <a:p>
            <a:pPr marL="0" indent="0">
              <a:buNone/>
            </a:pPr>
            <a:r>
              <a:rPr lang="es-AR" dirty="0"/>
              <a:t>                     </a:t>
            </a:r>
            <a:r>
              <a:rPr lang="es-AR" b="1" i="1" dirty="0">
                <a:solidFill>
                  <a:srgbClr val="00B050"/>
                </a:solidFill>
              </a:rPr>
              <a:t>Lengua</a:t>
            </a:r>
            <a:r>
              <a:rPr lang="es-AR" b="1" dirty="0">
                <a:solidFill>
                  <a:srgbClr val="00B050"/>
                </a:solidFill>
              </a:rPr>
              <a:t>/Habla</a:t>
            </a:r>
          </a:p>
          <a:p>
            <a:pPr marL="0" indent="0">
              <a:buNone/>
            </a:pPr>
            <a:r>
              <a:rPr lang="es-AR" dirty="0"/>
              <a:t>                   </a:t>
            </a:r>
            <a:r>
              <a:rPr lang="es-AR" sz="2400" dirty="0"/>
              <a:t>el </a:t>
            </a:r>
            <a:r>
              <a:rPr lang="es-AR" sz="2400" b="1" i="1" dirty="0">
                <a:solidFill>
                  <a:srgbClr val="0070C0"/>
                </a:solidFill>
              </a:rPr>
              <a:t>signo lingüístico</a:t>
            </a:r>
            <a:r>
              <a:rPr lang="es-AR" sz="2400" b="1" dirty="0">
                <a:solidFill>
                  <a:srgbClr val="0070C0"/>
                </a:solidFill>
              </a:rPr>
              <a:t> </a:t>
            </a:r>
            <a:r>
              <a:rPr lang="es-AR" sz="2400" dirty="0"/>
              <a:t>(unidad del sistema)</a:t>
            </a:r>
          </a:p>
          <a:p>
            <a:pPr marL="0" indent="0">
              <a:buNone/>
            </a:pPr>
            <a:r>
              <a:rPr lang="es-AR" sz="2400" dirty="0"/>
              <a:t>             </a:t>
            </a:r>
            <a:r>
              <a:rPr lang="es-AR" sz="2000" dirty="0"/>
              <a:t>arbitrariedad- linealidad del Ste.- mutabilidad e inmutabilidad</a:t>
            </a:r>
            <a:endParaRPr lang="es-AR" sz="2400" dirty="0"/>
          </a:p>
          <a:p>
            <a:pPr marL="0" indent="0">
              <a:buNone/>
            </a:pPr>
            <a:r>
              <a:rPr lang="es-AR" dirty="0"/>
              <a:t>  </a:t>
            </a:r>
            <a:r>
              <a:rPr lang="es-AR" b="1" dirty="0">
                <a:solidFill>
                  <a:srgbClr val="FF0000"/>
                </a:solidFill>
              </a:rPr>
              <a:t>relaciones sintagmáticas/paradigmáticas</a:t>
            </a:r>
          </a:p>
          <a:p>
            <a:pPr marL="0" indent="0">
              <a:buNone/>
            </a:pPr>
            <a:r>
              <a:rPr lang="es-AR" dirty="0"/>
              <a:t>                  </a:t>
            </a:r>
            <a:r>
              <a:rPr lang="es-AR" i="1" dirty="0"/>
              <a:t> </a:t>
            </a:r>
            <a:r>
              <a:rPr lang="es-AR" b="1" i="1" dirty="0">
                <a:solidFill>
                  <a:srgbClr val="7030A0"/>
                </a:solidFill>
              </a:rPr>
              <a:t> valor</a:t>
            </a:r>
            <a:r>
              <a:rPr lang="es-AR" b="1" dirty="0">
                <a:solidFill>
                  <a:srgbClr val="7030A0"/>
                </a:solidFill>
              </a:rPr>
              <a:t>/significación</a:t>
            </a:r>
          </a:p>
          <a:p>
            <a:pPr marL="0" indent="0">
              <a:buNone/>
            </a:pPr>
            <a:r>
              <a:rPr lang="es-AR" b="1" dirty="0">
                <a:solidFill>
                  <a:srgbClr val="7030A0"/>
                </a:solidFill>
              </a:rPr>
              <a:t>* </a:t>
            </a:r>
            <a:r>
              <a:rPr lang="es-AR" sz="1800" b="1" dirty="0"/>
              <a:t>En cursiva los conceptos privilegiados por la lingüística de Saussure</a:t>
            </a:r>
          </a:p>
        </p:txBody>
      </p:sp>
    </p:spTree>
    <p:extLst>
      <p:ext uri="{BB962C8B-B14F-4D97-AF65-F5344CB8AC3E}">
        <p14:creationId xmlns:p14="http://schemas.microsoft.com/office/powerpoint/2010/main" val="360830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1" dirty="0">
                <a:solidFill>
                  <a:srgbClr val="00B050"/>
                </a:solidFill>
              </a:rPr>
              <a:t>lengua</a:t>
            </a:r>
            <a:r>
              <a:rPr lang="es-AR" dirty="0"/>
              <a:t>                </a:t>
            </a:r>
            <a:r>
              <a:rPr lang="es-AR" b="1" dirty="0">
                <a:solidFill>
                  <a:srgbClr val="FFC000"/>
                </a:solidFill>
              </a:rPr>
              <a:t>habla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s-AR" b="1" dirty="0">
                <a:solidFill>
                  <a:srgbClr val="FF0000"/>
                </a:solidFill>
              </a:rPr>
              <a:t>Social</a:t>
            </a:r>
          </a:p>
          <a:p>
            <a:r>
              <a:rPr lang="es-AR" b="1" dirty="0">
                <a:solidFill>
                  <a:srgbClr val="FF0000"/>
                </a:solidFill>
              </a:rPr>
              <a:t>Conjunto de convenciones</a:t>
            </a:r>
          </a:p>
          <a:p>
            <a:r>
              <a:rPr lang="es-AR" b="1" dirty="0">
                <a:solidFill>
                  <a:srgbClr val="FF0000"/>
                </a:solidFill>
              </a:rPr>
              <a:t>Institución social</a:t>
            </a:r>
          </a:p>
          <a:p>
            <a:r>
              <a:rPr lang="es-AR" b="1" dirty="0">
                <a:solidFill>
                  <a:srgbClr val="FF0000"/>
                </a:solidFill>
              </a:rPr>
              <a:t>Sistema</a:t>
            </a:r>
          </a:p>
          <a:p>
            <a:r>
              <a:rPr lang="es-AR" b="1" dirty="0">
                <a:solidFill>
                  <a:srgbClr val="FF0000"/>
                </a:solidFill>
              </a:rPr>
              <a:t>Psíquica</a:t>
            </a:r>
          </a:p>
          <a:p>
            <a:r>
              <a:rPr lang="es-AR" b="1" dirty="0">
                <a:solidFill>
                  <a:srgbClr val="FF0000"/>
                </a:solidFill>
              </a:rPr>
              <a:t>forma</a:t>
            </a:r>
          </a:p>
          <a:p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s-AR" b="1" dirty="0">
                <a:solidFill>
                  <a:srgbClr val="0070C0"/>
                </a:solidFill>
              </a:rPr>
              <a:t>Individual</a:t>
            </a:r>
          </a:p>
          <a:p>
            <a:r>
              <a:rPr lang="es-AR" b="1" dirty="0">
                <a:solidFill>
                  <a:srgbClr val="0070C0"/>
                </a:solidFill>
              </a:rPr>
              <a:t>Puesta en práctica </a:t>
            </a:r>
            <a:r>
              <a:rPr lang="es-AR" b="1" dirty="0" err="1">
                <a:solidFill>
                  <a:srgbClr val="0070C0"/>
                </a:solidFill>
              </a:rPr>
              <a:t>ind</a:t>
            </a:r>
            <a:r>
              <a:rPr lang="es-AR" b="1" dirty="0">
                <a:solidFill>
                  <a:srgbClr val="0070C0"/>
                </a:solidFill>
              </a:rPr>
              <a:t>. de esas convenciones </a:t>
            </a:r>
          </a:p>
          <a:p>
            <a:r>
              <a:rPr lang="es-AR" b="1" dirty="0">
                <a:solidFill>
                  <a:srgbClr val="0070C0"/>
                </a:solidFill>
              </a:rPr>
              <a:t>Práctica individual</a:t>
            </a:r>
          </a:p>
          <a:p>
            <a:r>
              <a:rPr lang="es-AR" b="1" dirty="0">
                <a:solidFill>
                  <a:srgbClr val="0070C0"/>
                </a:solidFill>
              </a:rPr>
              <a:t>Asistemática</a:t>
            </a:r>
          </a:p>
          <a:p>
            <a:r>
              <a:rPr lang="es-AR" b="1" dirty="0">
                <a:solidFill>
                  <a:srgbClr val="0070C0"/>
                </a:solidFill>
              </a:rPr>
              <a:t>Fisiológica y física</a:t>
            </a:r>
          </a:p>
          <a:p>
            <a:r>
              <a:rPr lang="es-AR" b="1" dirty="0">
                <a:solidFill>
                  <a:srgbClr val="0070C0"/>
                </a:solidFill>
              </a:rPr>
              <a:t>materia</a:t>
            </a:r>
          </a:p>
        </p:txBody>
      </p:sp>
    </p:spTree>
    <p:extLst>
      <p:ext uri="{BB962C8B-B14F-4D97-AF65-F5344CB8AC3E}">
        <p14:creationId xmlns:p14="http://schemas.microsoft.com/office/powerpoint/2010/main" val="106569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s-AR" b="1" dirty="0">
                <a:solidFill>
                  <a:srgbClr val="0070C0"/>
                </a:solidFill>
              </a:rPr>
              <a:t>signo lingüístico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fontScale="92500" lnSpcReduction="20000"/>
          </a:bodyPr>
          <a:lstStyle/>
          <a:p>
            <a:r>
              <a:rPr lang="es-AR" sz="2400" b="1" dirty="0">
                <a:solidFill>
                  <a:srgbClr val="0070C0"/>
                </a:solidFill>
              </a:rPr>
              <a:t>Entidad psíquica de dos caras, un concepto y una imagen acústica, solidarias entre sí.</a:t>
            </a:r>
          </a:p>
          <a:p>
            <a:r>
              <a:rPr lang="es-AR" sz="2400" b="1" dirty="0">
                <a:solidFill>
                  <a:srgbClr val="0070C0"/>
                </a:solidFill>
              </a:rPr>
              <a:t>Arbitrario</a:t>
            </a:r>
          </a:p>
          <a:p>
            <a:r>
              <a:rPr lang="es-AR" sz="2400" b="1" dirty="0">
                <a:solidFill>
                  <a:srgbClr val="0070C0"/>
                </a:solidFill>
              </a:rPr>
              <a:t>Con su Ste. Lineal</a:t>
            </a:r>
          </a:p>
          <a:p>
            <a:r>
              <a:rPr lang="es-AR" sz="2400" b="1" dirty="0">
                <a:solidFill>
                  <a:srgbClr val="0070C0"/>
                </a:solidFill>
              </a:rPr>
              <a:t>Inmutable y Mutable</a:t>
            </a:r>
            <a:endParaRPr lang="es-AR" b="1" dirty="0">
              <a:solidFill>
                <a:srgbClr val="0070C0"/>
              </a:solidFill>
            </a:endParaRPr>
          </a:p>
          <a:p>
            <a:endParaRPr lang="es-AR" dirty="0"/>
          </a:p>
          <a:p>
            <a:r>
              <a:rPr lang="es-AR" dirty="0"/>
              <a:t>                        concepto/significado</a:t>
            </a:r>
            <a:r>
              <a:rPr lang="es-AR" sz="2400" dirty="0"/>
              <a:t>  idea de “mesa”</a:t>
            </a:r>
            <a:endParaRPr lang="es-AR" dirty="0"/>
          </a:p>
          <a:p>
            <a:r>
              <a:rPr lang="es-AR" dirty="0"/>
              <a:t>     </a:t>
            </a:r>
            <a:r>
              <a:rPr lang="es-AR" sz="4800" dirty="0"/>
              <a:t>S</a:t>
            </a:r>
            <a:r>
              <a:rPr lang="es-AR" dirty="0"/>
              <a:t> --------------------------------------------</a:t>
            </a:r>
          </a:p>
          <a:p>
            <a:r>
              <a:rPr lang="es-AR" dirty="0"/>
              <a:t>           imagen acústica/significante       </a:t>
            </a:r>
            <a:r>
              <a:rPr lang="es-AR" sz="2400" dirty="0"/>
              <a:t>m-e-s-a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                          </a:t>
            </a:r>
            <a:r>
              <a:rPr lang="es-AR" sz="2400" dirty="0"/>
              <a:t>cadena de fonemas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008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rgbClr val="0070C0"/>
                </a:solidFill>
              </a:rPr>
              <a:t>relaciones entre signos dentro del sistema de la lengua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s-AR" dirty="0"/>
              <a:t>asociativas o paradigmáticas 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s-AR" sz="2000" b="1" dirty="0">
                <a:solidFill>
                  <a:srgbClr val="0070C0"/>
                </a:solidFill>
              </a:rPr>
              <a:t>“en ausencia”</a:t>
            </a:r>
          </a:p>
          <a:p>
            <a:r>
              <a:rPr lang="es-AR" sz="2000" b="1" dirty="0">
                <a:solidFill>
                  <a:srgbClr val="0070C0"/>
                </a:solidFill>
              </a:rPr>
              <a:t>A partir de un signo presente se asocian los demás signos ausentes que integran un posible  paradigma</a:t>
            </a:r>
          </a:p>
          <a:p>
            <a:endParaRPr lang="es-AR" sz="2000" b="1" dirty="0">
              <a:solidFill>
                <a:srgbClr val="0070C0"/>
              </a:solidFill>
            </a:endParaRPr>
          </a:p>
          <a:p>
            <a:r>
              <a:rPr lang="es-AR" sz="2000" b="1" dirty="0">
                <a:solidFill>
                  <a:srgbClr val="0070C0"/>
                </a:solidFill>
              </a:rPr>
              <a:t>Asociación por el significado: ej. “rosa/margarita/clavel/etc.”  </a:t>
            </a:r>
          </a:p>
          <a:p>
            <a:pPr marL="0" indent="0">
              <a:buNone/>
            </a:pPr>
            <a:r>
              <a:rPr lang="es-AR" sz="2000" b="1" dirty="0">
                <a:solidFill>
                  <a:srgbClr val="0070C0"/>
                </a:solidFill>
              </a:rPr>
              <a:t>        o por el significante: ej. “rosa/cosa/tosa/loza/etc.”</a:t>
            </a:r>
          </a:p>
          <a:p>
            <a:pPr marL="0" indent="0">
              <a:buNone/>
            </a:pPr>
            <a:r>
              <a:rPr lang="es-AR" sz="2000" b="1" dirty="0">
                <a:solidFill>
                  <a:srgbClr val="0070C0"/>
                </a:solidFill>
              </a:rPr>
              <a:t>EJE DE LA SELECCIÓN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s-AR" dirty="0"/>
              <a:t>               sintagmáticas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s-AR" sz="2000" b="1" dirty="0"/>
              <a:t>“en presencia”</a:t>
            </a:r>
          </a:p>
          <a:p>
            <a:r>
              <a:rPr lang="es-AR" sz="2000" b="1" dirty="0"/>
              <a:t>Se combinan los signos en una cadena: “La rosa se marchitó”.</a:t>
            </a:r>
          </a:p>
          <a:p>
            <a:r>
              <a:rPr lang="es-AR" sz="2000" b="1" dirty="0"/>
              <a:t>Dos o más signos ya constituyen un sintagma: ej. “rosa marchita”</a:t>
            </a:r>
          </a:p>
          <a:p>
            <a:endParaRPr lang="es-AR" sz="2000" b="1" dirty="0"/>
          </a:p>
          <a:p>
            <a:endParaRPr lang="es-AR" sz="2000" b="1" dirty="0"/>
          </a:p>
          <a:p>
            <a:pPr marL="0" indent="0">
              <a:buNone/>
            </a:pPr>
            <a:endParaRPr lang="es-AR" sz="2000" b="1" dirty="0"/>
          </a:p>
          <a:p>
            <a:pPr marL="0" indent="0">
              <a:buNone/>
            </a:pPr>
            <a:endParaRPr lang="es-AR" sz="2000" b="1" dirty="0"/>
          </a:p>
          <a:p>
            <a:pPr marL="0" indent="0">
              <a:buNone/>
            </a:pPr>
            <a:r>
              <a:rPr lang="es-AR" sz="2000" b="1" dirty="0"/>
              <a:t>EJE DE LA COMBINACIÓN</a:t>
            </a:r>
            <a:r>
              <a:rPr lang="es-A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7332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1" dirty="0">
                <a:solidFill>
                  <a:srgbClr val="FF0000"/>
                </a:solidFill>
              </a:rPr>
              <a:t>valor   </a:t>
            </a:r>
            <a:r>
              <a:rPr lang="es-AR" b="1" dirty="0"/>
              <a:t>             </a:t>
            </a:r>
            <a:r>
              <a:rPr lang="es-AR" b="1" dirty="0">
                <a:solidFill>
                  <a:srgbClr val="92D050"/>
                </a:solidFill>
              </a:rPr>
              <a:t>significación </a:t>
            </a:r>
            <a:r>
              <a:rPr lang="es-AR" b="1" dirty="0"/>
              <a:t> 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s-AR" dirty="0"/>
              <a:t>                   negativo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AR" b="1" dirty="0">
                <a:solidFill>
                  <a:srgbClr val="0070C0"/>
                </a:solidFill>
              </a:rPr>
              <a:t>Los signos, tanto a nivel de los significados como de las unidades fonemáticas </a:t>
            </a:r>
            <a:r>
              <a:rPr lang="es-AR" sz="2000" b="1" dirty="0">
                <a:solidFill>
                  <a:srgbClr val="0070C0"/>
                </a:solidFill>
              </a:rPr>
              <a:t>(fonema:  unidad mínima del plano del Ste. Cuyo contraste permite distinguir significados: ej. “moza/rosa”)  </a:t>
            </a:r>
            <a:r>
              <a:rPr lang="es-AR" b="1" dirty="0">
                <a:solidFill>
                  <a:srgbClr val="0070C0"/>
                </a:solidFill>
              </a:rPr>
              <a:t>valen por su oposición a los demás significados o fonemas </a:t>
            </a:r>
            <a:r>
              <a:rPr lang="es-AR" b="1" dirty="0">
                <a:solidFill>
                  <a:srgbClr val="C00000"/>
                </a:solidFill>
              </a:rPr>
              <a:t>DENTRO DEL SISTEMA</a:t>
            </a:r>
          </a:p>
          <a:p>
            <a:pPr marL="0" indent="0">
              <a:buNone/>
            </a:pPr>
            <a:endParaRPr lang="es-A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AR" b="1" dirty="0">
                <a:solidFill>
                  <a:srgbClr val="0070C0"/>
                </a:solidFill>
              </a:rPr>
              <a:t>la lengua es un conjunto de oposiciones: “negro” no es </a:t>
            </a:r>
          </a:p>
          <a:p>
            <a:pPr marL="0" indent="0">
              <a:buNone/>
            </a:pPr>
            <a:r>
              <a:rPr lang="es-AR" b="1" dirty="0">
                <a:solidFill>
                  <a:srgbClr val="0070C0"/>
                </a:solidFill>
              </a:rPr>
              <a:t>“blanco” ni “rosa”; la vocal </a:t>
            </a:r>
            <a:r>
              <a:rPr lang="es-AR" b="1" i="1" dirty="0">
                <a:solidFill>
                  <a:srgbClr val="0070C0"/>
                </a:solidFill>
              </a:rPr>
              <a:t>a </a:t>
            </a:r>
            <a:r>
              <a:rPr lang="es-AR" b="1" dirty="0">
                <a:solidFill>
                  <a:srgbClr val="0070C0"/>
                </a:solidFill>
              </a:rPr>
              <a:t>no es ni</a:t>
            </a:r>
            <a:r>
              <a:rPr lang="es-AR" b="1" i="1" dirty="0">
                <a:solidFill>
                  <a:srgbClr val="0070C0"/>
                </a:solidFill>
              </a:rPr>
              <a:t> e, ni i, ni o ni u </a:t>
            </a:r>
            <a:r>
              <a:rPr lang="es-AR" b="1" dirty="0">
                <a:solidFill>
                  <a:srgbClr val="0070C0"/>
                </a:solidFill>
              </a:rPr>
              <a:t>en castellano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s-AR" dirty="0"/>
              <a:t>                  positiva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s-AR" sz="1800" b="1" dirty="0"/>
              <a:t>La significación resulta de la unión de </a:t>
            </a:r>
            <a:r>
              <a:rPr lang="es-AR" sz="1800" b="1" dirty="0" err="1"/>
              <a:t>Sdo</a:t>
            </a:r>
            <a:r>
              <a:rPr lang="es-AR" sz="1800" b="1" dirty="0"/>
              <a:t>. Y Ste.</a:t>
            </a:r>
          </a:p>
          <a:p>
            <a:r>
              <a:rPr lang="es-AR" sz="1800" b="1" dirty="0"/>
              <a:t>La positividad consiste en </a:t>
            </a:r>
          </a:p>
          <a:p>
            <a:r>
              <a:rPr lang="es-AR" sz="1800" b="1" dirty="0"/>
              <a:t>Todos los rasgos semánticos que hacen a un concepto: ej. “gato” (animal-mamífero-felino- doméstico-genérico o macho)</a:t>
            </a:r>
          </a:p>
          <a:p>
            <a:r>
              <a:rPr lang="es-AR" sz="1800" b="1" dirty="0"/>
              <a:t>Todos los rasgos semánticos que hacen a un fonema: ej. b: bilabial/oclusivo/sonoro</a:t>
            </a:r>
          </a:p>
        </p:txBody>
      </p:sp>
    </p:spTree>
    <p:extLst>
      <p:ext uri="{BB962C8B-B14F-4D97-AF65-F5344CB8AC3E}">
        <p14:creationId xmlns:p14="http://schemas.microsoft.com/office/powerpoint/2010/main" val="398730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s-AR" b="1" i="1" dirty="0">
                <a:solidFill>
                  <a:srgbClr val="C00000"/>
                </a:solidFill>
              </a:rPr>
              <a:t>La lengua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lstStyle/>
          <a:p>
            <a:pPr marL="0" indent="0" algn="ctr">
              <a:buNone/>
            </a:pPr>
            <a:r>
              <a:rPr lang="es-AR" sz="4800" b="1" dirty="0"/>
              <a:t>es un sistema de valores diferenciales</a:t>
            </a:r>
          </a:p>
          <a:p>
            <a:pPr marL="0" indent="0" algn="ctr">
              <a:buNone/>
            </a:pPr>
            <a:endParaRPr lang="es-AR" sz="4800" b="1" dirty="0"/>
          </a:p>
          <a:p>
            <a:pPr marL="0" indent="0" algn="ctr">
              <a:buNone/>
            </a:pPr>
            <a:r>
              <a:rPr lang="es-AR" sz="4800" b="1" dirty="0"/>
              <a:t>es una forma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717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La lingüística y su base </a:t>
            </a:r>
            <a:r>
              <a:rPr lang="es-AR" b="1" dirty="0" err="1">
                <a:solidFill>
                  <a:srgbClr val="FF0000"/>
                </a:solidFill>
              </a:rPr>
              <a:t>psicologicista</a:t>
            </a:r>
            <a:br>
              <a:rPr lang="es-AR" b="1" dirty="0">
                <a:solidFill>
                  <a:srgbClr val="FF0000"/>
                </a:solidFill>
              </a:rPr>
            </a:br>
            <a:r>
              <a:rPr lang="es-AR" b="1" dirty="0">
                <a:solidFill>
                  <a:srgbClr val="FF0000"/>
                </a:solidFill>
              </a:rPr>
              <a:t>Lugar de la semiología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</p:spPr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Para Saussure, la </a:t>
            </a:r>
            <a:r>
              <a:rPr lang="es-AR" b="1" dirty="0">
                <a:solidFill>
                  <a:srgbClr val="FF0000"/>
                </a:solidFill>
              </a:rPr>
              <a:t>Lingüística</a:t>
            </a:r>
            <a:r>
              <a:rPr lang="es-AR" dirty="0"/>
              <a:t> forma parte de la </a:t>
            </a:r>
            <a:r>
              <a:rPr lang="es-AR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Semiología,</a:t>
            </a:r>
            <a:r>
              <a:rPr lang="es-AR" dirty="0"/>
              <a:t> esta  de la </a:t>
            </a:r>
            <a:r>
              <a:rPr lang="es-AR" b="1" dirty="0">
                <a:solidFill>
                  <a:srgbClr val="0070C0"/>
                </a:solidFill>
              </a:rPr>
              <a:t>Psicología Social</a:t>
            </a:r>
            <a:r>
              <a:rPr lang="es-AR" dirty="0"/>
              <a:t> y esta, de la </a:t>
            </a:r>
            <a:r>
              <a:rPr lang="es-AR" b="1" dirty="0">
                <a:solidFill>
                  <a:srgbClr val="7030A0"/>
                </a:solidFill>
              </a:rPr>
              <a:t>Psicología General</a:t>
            </a:r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683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484</Words>
  <Application>Microsoft Office PowerPoint</Application>
  <PresentationFormat>Presentación en pantalla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Ferdinand de Saussure, Curso de Lingüística General traducción, prólogo y notas de Amado Alonso, 1° edición en castellano, Buenos Aires: Losada, 1945.</vt:lpstr>
      <vt:lpstr>conceptos clave de la Lingüística saussureana</vt:lpstr>
      <vt:lpstr>lengua                habla</vt:lpstr>
      <vt:lpstr>signo lingüístico</vt:lpstr>
      <vt:lpstr>relaciones entre signos dentro del sistema de la lengua</vt:lpstr>
      <vt:lpstr>valor                significación  </vt:lpstr>
      <vt:lpstr>La lengua</vt:lpstr>
      <vt:lpstr>La lingüística y su base psicologicista Lugar de la semiología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Lingüística General</dc:title>
  <dc:creator>Amparo Rocha Alonso</dc:creator>
  <cp:lastModifiedBy>Amparo Rocha Alonso</cp:lastModifiedBy>
  <cp:revision>16</cp:revision>
  <dcterms:created xsi:type="dcterms:W3CDTF">2020-04-18T21:47:50Z</dcterms:created>
  <dcterms:modified xsi:type="dcterms:W3CDTF">2021-04-20T22:15:49Z</dcterms:modified>
</cp:coreProperties>
</file>