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it-I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8" d="100"/>
          <a:sy n="178" d="100"/>
        </p:scale>
        <p:origin x="256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1643857" y="1172224"/>
            <a:ext cx="6770700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1643851" y="3261774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0" y="0"/>
            <a:ext cx="1216199" cy="2571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713224" y="115247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 bwMode="auto">
          <a:xfrm>
            <a:off x="713224" y="384048"/>
            <a:ext cx="77175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717799" y="383175"/>
            <a:ext cx="77081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 bwMode="auto">
          <a:xfrm>
            <a:off x="23103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77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 bwMode="auto">
          <a:xfrm>
            <a:off x="2310349" y="185887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 bwMode="auto">
          <a:xfrm>
            <a:off x="62330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6863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 bwMode="auto">
          <a:xfrm>
            <a:off x="6275799" y="1858878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 bwMode="auto">
          <a:xfrm>
            <a:off x="2310349" y="2868777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177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 bwMode="auto">
          <a:xfrm>
            <a:off x="231034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 bwMode="auto">
          <a:xfrm>
            <a:off x="6275649" y="2868774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863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 bwMode="auto">
          <a:xfrm>
            <a:off x="627579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/>
          <p:cNvSpPr/>
          <p:nvPr/>
        </p:nvSpPr>
        <p:spPr bwMode="auto">
          <a:xfrm>
            <a:off x="49" y="4834274"/>
            <a:ext cx="4572000" cy="3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14"/>
          <p:cNvSpPr/>
          <p:nvPr/>
        </p:nvSpPr>
        <p:spPr bwMode="auto">
          <a:xfrm>
            <a:off x="4572000" y="4834274"/>
            <a:ext cx="4572000" cy="309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 bwMode="auto">
          <a:xfrm>
            <a:off x="3984975" y="1495799"/>
            <a:ext cx="4055400" cy="7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 bwMode="auto">
          <a:xfrm>
            <a:off x="3994374" y="2142599"/>
            <a:ext cx="4055400" cy="1505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0"/>
          <p:cNvSpPr/>
          <p:nvPr/>
        </p:nvSpPr>
        <p:spPr bwMode="auto">
          <a:xfrm rot="10800000" flipH="1">
            <a:off x="0" y="2571824"/>
            <a:ext cx="1216199" cy="257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0"/>
          <p:cNvSpPr/>
          <p:nvPr/>
        </p:nvSpPr>
        <p:spPr bwMode="auto">
          <a:xfrm rot="10800000" flipH="1">
            <a:off x="1219199" y="1247174"/>
            <a:ext cx="1216199" cy="1324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 bwMode="auto">
          <a:xfrm>
            <a:off x="2433066" y="4540846"/>
            <a:ext cx="6770700" cy="5571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8548" y="3053797"/>
            <a:ext cx="1765598" cy="1765598"/>
          </a:xfrm>
          <a:prstGeom prst="rect">
            <a:avLst/>
          </a:prstGeom>
        </p:spPr>
      </p:pic>
      <p:sp>
        <p:nvSpPr>
          <p:cNvPr id="1614086007" name=""/>
          <p:cNvSpPr/>
          <p:nvPr/>
        </p:nvSpPr>
        <p:spPr bwMode="auto">
          <a:xfrm>
            <a:off x="4332303" y="2767512"/>
            <a:ext cx="183636" cy="548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3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299400127" name=""/>
          <p:cNvSpPr/>
          <p:nvPr/>
        </p:nvSpPr>
        <p:spPr bwMode="auto">
          <a:xfrm flipH="0" flipV="0">
            <a:off x="1757045" y="373045"/>
            <a:ext cx="7039696" cy="19205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Implementazione del protocollo di Chord in una rete peer2peer 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128189918" name=""/>
          <p:cNvSpPr txBox="1"/>
          <p:nvPr/>
        </p:nvSpPr>
        <p:spPr bwMode="auto">
          <a:xfrm flipH="0" flipV="0">
            <a:off x="6397192" y="4666815"/>
            <a:ext cx="259606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Simone Festa, mat. 0320408</a:t>
            </a:r>
            <a:endParaRPr b="0"/>
          </a:p>
        </p:txBody>
      </p:sp>
      <p:sp>
        <p:nvSpPr>
          <p:cNvPr id="598878716" name=""/>
          <p:cNvSpPr/>
          <p:nvPr/>
        </p:nvSpPr>
        <p:spPr bwMode="auto">
          <a:xfrm>
            <a:off x="2722152" y="2427735"/>
            <a:ext cx="3769220" cy="427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Corso di SISTEMI DISTRIBUITI E CLOUD COMPUTING</a:t>
            </a:r>
            <a:endParaRPr sz="1100" b="1" i="1" u="none">
              <a:ln>
                <a:noFill/>
              </a:ln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Facoltà di INGEGNERIA INFORMATICA</a:t>
            </a:r>
            <a:endParaRPr sz="1100" b="1" i="1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38241" name="CasellaDiTesto 12"/>
          <p:cNvSpPr txBox="1"/>
          <p:nvPr/>
        </p:nvSpPr>
        <p:spPr bwMode="auto">
          <a:xfrm flipH="0" flipV="0">
            <a:off x="4572000" y="4835718"/>
            <a:ext cx="458426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5/10</a:t>
            </a:r>
            <a:endParaRPr/>
          </a:p>
        </p:txBody>
      </p:sp>
      <p:sp>
        <p:nvSpPr>
          <p:cNvPr id="835661941" name=""/>
          <p:cNvSpPr txBox="1"/>
          <p:nvPr/>
        </p:nvSpPr>
        <p:spPr bwMode="auto">
          <a:xfrm flipH="0" flipV="0">
            <a:off x="264907" y="1341841"/>
            <a:ext cx="3636185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5324846" name="Google Shape;197;p32"/>
          <p:cNvSpPr txBox="1">
            <a:spLocks noGrp="1"/>
          </p:cNvSpPr>
          <p:nvPr/>
        </p:nvSpPr>
        <p:spPr bwMode="auto">
          <a:xfrm flipH="0" flipV="0">
            <a:off x="2646" y="-7936"/>
            <a:ext cx="9152173" cy="465295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260921197" name=""/>
          <p:cNvSpPr txBox="1"/>
          <p:nvPr/>
        </p:nvSpPr>
        <p:spPr bwMode="auto">
          <a:xfrm flipH="0" flipV="0">
            <a:off x="-10294" y="4835718"/>
            <a:ext cx="461433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sz="1200" b="0" i="1">
                <a:solidFill>
                  <a:schemeClr val="bg1"/>
                </a:solidFill>
              </a:rPr>
              <a:t>- 1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130931720" name=""/>
          <p:cNvSpPr txBox="1"/>
          <p:nvPr/>
        </p:nvSpPr>
        <p:spPr bwMode="auto">
          <a:xfrm flipH="0" flipV="0">
            <a:off x="10397" y="975386"/>
            <a:ext cx="5521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9797608" name=""/>
          <p:cNvSpPr txBox="1"/>
          <p:nvPr/>
        </p:nvSpPr>
        <p:spPr bwMode="auto">
          <a:xfrm flipH="0" flipV="0">
            <a:off x="10397" y="823320"/>
            <a:ext cx="5547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Il sistema supporta l’</a:t>
            </a:r>
            <a:r>
              <a:rPr i="1">
                <a:solidFill>
                  <a:schemeClr val="tx1"/>
                </a:solidFill>
              </a:rPr>
              <a:t>inserimento</a:t>
            </a:r>
            <a:r>
              <a:rPr>
                <a:solidFill>
                  <a:schemeClr val="tx1"/>
                </a:solidFill>
              </a:rPr>
              <a:t>, la </a:t>
            </a:r>
            <a:r>
              <a:rPr i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e la </a:t>
            </a:r>
            <a:r>
              <a:rPr i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di una risorsa.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047779" name=""/>
          <p:cNvSpPr txBox="1"/>
          <p:nvPr/>
        </p:nvSpPr>
        <p:spPr bwMode="auto">
          <a:xfrm flipH="0" flipV="0">
            <a:off x="1532" y="1438421"/>
            <a:ext cx="4807383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Inserimento</a:t>
            </a:r>
            <a:r>
              <a:rPr b="0">
                <a:solidFill>
                  <a:schemeClr val="tx1"/>
                </a:solidFill>
              </a:rPr>
              <a:t>: fornita una stringa, il Registry 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ne calcola l’identificativo, seleziona casualmente un nodo, il quale troverà, tramite FT in modo iterativo, 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il nodo che dovrà gestire tale risorsa.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1448787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1938985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9" y="3590434"/>
            <a:ext cx="577361" cy="973015"/>
          </a:xfrm>
          <a:prstGeom prst="rect">
            <a:avLst/>
          </a:prstGeom>
        </p:spPr>
      </p:pic>
      <p:pic>
        <p:nvPicPr>
          <p:cNvPr id="18498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9" y="1082580"/>
            <a:ext cx="3754126" cy="3508103"/>
          </a:xfrm>
          <a:prstGeom prst="rect">
            <a:avLst/>
          </a:prstGeom>
        </p:spPr>
      </p:pic>
      <p:cxnSp>
        <p:nvCxnSpPr>
          <p:cNvPr id="1630668728" name=""/>
          <p:cNvCxnSpPr>
            <a:cxnSpLocks/>
          </p:cNvCxnSpPr>
          <p:nvPr/>
        </p:nvCxnSpPr>
        <p:spPr bwMode="auto">
          <a:xfrm rot="16199969" flipH="0" flipV="0">
            <a:off x="3629746" y="-767156"/>
            <a:ext cx="1390321" cy="644514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6528359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80" y="1341840"/>
            <a:ext cx="945172" cy="836827"/>
          </a:xfrm>
          <a:prstGeom prst="rect">
            <a:avLst/>
          </a:prstGeom>
        </p:spPr>
      </p:pic>
      <p:cxnSp>
        <p:nvCxnSpPr>
          <p:cNvPr id="1290522748" name=""/>
          <p:cNvCxnSpPr>
            <a:cxnSpLocks/>
          </p:cNvCxnSpPr>
          <p:nvPr/>
        </p:nvCxnSpPr>
        <p:spPr bwMode="auto">
          <a:xfrm flipH="1" flipV="0">
            <a:off x="5235985" y="1992921"/>
            <a:ext cx="2516647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132245" name=""/>
          <p:cNvCxnSpPr>
            <a:cxnSpLocks/>
            <a:endCxn id="1938985483" idx="1"/>
          </p:cNvCxnSpPr>
          <p:nvPr/>
        </p:nvCxnSpPr>
        <p:spPr bwMode="auto">
          <a:xfrm rot="0" flipH="0" flipV="0">
            <a:off x="1145563" y="3322651"/>
            <a:ext cx="2322286" cy="754291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826183" name=""/>
          <p:cNvCxnSpPr>
            <a:cxnSpLocks/>
          </p:cNvCxnSpPr>
          <p:nvPr/>
        </p:nvCxnSpPr>
        <p:spPr bwMode="auto">
          <a:xfrm flipH="1" flipV="1">
            <a:off x="1194235" y="3514833"/>
            <a:ext cx="2199654" cy="727117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431100" name=""/>
          <p:cNvSpPr txBox="1"/>
          <p:nvPr/>
        </p:nvSpPr>
        <p:spPr bwMode="auto">
          <a:xfrm rot="1096846" flipH="0" flipV="0">
            <a:off x="1317152" y="3490228"/>
            <a:ext cx="224566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339286680" name=""/>
          <p:cNvSpPr txBox="1"/>
          <p:nvPr/>
        </p:nvSpPr>
        <p:spPr bwMode="auto">
          <a:xfrm rot="1080071" flipH="0" flipV="0">
            <a:off x="1446329" y="3834775"/>
            <a:ext cx="1418010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912059621" name=""/>
          <p:cNvSpPr txBox="1"/>
          <p:nvPr/>
        </p:nvSpPr>
        <p:spPr bwMode="auto">
          <a:xfrm flipH="0" flipV="0">
            <a:off x="4045211" y="2753976"/>
            <a:ext cx="9828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risorsa</a:t>
            </a:r>
            <a:endParaRPr sz="1000" i="1"/>
          </a:p>
          <a:p>
            <a:pPr>
              <a:defRPr/>
            </a:pPr>
            <a:r>
              <a:rPr sz="1000" i="1"/>
              <a:t>memorizzata!</a:t>
            </a:r>
            <a:endParaRPr sz="1000" i="1"/>
          </a:p>
        </p:txBody>
      </p:sp>
      <p:sp>
        <p:nvSpPr>
          <p:cNvPr id="823839044" name=""/>
          <p:cNvSpPr txBox="1"/>
          <p:nvPr/>
        </p:nvSpPr>
        <p:spPr bwMode="auto">
          <a:xfrm rot="20901053" flipH="0" flipV="0">
            <a:off x="1593419" y="2512592"/>
            <a:ext cx="311975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memorizzare la risorsa “ciao”</a:t>
            </a:r>
            <a:endParaRPr sz="1000"/>
          </a:p>
        </p:txBody>
      </p:sp>
      <p:sp>
        <p:nvSpPr>
          <p:cNvPr id="662070896" name=""/>
          <p:cNvSpPr txBox="1"/>
          <p:nvPr/>
        </p:nvSpPr>
        <p:spPr bwMode="auto">
          <a:xfrm flipH="0" flipV="0">
            <a:off x="7374180" y="1316321"/>
            <a:ext cx="74479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1811855099" name=""/>
          <p:cNvSpPr txBox="1"/>
          <p:nvPr/>
        </p:nvSpPr>
        <p:spPr bwMode="auto">
          <a:xfrm rot="20626204" flipH="0" flipV="0">
            <a:off x="5490491" y="2306173"/>
            <a:ext cx="236277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dovrà gestire la risorsa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9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87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9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8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8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8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700045" name="CasellaDiTesto 12"/>
          <p:cNvSpPr txBox="1"/>
          <p:nvPr/>
        </p:nvSpPr>
        <p:spPr bwMode="auto">
          <a:xfrm flipH="0" flipV="0">
            <a:off x="4572000" y="4835718"/>
            <a:ext cx="458498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6/10</a:t>
            </a:r>
            <a:endParaRPr/>
          </a:p>
        </p:txBody>
      </p:sp>
      <p:sp>
        <p:nvSpPr>
          <p:cNvPr id="2147378453" name=""/>
          <p:cNvSpPr txBox="1"/>
          <p:nvPr/>
        </p:nvSpPr>
        <p:spPr bwMode="auto">
          <a:xfrm flipH="0" flipV="0">
            <a:off x="264906" y="1341840"/>
            <a:ext cx="3636184" cy="3051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45062002" name="Google Shape;197;p32"/>
          <p:cNvSpPr txBox="1">
            <a:spLocks noGrp="1"/>
          </p:cNvSpPr>
          <p:nvPr/>
        </p:nvSpPr>
        <p:spPr bwMode="auto">
          <a:xfrm flipH="0" flipV="0">
            <a:off x="2646" y="-7935"/>
            <a:ext cx="9152172" cy="465294"/>
          </a:xfr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1225343327" name=""/>
          <p:cNvSpPr txBox="1"/>
          <p:nvPr/>
        </p:nvSpPr>
        <p:spPr bwMode="auto">
          <a:xfrm flipH="0" flipV="0">
            <a:off x="-10294" y="4835718"/>
            <a:ext cx="46064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- 2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38060775" name=""/>
          <p:cNvSpPr txBox="1"/>
          <p:nvPr/>
        </p:nvSpPr>
        <p:spPr bwMode="auto">
          <a:xfrm flipH="0" flipV="0">
            <a:off x="10396" y="975385"/>
            <a:ext cx="5521078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5090245" name=""/>
          <p:cNvSpPr txBox="1"/>
          <p:nvPr/>
        </p:nvSpPr>
        <p:spPr bwMode="auto">
          <a:xfrm flipH="0" flipV="0">
            <a:off x="23606" y="823320"/>
            <a:ext cx="55682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di una risorsa è eseguita in modo simile.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17294142" name=""/>
          <p:cNvSpPr txBox="1"/>
          <p:nvPr/>
        </p:nvSpPr>
        <p:spPr bwMode="auto">
          <a:xfrm flipH="0" flipV="0">
            <a:off x="23607" y="1438420"/>
            <a:ext cx="480774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1282269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276741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8" y="3590433"/>
            <a:ext cx="577360" cy="973014"/>
          </a:xfrm>
          <a:prstGeom prst="rect">
            <a:avLst/>
          </a:prstGeom>
        </p:spPr>
      </p:pic>
      <p:pic>
        <p:nvPicPr>
          <p:cNvPr id="7745671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8" y="1082579"/>
            <a:ext cx="3754125" cy="3508101"/>
          </a:xfrm>
          <a:prstGeom prst="rect">
            <a:avLst/>
          </a:prstGeom>
        </p:spPr>
      </p:pic>
      <p:cxnSp>
        <p:nvCxnSpPr>
          <p:cNvPr id="727641971" name=""/>
          <p:cNvCxnSpPr>
            <a:cxnSpLocks/>
          </p:cNvCxnSpPr>
          <p:nvPr/>
        </p:nvCxnSpPr>
        <p:spPr bwMode="auto">
          <a:xfrm rot="16199933" flipH="0" flipV="0">
            <a:off x="3629745" y="-767155"/>
            <a:ext cx="1390320" cy="6445144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4555568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79" y="1341839"/>
            <a:ext cx="945171" cy="836826"/>
          </a:xfrm>
          <a:prstGeom prst="rect">
            <a:avLst/>
          </a:prstGeom>
        </p:spPr>
      </p:pic>
      <p:cxnSp>
        <p:nvCxnSpPr>
          <p:cNvPr id="432480142" name=""/>
          <p:cNvCxnSpPr>
            <a:cxnSpLocks/>
          </p:cNvCxnSpPr>
          <p:nvPr/>
        </p:nvCxnSpPr>
        <p:spPr bwMode="auto">
          <a:xfrm flipH="1" flipV="0">
            <a:off x="5235984" y="1992921"/>
            <a:ext cx="2516646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520515" name=""/>
          <p:cNvCxnSpPr>
            <a:cxnSpLocks/>
            <a:endCxn id="276741972" idx="1"/>
          </p:cNvCxnSpPr>
          <p:nvPr/>
        </p:nvCxnSpPr>
        <p:spPr bwMode="auto">
          <a:xfrm rot="0" flipH="0" flipV="0">
            <a:off x="1145562" y="3322650"/>
            <a:ext cx="2322285" cy="754290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912795" name=""/>
          <p:cNvCxnSpPr>
            <a:cxnSpLocks/>
          </p:cNvCxnSpPr>
          <p:nvPr/>
        </p:nvCxnSpPr>
        <p:spPr bwMode="auto">
          <a:xfrm flipH="1" flipV="1">
            <a:off x="1194234" y="3514833"/>
            <a:ext cx="2199654" cy="727116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567312" name=""/>
          <p:cNvSpPr txBox="1"/>
          <p:nvPr/>
        </p:nvSpPr>
        <p:spPr bwMode="auto">
          <a:xfrm rot="1096846" flipH="0" flipV="0">
            <a:off x="1317151" y="3490227"/>
            <a:ext cx="2245667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026255177" name=""/>
          <p:cNvSpPr txBox="1"/>
          <p:nvPr/>
        </p:nvSpPr>
        <p:spPr bwMode="auto">
          <a:xfrm rot="1080071" flipH="0" flipV="0">
            <a:off x="1446329" y="3834774"/>
            <a:ext cx="1418010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385029357" name=""/>
          <p:cNvSpPr txBox="1"/>
          <p:nvPr/>
        </p:nvSpPr>
        <p:spPr bwMode="auto">
          <a:xfrm flipH="0" flipV="0">
            <a:off x="4049115" y="2753975"/>
            <a:ext cx="101381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Gestisco la </a:t>
            </a:r>
            <a:endParaRPr sz="1000" i="1"/>
          </a:p>
          <a:p>
            <a:pPr>
              <a:defRPr/>
            </a:pPr>
            <a:r>
              <a:rPr sz="1000" i="1"/>
              <a:t>risorsa </a:t>
            </a:r>
            <a:r>
              <a:rPr sz="1000" i="1"/>
              <a:t>“ciao”</a:t>
            </a:r>
            <a:endParaRPr sz="1000" i="1"/>
          </a:p>
        </p:txBody>
      </p:sp>
      <p:sp>
        <p:nvSpPr>
          <p:cNvPr id="887920528" name=""/>
          <p:cNvSpPr txBox="1"/>
          <p:nvPr/>
        </p:nvSpPr>
        <p:spPr bwMode="auto">
          <a:xfrm rot="20901053" flipH="0" flipV="0">
            <a:off x="1750973" y="2514931"/>
            <a:ext cx="280932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cercare la risorsa “ciao”</a:t>
            </a:r>
            <a:endParaRPr sz="1000"/>
          </a:p>
        </p:txBody>
      </p:sp>
      <p:sp>
        <p:nvSpPr>
          <p:cNvPr id="598316243" name=""/>
          <p:cNvSpPr txBox="1"/>
          <p:nvPr/>
        </p:nvSpPr>
        <p:spPr bwMode="auto">
          <a:xfrm flipH="0" flipV="0">
            <a:off x="7374179" y="1316320"/>
            <a:ext cx="744798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292603333" name=""/>
          <p:cNvSpPr txBox="1"/>
          <p:nvPr/>
        </p:nvSpPr>
        <p:spPr bwMode="auto">
          <a:xfrm rot="20626204" flipH="0" flipV="0">
            <a:off x="5238284" y="2339518"/>
            <a:ext cx="2756850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dovrebbe mantenere la risorsa</a:t>
            </a:r>
            <a:endParaRPr sz="900"/>
          </a:p>
        </p:txBody>
      </p:sp>
      <p:sp>
        <p:nvSpPr>
          <p:cNvPr id="651814908" name=""/>
          <p:cNvSpPr txBox="1"/>
          <p:nvPr/>
        </p:nvSpPr>
        <p:spPr bwMode="auto">
          <a:xfrm flipH="0" flipV="0">
            <a:off x="23606" y="1255359"/>
            <a:ext cx="43864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sfrutta la stessa logica, eliminando la risorsa dal nodo che la gestisce.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23976816" name=""/>
          <p:cNvSpPr txBox="1"/>
          <p:nvPr/>
        </p:nvSpPr>
        <p:spPr bwMode="auto">
          <a:xfrm flipH="0" flipV="0">
            <a:off x="4087228" y="3104676"/>
            <a:ext cx="10188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Elimino la</a:t>
            </a:r>
            <a:endParaRPr sz="1000" i="1">
              <a:solidFill>
                <a:srgbClr val="C00000"/>
              </a:solidFill>
            </a:endParaRPr>
          </a:p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risorsa </a:t>
            </a:r>
            <a:r>
              <a:rPr sz="1000" i="1">
                <a:solidFill>
                  <a:srgbClr val="C00000"/>
                </a:solidFill>
              </a:rPr>
              <a:t>“ciao”</a:t>
            </a:r>
            <a:endParaRPr sz="1000" i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2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6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9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1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55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0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81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154989690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1250806833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211860579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881103030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43779999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38982138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285881474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987281" name="CasellaDiTesto 27"/>
          <p:cNvSpPr txBox="1"/>
          <p:nvPr/>
        </p:nvSpPr>
        <p:spPr bwMode="auto">
          <a:xfrm flipH="0" flipV="0">
            <a:off x="4571996" y="4835718"/>
            <a:ext cx="4579911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7/10</a:t>
            </a:r>
            <a:endParaRPr/>
          </a:p>
        </p:txBody>
      </p:sp>
      <p:sp>
        <p:nvSpPr>
          <p:cNvPr id="144630445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2046792075" name=""/>
          <p:cNvSpPr txBox="1"/>
          <p:nvPr/>
        </p:nvSpPr>
        <p:spPr bwMode="auto">
          <a:xfrm flipH="0" flipV="0">
            <a:off x="2644" y="4835718"/>
            <a:ext cx="462692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- 1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673495906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237177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9071393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124292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2115804559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292674" name=""/>
          <p:cNvCxnSpPr>
            <a:cxnSpLocks/>
          </p:cNvCxnSpPr>
          <p:nvPr/>
        </p:nvCxnSpPr>
        <p:spPr bwMode="auto">
          <a:xfrm flipH="0" flipV="0">
            <a:off x="2023837" y="2665816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718536" name=""/>
          <p:cNvSpPr txBox="1"/>
          <p:nvPr/>
        </p:nvSpPr>
        <p:spPr bwMode="auto">
          <a:xfrm flipH="0" flipV="0">
            <a:off x="918364" y="2948042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76189035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1102315741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180684628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219524368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8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5401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30662690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935009378" name=""/>
          <p:cNvCxnSpPr>
            <a:cxnSpLocks/>
            <a:stCxn id="907139307" idx="3"/>
          </p:cNvCxnSpPr>
          <p:nvPr/>
        </p:nvCxnSpPr>
        <p:spPr bwMode="auto">
          <a:xfrm rot="0" flipH="0" flipV="1">
            <a:off x="2069610" y="3300935"/>
            <a:ext cx="3500445" cy="85976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163185" name=""/>
          <p:cNvSpPr txBox="1"/>
          <p:nvPr/>
        </p:nvSpPr>
        <p:spPr bwMode="auto">
          <a:xfrm rot="20764059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49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7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7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8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3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1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216611" name="CasellaDiTesto 27"/>
          <p:cNvSpPr txBox="1"/>
          <p:nvPr/>
        </p:nvSpPr>
        <p:spPr bwMode="auto">
          <a:xfrm flipH="0" flipV="0">
            <a:off x="4571996" y="4835718"/>
            <a:ext cx="458063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8/10</a:t>
            </a:r>
            <a:endParaRPr/>
          </a:p>
        </p:txBody>
      </p:sp>
      <p:sp>
        <p:nvSpPr>
          <p:cNvPr id="187976505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1373477883" name=""/>
          <p:cNvSpPr txBox="1"/>
          <p:nvPr/>
        </p:nvSpPr>
        <p:spPr bwMode="auto">
          <a:xfrm flipH="0" flipV="0">
            <a:off x="2644" y="4835718"/>
            <a:ext cx="462764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- 2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61177177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0458295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518138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20332057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491016977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347339" name=""/>
          <p:cNvCxnSpPr>
            <a:cxnSpLocks/>
          </p:cNvCxnSpPr>
          <p:nvPr/>
        </p:nvCxnSpPr>
        <p:spPr bwMode="auto">
          <a:xfrm flipH="0" flipV="0">
            <a:off x="2023837" y="2665816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170482" name=""/>
          <p:cNvSpPr txBox="1"/>
          <p:nvPr/>
        </p:nvSpPr>
        <p:spPr bwMode="auto">
          <a:xfrm flipH="0" flipV="0">
            <a:off x="918364" y="2948042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000830511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931070646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283794042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715919436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7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04748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42342507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19349702" name=""/>
          <p:cNvCxnSpPr>
            <a:cxnSpLocks/>
            <a:stCxn id="518138847" idx="3"/>
          </p:cNvCxnSpPr>
          <p:nvPr/>
        </p:nvCxnSpPr>
        <p:spPr bwMode="auto">
          <a:xfrm rot="0" flipH="0" flipV="1">
            <a:off x="2069610" y="3300935"/>
            <a:ext cx="3500444" cy="859764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171466" name=""/>
          <p:cNvSpPr txBox="1"/>
          <p:nvPr/>
        </p:nvSpPr>
        <p:spPr bwMode="auto">
          <a:xfrm rot="20764059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79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3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0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7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7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1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4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8" dur="2000" fill="hold"/>
                                        <p:tgtEl>
                                          <p:spTgt spid="518138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6" dur="2000" fill="hold"/>
                                        <p:tgtEl>
                                          <p:spTgt spid="10008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881304" name="CasellaDiTesto 27"/>
          <p:cNvSpPr txBox="1"/>
          <p:nvPr/>
        </p:nvSpPr>
        <p:spPr bwMode="auto">
          <a:xfrm flipH="0" flipV="0">
            <a:off x="4571997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9/10</a:t>
            </a:r>
            <a:endParaRPr/>
          </a:p>
        </p:txBody>
      </p:sp>
      <p:sp>
        <p:nvSpPr>
          <p:cNvPr id="30024704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562342620" name=""/>
          <p:cNvSpPr txBox="1"/>
          <p:nvPr/>
        </p:nvSpPr>
        <p:spPr bwMode="auto">
          <a:xfrm flipH="0" flipV="0">
            <a:off x="2644" y="4835718"/>
            <a:ext cx="46211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- 3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960484034" name=""/>
          <p:cNvSpPr txBox="1"/>
          <p:nvPr/>
        </p:nvSpPr>
        <p:spPr bwMode="auto">
          <a:xfrm flipH="0" flipV="0">
            <a:off x="18040" y="684108"/>
            <a:ext cx="705462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Leave</a:t>
            </a:r>
            <a:r>
              <a:rPr b="0">
                <a:solidFill>
                  <a:schemeClr val="tx1"/>
                </a:solidFill>
              </a:rPr>
              <a:t> (controllata), i nodi adiacenti al nodo da rimuovere verranno contattati per aggiornare la loro conoscenza sui nodi precedenti e successori.</a:t>
            </a:r>
            <a:endParaRPr b="0">
              <a:solidFill>
                <a:schemeClr val="tx1"/>
              </a:solidFill>
            </a:endParaRPr>
          </a:p>
          <a:p>
            <a:pPr algn="l">
              <a:defRPr/>
            </a:pPr>
            <a:endParaRPr b="0">
              <a:solidFill>
                <a:schemeClr val="tx1"/>
              </a:solidFill>
            </a:endParaRPr>
          </a:p>
          <a:p>
            <a:pPr marL="239820" indent="-239820" algn="l"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Esempio: rimozione del nodo “1”.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196949948" name=""/>
          <p:cNvPicPr>
            <a:picLocks noChangeAspect="1"/>
          </p:cNvPicPr>
          <p:nvPr/>
        </p:nvPicPr>
        <p:blipFill>
          <a:blip r:embed="rId2"/>
          <a:srcRect l="32978" t="0" r="0" b="41624"/>
          <a:stretch/>
        </p:blipFill>
        <p:spPr bwMode="auto">
          <a:xfrm flipH="0" flipV="0">
            <a:off x="289466" y="2157086"/>
            <a:ext cx="3093353" cy="2517740"/>
          </a:xfrm>
          <a:prstGeom prst="rect">
            <a:avLst/>
          </a:prstGeom>
        </p:spPr>
      </p:pic>
      <p:sp>
        <p:nvSpPr>
          <p:cNvPr id="318889337" name=""/>
          <p:cNvSpPr txBox="1"/>
          <p:nvPr/>
        </p:nvSpPr>
        <p:spPr bwMode="auto">
          <a:xfrm flipH="0" flipV="0">
            <a:off x="4971787" y="3768283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111067290" name=""/>
          <p:cNvSpPr txBox="1"/>
          <p:nvPr/>
        </p:nvSpPr>
        <p:spPr bwMode="auto">
          <a:xfrm flipH="0" flipV="0">
            <a:off x="1319595" y="2010548"/>
            <a:ext cx="12639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/>
              <a:t>“2”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successore</a:t>
            </a:r>
            <a:endParaRPr sz="1000"/>
          </a:p>
        </p:txBody>
      </p:sp>
      <p:sp>
        <p:nvSpPr>
          <p:cNvPr id="2085067319" name=""/>
          <p:cNvSpPr txBox="1"/>
          <p:nvPr/>
        </p:nvSpPr>
        <p:spPr bwMode="auto">
          <a:xfrm flipH="0" flipV="0">
            <a:off x="3181497" y="3263555"/>
            <a:ext cx="179028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/>
              <a:t>“0”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predecessore.</a:t>
            </a:r>
            <a:endParaRPr sz="1000"/>
          </a:p>
        </p:txBody>
      </p:sp>
      <p:sp>
        <p:nvSpPr>
          <p:cNvPr id="1584424770" name=""/>
          <p:cNvSpPr/>
          <p:nvPr/>
        </p:nvSpPr>
        <p:spPr bwMode="auto">
          <a:xfrm flipH="0" flipV="0">
            <a:off x="2009919" y="2718288"/>
            <a:ext cx="877637" cy="5934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1319595" y="2403230"/>
            <a:ext cx="871903" cy="388326"/>
          </a:xfrm>
          <a:prstGeom prst="curvedConnector3">
            <a:avLst>
              <a:gd name="adj1" fmla="val 24113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97057" y="3015028"/>
            <a:ext cx="380999" cy="1219932"/>
          </a:xfrm>
          <a:prstGeom prst="curvedConnector3">
            <a:avLst>
              <a:gd name="adj1" fmla="val 115277"/>
            </a:avLst>
          </a:prstGeom>
          <a:ln w="1904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758255" name=""/>
          <p:cNvSpPr txBox="1"/>
          <p:nvPr/>
        </p:nvSpPr>
        <p:spPr bwMode="auto">
          <a:xfrm flipH="0" flipV="0">
            <a:off x="3181497" y="4234961"/>
            <a:ext cx="180720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Prelevo le risorse possedute dal nodo “1”.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4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9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4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283163778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2014794116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512424908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2046500462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03774601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696075289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26010446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82223" name="CasellaDiTesto 27"/>
          <p:cNvSpPr txBox="1"/>
          <p:nvPr/>
        </p:nvSpPr>
        <p:spPr bwMode="auto">
          <a:xfrm flipH="0" flipV="0">
            <a:off x="4549630" y="4835718"/>
            <a:ext cx="46077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10/10</a:t>
            </a:r>
            <a:endParaRPr/>
          </a:p>
        </p:txBody>
      </p:sp>
      <p:sp>
        <p:nvSpPr>
          <p:cNvPr id="120300194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Conclusioni</a:t>
            </a:r>
            <a:endParaRPr/>
          </a:p>
        </p:txBody>
      </p:sp>
      <p:sp>
        <p:nvSpPr>
          <p:cNvPr id="636886981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16091585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262391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142834" name=""/>
          <p:cNvSpPr txBox="1"/>
          <p:nvPr/>
        </p:nvSpPr>
        <p:spPr bwMode="auto">
          <a:xfrm flipH="0" flipV="0">
            <a:off x="754874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08727353" name=""/>
          <p:cNvSpPr txBox="1"/>
          <p:nvPr/>
        </p:nvSpPr>
        <p:spPr bwMode="auto">
          <a:xfrm flipH="0" flipV="0">
            <a:off x="-10294" y="4835718"/>
            <a:ext cx="463053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200" b="0" i="1"/>
          </a:p>
        </p:txBody>
      </p:sp>
      <p:pic>
        <p:nvPicPr>
          <p:cNvPr id="21244942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59504" y="603623"/>
            <a:ext cx="3744491" cy="3499099"/>
          </a:xfrm>
          <a:prstGeom prst="rect">
            <a:avLst/>
          </a:prstGeom>
        </p:spPr>
      </p:pic>
      <p:pic>
        <p:nvPicPr>
          <p:cNvPr id="16433134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75560" y="3659920"/>
            <a:ext cx="525494" cy="885604"/>
          </a:xfrm>
          <a:prstGeom prst="rect">
            <a:avLst/>
          </a:prstGeom>
        </p:spPr>
      </p:pic>
      <p:sp>
        <p:nvSpPr>
          <p:cNvPr id="252917676" name=""/>
          <p:cNvSpPr txBox="1"/>
          <p:nvPr/>
        </p:nvSpPr>
        <p:spPr bwMode="auto">
          <a:xfrm flipH="0" flipV="0">
            <a:off x="18040" y="823320"/>
            <a:ext cx="56618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 seguito, esaminiamo alcune limitazioni dell’implementazione: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66051897" name=""/>
          <p:cNvSpPr txBox="1"/>
          <p:nvPr/>
        </p:nvSpPr>
        <p:spPr bwMode="auto">
          <a:xfrm flipH="0" flipV="0">
            <a:off x="-30557" y="1662206"/>
            <a:ext cx="574751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Server Registry bottleneck</a:t>
            </a:r>
            <a:r>
              <a:rPr>
                <a:solidFill>
                  <a:schemeClr val="tx1"/>
                </a:solidFill>
              </a:rPr>
              <a:t>: un suo guasto impedirebbe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corretto svolgimento di operazioni di inserimento 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posizionamento dei nodi.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3263150" name=""/>
          <p:cNvSpPr txBox="1"/>
          <p:nvPr/>
        </p:nvSpPr>
        <p:spPr bwMode="auto">
          <a:xfrm flipH="0" flipV="0">
            <a:off x="-18593" y="2766360"/>
            <a:ext cx="514218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Non tolleranza in caso di partizionamento della rete</a:t>
            </a:r>
            <a:r>
              <a:rPr>
                <a:solidFill>
                  <a:schemeClr val="tx1"/>
                </a:solidFill>
              </a:rPr>
              <a:t>: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registry verrebbe associato ad un solo sottoinsieme.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3688401" name=""/>
          <p:cNvSpPr/>
          <p:nvPr/>
        </p:nvSpPr>
        <p:spPr bwMode="auto">
          <a:xfrm flipH="0" flipV="0">
            <a:off x="4177456" y="3722076"/>
            <a:ext cx="877637" cy="593479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048854" name=""/>
          <p:cNvSpPr/>
          <p:nvPr/>
        </p:nvSpPr>
        <p:spPr bwMode="auto">
          <a:xfrm rot="20393503" flipH="0" flipV="0">
            <a:off x="3839860" y="2557882"/>
            <a:ext cx="5293119" cy="1741227"/>
          </a:xfrm>
          <a:prstGeom prst="ellipse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25400" cap="flat" cmpd="sng" algn="ctr">
            <a:solidFill>
              <a:schemeClr val="accent5">
                <a:lumMod val="74901"/>
                <a:lumOff val="25099"/>
                <a:alpha val="999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8102241" name=""/>
          <p:cNvSpPr/>
          <p:nvPr/>
        </p:nvSpPr>
        <p:spPr bwMode="auto">
          <a:xfrm rot="20393503" flipH="0" flipV="0">
            <a:off x="4723602" y="713219"/>
            <a:ext cx="4297264" cy="1773977"/>
          </a:xfrm>
          <a:prstGeom prst="ellipse">
            <a:avLst/>
          </a:prstGeom>
          <a:solidFill>
            <a:srgbClr val="C00000">
              <a:alpha val="0"/>
            </a:srgbClr>
          </a:solidFill>
          <a:ln w="25400" cap="flat" cmpd="sng" algn="ctr">
            <a:solidFill>
              <a:srgbClr val="FF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85175" name=""/>
          <p:cNvSpPr txBox="1"/>
          <p:nvPr/>
        </p:nvSpPr>
        <p:spPr bwMode="auto">
          <a:xfrm rot="20241796" flipH="0" flipV="0">
            <a:off x="5987275" y="571859"/>
            <a:ext cx="50941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???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4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5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6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8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64735" y="1057523"/>
            <a:ext cx="2007264" cy="1129086"/>
          </a:xfrm>
          <a:prstGeom prst="rect">
            <a:avLst/>
          </a:prstGeom>
        </p:spPr>
      </p:pic>
      <p:sp>
        <p:nvSpPr>
          <p:cNvPr id="61793990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72830" y="35471"/>
            <a:ext cx="3343950" cy="572697"/>
          </a:xfrm>
        </p:spPr>
        <p:txBody>
          <a:bodyPr/>
          <a:lstStyle/>
          <a:p>
            <a:pPr lvl="0" algn="l">
              <a:defRPr/>
            </a:pPr>
            <a: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Repository</a:t>
            </a:r>
            <a:b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</a:br>
            <a:endParaRPr sz="2800"/>
          </a:p>
        </p:txBody>
      </p:sp>
      <p:sp>
        <p:nvSpPr>
          <p:cNvPr id="2144614103" name=""/>
          <p:cNvSpPr txBox="1"/>
          <p:nvPr/>
        </p:nvSpPr>
        <p:spPr bwMode="auto">
          <a:xfrm flipH="0" flipV="0">
            <a:off x="4641426" y="1512780"/>
            <a:ext cx="427804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https://github.com/simonefesta/Chord_SDCC</a:t>
            </a:r>
            <a:endParaRPr sz="1200" b="1"/>
          </a:p>
        </p:txBody>
      </p:sp>
      <p:sp>
        <p:nvSpPr>
          <p:cNvPr id="114394917" name=""/>
          <p:cNvSpPr txBox="1"/>
          <p:nvPr/>
        </p:nvSpPr>
        <p:spPr bwMode="auto">
          <a:xfrm flipH="0" flipV="0">
            <a:off x="3321535" y="2408464"/>
            <a:ext cx="47829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5553833" name=""/>
          <p:cNvSpPr/>
          <p:nvPr/>
        </p:nvSpPr>
        <p:spPr bwMode="auto">
          <a:xfrm>
            <a:off x="2112996" y="2971620"/>
            <a:ext cx="5772808" cy="7013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Grazie per l’attenzione!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pic>
        <p:nvPicPr>
          <p:cNvPr id="579093888" name="Immagin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04482" y="4101546"/>
            <a:ext cx="1041952" cy="1041952"/>
          </a:xfrm>
          <a:prstGeom prst="rect">
            <a:avLst/>
          </a:prstGeom>
        </p:spPr>
      </p:pic>
      <p:sp>
        <p:nvSpPr>
          <p:cNvPr id="382127956" name=""/>
          <p:cNvSpPr txBox="1"/>
          <p:nvPr/>
        </p:nvSpPr>
        <p:spPr bwMode="auto">
          <a:xfrm flipH="0" flipV="0">
            <a:off x="3568365" y="3728016"/>
            <a:ext cx="274155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lang="it-IT" sz="1400" b="1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Simone Festa, mat. 0320408</a:t>
            </a:r>
            <a:endParaRPr sz="1400" b="1">
              <a:solidFill>
                <a:schemeClr val="bg2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898142604" name=""/>
          <p:cNvSpPr/>
          <p:nvPr/>
        </p:nvSpPr>
        <p:spPr bwMode="auto">
          <a:xfrm rot="0" flipH="0" flipV="0">
            <a:off x="8019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375524108" name=""/>
          <p:cNvSpPr/>
          <p:nvPr/>
        </p:nvSpPr>
        <p:spPr bwMode="auto">
          <a:xfrm rot="0" flipH="0" flipV="0">
            <a:off x="1450200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967199822" name=""/>
          <p:cNvSpPr/>
          <p:nvPr/>
        </p:nvSpPr>
        <p:spPr bwMode="auto">
          <a:xfrm rot="0" flipH="0" flipV="0">
            <a:off x="2859737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538669264" name=""/>
          <p:cNvSpPr/>
          <p:nvPr/>
        </p:nvSpPr>
        <p:spPr bwMode="auto">
          <a:xfrm rot="0" flipH="0" flipV="0">
            <a:off x="4283170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685854203" name=""/>
          <p:cNvSpPr/>
          <p:nvPr/>
        </p:nvSpPr>
        <p:spPr bwMode="auto">
          <a:xfrm rot="0" flipH="0" flipV="0">
            <a:off x="5769558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6909662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5" y="-4212"/>
            <a:ext cx="9149962" cy="572699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188189905" name=""/>
          <p:cNvSpPr/>
          <p:nvPr/>
        </p:nvSpPr>
        <p:spPr bwMode="auto">
          <a:xfrm rot="0" flipH="0" flipV="0">
            <a:off x="7284658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9352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6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2099318708" name="CasellaDiTesto 27"/>
          <p:cNvSpPr txBox="1"/>
          <p:nvPr/>
        </p:nvSpPr>
        <p:spPr bwMode="auto">
          <a:xfrm flipH="0" flipV="0">
            <a:off x="4572000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b="0" i="0">
                <a:solidFill>
                  <a:schemeClr val="bg1"/>
                </a:solidFill>
              </a:rPr>
              <a:t>1/10</a:t>
            </a:r>
            <a:endParaRPr b="0" i="0"/>
          </a:p>
        </p:txBody>
      </p:sp>
      <p:sp>
        <p:nvSpPr>
          <p:cNvPr id="1867664274" name=""/>
          <p:cNvSpPr txBox="1"/>
          <p:nvPr/>
        </p:nvSpPr>
        <p:spPr bwMode="auto">
          <a:xfrm flipH="0" flipV="0">
            <a:off x="33752" y="902104"/>
            <a:ext cx="56171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Lo scopo del progetto è implementare, in un contesto di </a:t>
            </a:r>
            <a:br>
              <a:rPr sz="1400">
                <a:solidFill>
                  <a:schemeClr val="tx1"/>
                </a:solidFill>
              </a:rPr>
            </a:br>
            <a:r>
              <a:rPr sz="1400" i="1">
                <a:solidFill>
                  <a:schemeClr val="tx1"/>
                </a:solidFill>
              </a:rPr>
              <a:t>overlay network strutturata</a:t>
            </a:r>
            <a:r>
              <a:rPr sz="1400">
                <a:solidFill>
                  <a:schemeClr val="tx1"/>
                </a:solidFill>
              </a:rPr>
              <a:t>, </a:t>
            </a:r>
            <a:r>
              <a:rPr sz="1400">
                <a:solidFill>
                  <a:schemeClr val="tx1"/>
                </a:solidFill>
              </a:rPr>
              <a:t>l’algoritmo/protocollo di </a:t>
            </a:r>
            <a:r>
              <a:rPr sz="1400" b="1">
                <a:solidFill>
                  <a:schemeClr val="tx1"/>
                </a:solidFill>
              </a:rPr>
              <a:t>Chord</a:t>
            </a:r>
            <a:r>
              <a:rPr sz="1400">
                <a:solidFill>
                  <a:schemeClr val="tx1"/>
                </a:solidFill>
              </a:rPr>
              <a:t>.</a:t>
            </a:r>
            <a:endParaRPr/>
          </a:p>
        </p:txBody>
      </p:sp>
      <p:sp>
        <p:nvSpPr>
          <p:cNvPr id="1547712352" name=""/>
          <p:cNvSpPr txBox="1"/>
          <p:nvPr/>
        </p:nvSpPr>
        <p:spPr bwMode="auto">
          <a:xfrm flipH="0" flipV="0">
            <a:off x="-10293" y="4835718"/>
            <a:ext cx="460569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- 1 di 2</a:t>
            </a:r>
            <a:endParaRPr sz="1200" b="0" i="1"/>
          </a:p>
        </p:txBody>
      </p:sp>
      <p:sp>
        <p:nvSpPr>
          <p:cNvPr id="844664368" name=""/>
          <p:cNvSpPr txBox="1"/>
          <p:nvPr/>
        </p:nvSpPr>
        <p:spPr bwMode="auto">
          <a:xfrm flipH="0" flipV="0">
            <a:off x="33752" y="1624232"/>
            <a:ext cx="5031340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endParaRPr sz="1400">
              <a:solidFill>
                <a:schemeClr val="tx1"/>
              </a:solidFill>
            </a:endParaRPr>
          </a:p>
          <a:p>
            <a:pPr marL="201269" indent="-20126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 nodi nell’anello sono in grado di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memorizzare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delle </a:t>
            </a: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risorse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Particolare attenzione è data al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queste risorse vengono gestite e affidate.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Chord ha l’obiettivo di definire queste modalità.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44995324" name=""/>
          <p:cNvSpPr txBox="1"/>
          <p:nvPr/>
        </p:nvSpPr>
        <p:spPr bwMode="auto">
          <a:xfrm flipH="0" flipV="0">
            <a:off x="63527" y="3198348"/>
            <a:ext cx="4458407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48" indent="-261848" algn="l">
              <a:buFont typeface="Arial"/>
              <a:buChar char="•"/>
              <a:defRPr/>
            </a:pPr>
            <a:endParaRPr sz="1200" i="1">
              <a:solidFill>
                <a:schemeClr val="tx1"/>
              </a:solidFill>
            </a:endParaRPr>
          </a:p>
          <a:p>
            <a:pPr marL="261848" indent="-261848" algn="l">
              <a:buFont typeface="Arial"/>
              <a:buChar char="•"/>
              <a:defRPr/>
            </a:pPr>
            <a:r>
              <a:rPr i="0">
                <a:solidFill>
                  <a:schemeClr val="tx1"/>
                </a:solidFill>
              </a:rPr>
              <a:t>Di seguito, viene proposta una rappresentazione di una rete ad anello:</a:t>
            </a:r>
            <a:endParaRPr sz="140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6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72000" y="4835718"/>
            <a:ext cx="457955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i="0">
                <a:solidFill>
                  <a:schemeClr val="bg1"/>
                </a:solidFill>
              </a:rPr>
              <a:t>2/10</a:t>
            </a:r>
            <a:endParaRPr i="0"/>
          </a:p>
        </p:txBody>
      </p:sp>
      <p:sp>
        <p:nvSpPr>
          <p:cNvPr id="1198785919" name=""/>
          <p:cNvSpPr txBox="1"/>
          <p:nvPr/>
        </p:nvSpPr>
        <p:spPr bwMode="auto">
          <a:xfrm flipH="0" flipV="0">
            <a:off x="362243" y="2482060"/>
            <a:ext cx="4800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4947993" name=""/>
          <p:cNvSpPr txBox="1"/>
          <p:nvPr/>
        </p:nvSpPr>
        <p:spPr bwMode="auto">
          <a:xfrm flipH="0" flipV="0">
            <a:off x="-10295" y="4835718"/>
            <a:ext cx="46013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</a:t>
            </a:r>
            <a:r>
              <a:rPr sz="1200" b="0" i="1">
                <a:solidFill>
                  <a:schemeClr val="bg1"/>
                </a:solidFill>
              </a:rPr>
              <a:t> - 2 di 2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993482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79354" y="472569"/>
            <a:ext cx="4408728" cy="4119808"/>
          </a:xfrm>
          <a:prstGeom prst="rect">
            <a:avLst/>
          </a:prstGeom>
        </p:spPr>
      </p:pic>
      <p:sp>
        <p:nvSpPr>
          <p:cNvPr id="1492571123" name=""/>
          <p:cNvSpPr txBox="1"/>
          <p:nvPr/>
        </p:nvSpPr>
        <p:spPr bwMode="auto">
          <a:xfrm flipH="0" flipV="0">
            <a:off x="10397" y="3227467"/>
            <a:ext cx="44238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 b="1">
                <a:solidFill>
                  <a:schemeClr val="tx1"/>
                </a:solidFill>
              </a:rPr>
              <a:t>Come si introduce un nuovo nodo nella rete?</a:t>
            </a:r>
            <a:endParaRPr b="1"/>
          </a:p>
        </p:txBody>
      </p:sp>
      <p:sp>
        <p:nvSpPr>
          <p:cNvPr id="243738834" name=""/>
          <p:cNvSpPr txBox="1"/>
          <p:nvPr/>
        </p:nvSpPr>
        <p:spPr bwMode="auto">
          <a:xfrm flipH="0" flipV="0">
            <a:off x="10397" y="3828665"/>
            <a:ext cx="41316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comunicano i nodi nella rete?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41340620" name=""/>
          <p:cNvSpPr txBox="1"/>
          <p:nvPr/>
        </p:nvSpPr>
        <p:spPr bwMode="auto">
          <a:xfrm flipH="0" flipV="0">
            <a:off x="10397" y="4379353"/>
            <a:ext cx="36923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 vengono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assegnate le risors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3398718" name=""/>
          <p:cNvSpPr txBox="1"/>
          <p:nvPr/>
        </p:nvSpPr>
        <p:spPr bwMode="auto">
          <a:xfrm flipH="0" flipV="0">
            <a:off x="10397" y="627759"/>
            <a:ext cx="5338562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Disposizione ad </a:t>
            </a:r>
            <a:r>
              <a:rPr i="1">
                <a:solidFill>
                  <a:schemeClr val="tx1"/>
                </a:solidFill>
              </a:rPr>
              <a:t>anello</a:t>
            </a:r>
            <a:r>
              <a:rPr>
                <a:solidFill>
                  <a:schemeClr val="tx1"/>
                </a:solidFill>
              </a:rPr>
              <a:t> a livello </a:t>
            </a:r>
            <a:r>
              <a:rPr i="1">
                <a:solidFill>
                  <a:schemeClr val="tx1"/>
                </a:solidFill>
              </a:rPr>
              <a:t>overlay</a:t>
            </a:r>
            <a:r>
              <a:rPr>
                <a:solidFill>
                  <a:schemeClr val="tx1"/>
                </a:solidFill>
              </a:rPr>
              <a:t>, non fisico.</a:t>
            </a:r>
            <a:br>
              <a:rPr>
                <a:solidFill>
                  <a:schemeClr val="tx1"/>
                </a:solidFill>
              </a:rPr>
            </a:br>
            <a:endParaRPr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Nodi e Risorse vengono mappate nello stesso</a:t>
            </a:r>
            <a:r>
              <a:rPr i="1">
                <a:solidFill>
                  <a:schemeClr val="tx1"/>
                </a:solidFill>
              </a:rPr>
              <a:t> </a:t>
            </a:r>
            <a:br>
              <a:rPr i="1">
                <a:solidFill>
                  <a:schemeClr val="tx1"/>
                </a:solidFill>
              </a:rPr>
            </a:br>
            <a:r>
              <a:rPr i="1">
                <a:solidFill>
                  <a:schemeClr val="tx1"/>
                </a:solidFill>
              </a:rPr>
              <a:t>spazio contiguo </a:t>
            </a:r>
            <a:r>
              <a:rPr b="1" i="0">
                <a:solidFill>
                  <a:schemeClr val="tx1"/>
                </a:solidFill>
              </a:rPr>
              <a:t>(consistent hashing)</a:t>
            </a:r>
            <a:endParaRPr b="1" i="0"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Ogni nodo conosce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vicini, dove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è il numero di bits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usati per identificare univocamente un elemento.</a:t>
            </a:r>
            <a:endParaRPr b="0" i="0"/>
          </a:p>
        </p:txBody>
      </p:sp>
      <p:sp>
        <p:nvSpPr>
          <p:cNvPr id="202028190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5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48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5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4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57900198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875974307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012675974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797444596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718783725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4920503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741492844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49630" y="4835718"/>
            <a:ext cx="46095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3/10</a:t>
            </a:r>
            <a:endParaRPr/>
          </a:p>
        </p:txBody>
      </p:sp>
      <p:sp>
        <p:nvSpPr>
          <p:cNvPr id="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7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Server Registry</a:t>
            </a:r>
            <a:endParaRPr/>
          </a:p>
        </p:txBody>
      </p:sp>
      <p:sp>
        <p:nvSpPr>
          <p:cNvPr id="1406591199" name=""/>
          <p:cNvSpPr txBox="1"/>
          <p:nvPr/>
        </p:nvSpPr>
        <p:spPr bwMode="auto">
          <a:xfrm flipH="0" flipV="0">
            <a:off x="5159506" y="2461203"/>
            <a:ext cx="83466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36332993" name=""/>
          <p:cNvSpPr/>
          <p:nvPr/>
        </p:nvSpPr>
        <p:spPr bwMode="auto">
          <a:xfrm flipH="0" flipV="0">
            <a:off x="125857" y="1925481"/>
            <a:ext cx="653540" cy="28505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022501" name=""/>
          <p:cNvSpPr/>
          <p:nvPr/>
        </p:nvSpPr>
        <p:spPr bwMode="auto">
          <a:xfrm flipH="0" flipV="0">
            <a:off x="4638309" y="2210649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798933" name=""/>
          <p:cNvSpPr txBox="1"/>
          <p:nvPr/>
        </p:nvSpPr>
        <p:spPr bwMode="auto">
          <a:xfrm flipH="0" flipV="0">
            <a:off x="-10294" y="4835718"/>
            <a:ext cx="46046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Server Registry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14240948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4981" y="1110479"/>
            <a:ext cx="1136343" cy="1915056"/>
          </a:xfrm>
          <a:prstGeom prst="rect">
            <a:avLst/>
          </a:prstGeom>
        </p:spPr>
      </p:pic>
      <p:sp>
        <p:nvSpPr>
          <p:cNvPr id="2082562882" name=""/>
          <p:cNvSpPr txBox="1"/>
          <p:nvPr/>
        </p:nvSpPr>
        <p:spPr bwMode="auto">
          <a:xfrm flipH="0" flipV="0">
            <a:off x="987974" y="1307080"/>
            <a:ext cx="91439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9468881" name=""/>
          <p:cNvSpPr txBox="1"/>
          <p:nvPr/>
        </p:nvSpPr>
        <p:spPr bwMode="auto">
          <a:xfrm flipH="0" flipV="0">
            <a:off x="10397" y="975387"/>
            <a:ext cx="551388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client esterno di interagire col sistema.</a:t>
            </a:r>
            <a:r>
              <a:rPr>
                <a:solidFill>
                  <a:schemeClr val="tx1"/>
                </a:solidFill>
              </a:rPr>
              <a:t>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IP statico e noto a tutti.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1546049" name=""/>
          <p:cNvSpPr txBox="1"/>
          <p:nvPr/>
        </p:nvSpPr>
        <p:spPr bwMode="auto">
          <a:xfrm flipH="0" flipV="0">
            <a:off x="-10294" y="1702999"/>
            <a:ext cx="455075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nodo di conoscere i propri</a:t>
            </a:r>
            <a:r>
              <a:rPr>
                <a:solidFill>
                  <a:schemeClr val="tx1"/>
                </a:solidFill>
              </a:rPr>
              <a:t> nodi adiacenti, con cui instaurare la connessione.</a:t>
            </a:r>
            <a:endParaRPr b="1" i="0">
              <a:solidFill>
                <a:schemeClr val="tx1"/>
              </a:solidFill>
            </a:endParaRPr>
          </a:p>
        </p:txBody>
      </p:sp>
      <p:sp>
        <p:nvSpPr>
          <p:cNvPr id="1180890809" name=""/>
          <p:cNvSpPr txBox="1"/>
          <p:nvPr/>
        </p:nvSpPr>
        <p:spPr bwMode="auto">
          <a:xfrm flipH="0" flipV="0">
            <a:off x="-10294" y="2353175"/>
            <a:ext cx="497609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Mantenendo una lista ordinata dei nodi presenti, favorisce </a:t>
            </a:r>
            <a:r>
              <a:rPr b="0" i="0">
                <a:solidFill>
                  <a:schemeClr val="tx1"/>
                </a:solidFill>
              </a:rPr>
              <a:t>il calcolo delle Finger Table per le varie entità.</a:t>
            </a:r>
            <a:endParaRPr b="0" i="0"/>
          </a:p>
        </p:txBody>
      </p:sp>
      <p:sp>
        <p:nvSpPr>
          <p:cNvPr id="604225272" name=""/>
          <p:cNvSpPr txBox="1"/>
          <p:nvPr/>
        </p:nvSpPr>
        <p:spPr bwMode="auto">
          <a:xfrm flipH="0" flipV="0">
            <a:off x="-10294" y="3434200"/>
            <a:ext cx="761340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Un nuovo nodo si interfaccerà con il Registry. Calcolato l’identificatore di questo nuovo nodo, il Registry fornirà le informazioni dei nodi adiacenti per il corretto posizionamento.</a:t>
            </a:r>
            <a:endParaRPr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9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60422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75472596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758584723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801939379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245961087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3016580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9457404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9161812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368275" name="CasellaDiTesto 27"/>
          <p:cNvSpPr txBox="1"/>
          <p:nvPr/>
        </p:nvSpPr>
        <p:spPr bwMode="auto">
          <a:xfrm flipH="0" flipV="0">
            <a:off x="4549629" y="4835718"/>
            <a:ext cx="4610226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4/10</a:t>
            </a:r>
            <a:endParaRPr/>
          </a:p>
        </p:txBody>
      </p:sp>
      <p:sp>
        <p:nvSpPr>
          <p:cNvPr id="145946609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Finger Table</a:t>
            </a:r>
            <a:endParaRPr/>
          </a:p>
        </p:txBody>
      </p:sp>
      <p:sp>
        <p:nvSpPr>
          <p:cNvPr id="818217356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9888208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19213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95102" name=""/>
          <p:cNvSpPr txBox="1"/>
          <p:nvPr/>
        </p:nvSpPr>
        <p:spPr bwMode="auto">
          <a:xfrm flipH="0" flipV="0">
            <a:off x="-10293" y="4835718"/>
            <a:ext cx="46049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Finger Table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945104720" name=""/>
          <p:cNvSpPr txBox="1"/>
          <p:nvPr/>
        </p:nvSpPr>
        <p:spPr bwMode="auto">
          <a:xfrm flipH="0" flipV="0">
            <a:off x="987973" y="1307079"/>
            <a:ext cx="9143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49889" name=""/>
          <p:cNvSpPr txBox="1"/>
          <p:nvPr/>
        </p:nvSpPr>
        <p:spPr bwMode="auto">
          <a:xfrm flipH="0" flipV="0">
            <a:off x="23717" y="975386"/>
            <a:ext cx="55531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Ogni nodo possiede una propria FT.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Tutte le FT hanno lo</a:t>
            </a:r>
            <a:r>
              <a:rPr>
                <a:solidFill>
                  <a:schemeClr val="tx1"/>
                </a:solidFill>
              </a:rPr>
              <a:t> stesso numero di righe.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4758635" name=""/>
          <p:cNvSpPr txBox="1"/>
          <p:nvPr/>
        </p:nvSpPr>
        <p:spPr bwMode="auto">
          <a:xfrm flipH="0" flipV="0">
            <a:off x="23717" y="1702998"/>
            <a:ext cx="5270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riga i-esima della FT di un </a:t>
            </a:r>
            <a:r>
              <a:rPr i="1">
                <a:solidFill>
                  <a:schemeClr val="tx1"/>
                </a:solidFill>
              </a:rPr>
              <a:t>nodo p</a:t>
            </a:r>
            <a:r>
              <a:rPr>
                <a:solidFill>
                  <a:schemeClr val="tx1"/>
                </a:solidFill>
              </a:rPr>
              <a:t>, è così calcolata: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87039921" name=""/>
          <p:cNvSpPr txBox="1"/>
          <p:nvPr/>
        </p:nvSpPr>
        <p:spPr bwMode="auto">
          <a:xfrm flipH="0" flipV="0">
            <a:off x="-8032" y="4111469"/>
            <a:ext cx="5013172" cy="5360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Ciò consente una ricerca veloce,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O(log N)</m:t>
                      </m:r>
                    </m:oMath>
                  </m:oMathPara>
                </a14:m>
              </mc:Choice>
              <mc:Fallback/>
            </mc:AlternateContent>
            <a:r>
              <a:rPr b="0" i="0">
                <a:solidFill>
                  <a:schemeClr val="tx1"/>
                </a:solidFill>
              </a:rPr>
              <a:t>, 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senza interrogare tutto l’anello.</a:t>
            </a:r>
            <a:endParaRPr b="0" i="0"/>
          </a:p>
        </p:txBody>
      </p:sp>
      <p:sp>
        <p:nvSpPr>
          <p:cNvPr id="641338090" name=""/>
          <p:cNvSpPr txBox="1"/>
          <p:nvPr/>
        </p:nvSpPr>
        <p:spPr bwMode="auto">
          <a:xfrm flipH="0" flipV="0">
            <a:off x="2646" y="3070188"/>
            <a:ext cx="628389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La Finger Table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mantiene una lista di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nodi progressivamente distanti.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Fornisce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c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onoscenza ben definita dei nodi vicini e più approssimata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all’aumentare della distanza.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438338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76838" y="905861"/>
            <a:ext cx="3414637" cy="2021163"/>
          </a:xfrm>
          <a:prstGeom prst="rect">
            <a:avLst/>
          </a:prstGeom>
        </p:spPr>
      </p:pic>
      <p:sp>
        <p:nvSpPr>
          <p:cNvPr id="13558925" name=""/>
          <p:cNvSpPr/>
          <p:nvPr/>
        </p:nvSpPr>
        <p:spPr bwMode="auto">
          <a:xfrm flipH="0" flipV="0">
            <a:off x="4409277" y="2419168"/>
            <a:ext cx="1956148" cy="3051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65980675" name=""/>
          <p:cNvSpPr/>
          <p:nvPr/>
        </p:nvSpPr>
        <p:spPr bwMode="auto">
          <a:xfrm>
            <a:off x="4488101" y="2419168"/>
            <a:ext cx="183636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1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96595168" name=""/>
          <p:cNvSpPr/>
          <p:nvPr/>
        </p:nvSpPr>
        <p:spPr bwMode="auto">
          <a:xfrm>
            <a:off x="313186" y="1985968"/>
            <a:ext cx="2837540" cy="3397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FT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succ</m:t>
                      </m:r>
                      <m:d>
                        <m:d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p+</m:t>
                          </m:r>
                          <m:sSup>
                            <m:sSupPr>
                              <m:ctrlPr>
                                <a:rPr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i-1</m:t>
                              </m:r>
                            </m:sup>
                          </m:sSup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mod </m:t>
                      </m:r>
                      <m:sSup>
                        <m:sSup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1" i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108411311" name=""/>
          <p:cNvSpPr txBox="1"/>
          <p:nvPr/>
        </p:nvSpPr>
        <p:spPr bwMode="auto">
          <a:xfrm flipH="0" flipV="0">
            <a:off x="1242344" y="2480130"/>
            <a:ext cx="361051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 i="1">
                <a:solidFill>
                  <a:schemeClr val="tx1"/>
                </a:solidFill>
              </a:rPr>
              <a:t>Nodo responsabile dell’</a:t>
            </a:r>
            <a:r>
              <a:rPr sz="1000" i="1">
                <a:solidFill>
                  <a:schemeClr val="tx1"/>
                </a:solidFill>
              </a:rPr>
              <a:t>identificativo </a:t>
            </a:r>
            <a:r>
              <a:rPr sz="1000" i="1">
                <a:solidFill>
                  <a:schemeClr val="tx1"/>
                </a:solidFill>
              </a:rPr>
              <a:t>posto come argomento.</a:t>
            </a:r>
            <a:br>
              <a:rPr sz="1000">
                <a:solidFill>
                  <a:schemeClr val="tx1"/>
                </a:solidFill>
              </a:rPr>
            </a:br>
            <a:r>
              <a:rPr sz="1000">
                <a:solidFill>
                  <a:schemeClr val="tx1"/>
                </a:solidFill>
              </a:rPr>
              <a:t>Il registry fornisce tale informazione. 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376608" y="2359052"/>
            <a:ext cx="244664" cy="45720"/>
          </a:xfrm>
          <a:prstGeom prst="curved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5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03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09435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587611648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440174733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884812563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37138733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21215090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3868846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nagement Consulting Toolkit by Slidesgo">
  <a:themeElements>
    <a:clrScheme name="Personalizzati 11">
      <a:dk1>
        <a:srgbClr val="000000"/>
      </a:dk1>
      <a:lt1>
        <a:srgbClr val="FFFFFF"/>
      </a:lt1>
      <a:dk2>
        <a:srgbClr val="027C34"/>
      </a:dk2>
      <a:lt2>
        <a:srgbClr val="EFEFEF"/>
      </a:lt2>
      <a:accent1>
        <a:srgbClr val="064D21"/>
      </a:accent1>
      <a:accent2>
        <a:srgbClr val="000000"/>
      </a:accent2>
      <a:accent3>
        <a:srgbClr val="044D21"/>
      </a:accent3>
      <a:accent4>
        <a:srgbClr val="EFEFEF"/>
      </a:accent4>
      <a:accent5>
        <a:srgbClr val="044D21"/>
      </a:accent5>
      <a:accent6>
        <a:srgbClr val="000000"/>
      </a:accent6>
      <a:hlink>
        <a:srgbClr val="044D2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Presentazione su schermo (16:9)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subject/>
  <dc:creator/>
  <cp:keywords/>
  <dc:description/>
  <dc:identifier/>
  <dc:language/>
  <cp:lastModifiedBy/>
  <cp:revision>48</cp:revision>
  <dcterms:modified xsi:type="dcterms:W3CDTF">2023-08-22T13:10:29Z</dcterms:modified>
  <cp:category/>
  <cp:contentStatus/>
  <cp:version/>
</cp:coreProperties>
</file>