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it-IT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78" d="100"/>
          <a:sy n="178" d="100"/>
        </p:scale>
        <p:origin x="256" y="168"/>
      </p:cViewPr>
      <p:guideLst>
        <p:guide pos="2880"/>
        <p:guide pos="162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 bwMode="auto">
          <a:xfrm>
            <a:off x="1643857" y="1172224"/>
            <a:ext cx="6770700" cy="2052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 bwMode="auto">
          <a:xfrm>
            <a:off x="1643851" y="3261774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/>
          <p:nvPr/>
        </p:nvSpPr>
        <p:spPr bwMode="auto">
          <a:xfrm>
            <a:off x="0" y="0"/>
            <a:ext cx="1216199" cy="25715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 bwMode="auto">
          <a:xfrm>
            <a:off x="713224" y="1152473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 bwMode="auto">
          <a:xfrm>
            <a:off x="713224" y="384048"/>
            <a:ext cx="7717500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 bwMode="auto">
          <a:xfrm>
            <a:off x="717799" y="383175"/>
            <a:ext cx="7708199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 bwMode="auto">
          <a:xfrm>
            <a:off x="2310349" y="1446813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 bwMode="auto">
          <a:xfrm>
            <a:off x="717799" y="1521024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 bwMode="auto">
          <a:xfrm>
            <a:off x="2310349" y="1858874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 bwMode="auto">
          <a:xfrm>
            <a:off x="6233049" y="1446813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 bwMode="auto">
          <a:xfrm>
            <a:off x="4686399" y="1521024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 bwMode="auto">
          <a:xfrm>
            <a:off x="6275799" y="1858878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 bwMode="auto">
          <a:xfrm>
            <a:off x="2310349" y="2868777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 bwMode="auto">
          <a:xfrm>
            <a:off x="717799" y="2960449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 bwMode="auto">
          <a:xfrm>
            <a:off x="2310349" y="3298324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 bwMode="auto">
          <a:xfrm>
            <a:off x="6275649" y="2868774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 bwMode="auto">
          <a:xfrm>
            <a:off x="4686399" y="2960449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 bwMode="auto">
          <a:xfrm>
            <a:off x="6275799" y="3298324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p14"/>
          <p:cNvSpPr/>
          <p:nvPr/>
        </p:nvSpPr>
        <p:spPr bwMode="auto">
          <a:xfrm>
            <a:off x="49" y="4834274"/>
            <a:ext cx="4572000" cy="309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" name="Google Shape;76;p14"/>
          <p:cNvSpPr/>
          <p:nvPr/>
        </p:nvSpPr>
        <p:spPr bwMode="auto">
          <a:xfrm>
            <a:off x="4572000" y="4834274"/>
            <a:ext cx="4572000" cy="3092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 1" preserve="0" showMasterPhAnim="0" userDrawn="1">
  <p:cSld name="CUSTOM_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 bwMode="auto">
          <a:xfrm>
            <a:off x="3984975" y="1495799"/>
            <a:ext cx="4055400" cy="722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 bwMode="auto">
          <a:xfrm>
            <a:off x="3994374" y="2142599"/>
            <a:ext cx="4055400" cy="1505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9" name="Google Shape;129;p20"/>
          <p:cNvSpPr/>
          <p:nvPr/>
        </p:nvSpPr>
        <p:spPr bwMode="auto">
          <a:xfrm rot="10800000" flipH="1">
            <a:off x="0" y="2571824"/>
            <a:ext cx="1216199" cy="2571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0" name="Google Shape;130;p20"/>
          <p:cNvSpPr/>
          <p:nvPr/>
        </p:nvSpPr>
        <p:spPr bwMode="auto">
          <a:xfrm rot="10800000" flipH="1">
            <a:off x="1219199" y="1247174"/>
            <a:ext cx="1216199" cy="1324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311699" y="1152473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 bwMode="auto">
          <a:xfrm>
            <a:off x="2433066" y="4540846"/>
            <a:ext cx="6770700" cy="557100"/>
          </a:xfrm>
        </p:spPr>
        <p:txBody>
          <a:bodyPr/>
          <a:lstStyle/>
          <a:p>
            <a:pPr lvl="0">
              <a:defRPr/>
            </a:pPr>
            <a:endParaRPr lang="it-IT"/>
          </a:p>
          <a:p>
            <a:pPr lvl="0">
              <a:defRPr/>
            </a:pPr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-8548" y="3053797"/>
            <a:ext cx="1765598" cy="1765598"/>
          </a:xfrm>
          <a:prstGeom prst="rect">
            <a:avLst/>
          </a:prstGeom>
        </p:spPr>
      </p:pic>
      <p:sp>
        <p:nvSpPr>
          <p:cNvPr id="1614086007" name=""/>
          <p:cNvSpPr/>
          <p:nvPr/>
        </p:nvSpPr>
        <p:spPr bwMode="auto">
          <a:xfrm>
            <a:off x="4332303" y="2767512"/>
            <a:ext cx="183636" cy="548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 sz="30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  <a:lumOff val="25000"/>
                    </a:schemeClr>
                  </a:gs>
                  <a:gs pos="100000">
                    <a:schemeClr val="accent2">
                      <a:lumMod val="75000"/>
                      <a:lumOff val="25000"/>
                    </a:schemeClr>
                  </a:gs>
                </a:gsLst>
                <a:lin ang="0" scaled="1"/>
              </a:gradFill>
            </a:endParaRPr>
          </a:p>
        </p:txBody>
      </p:sp>
      <p:sp>
        <p:nvSpPr>
          <p:cNvPr id="1299400127" name=""/>
          <p:cNvSpPr/>
          <p:nvPr/>
        </p:nvSpPr>
        <p:spPr bwMode="auto">
          <a:xfrm flipH="0" flipV="0">
            <a:off x="1446842" y="790198"/>
            <a:ext cx="7424823" cy="1310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l">
              <a:defRPr/>
            </a:pPr>
            <a:r>
              <a:rPr sz="4000" b="1">
                <a:ln>
                  <a:noFill/>
                </a:ln>
                <a:gradFill>
                  <a:gsLst>
                    <a:gs pos="0">
                      <a:schemeClr val="accent5">
                        <a:lumMod val="75000"/>
                        <a:lumOff val="25000"/>
                      </a:schemeClr>
                    </a:gs>
                    <a:gs pos="100000">
                      <a:schemeClr val="accent2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Implementazione del protocollo/algoritmo di Chord  </a:t>
            </a:r>
            <a:endParaRPr sz="40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  <a:lumOff val="25000"/>
                    </a:schemeClr>
                  </a:gs>
                  <a:gs pos="100000">
                    <a:schemeClr val="accent2">
                      <a:lumMod val="75000"/>
                      <a:lumOff val="25000"/>
                    </a:schemeClr>
                  </a:gs>
                </a:gsLst>
                <a:lin ang="0" scaled="1"/>
              </a:gradFill>
            </a:endParaRPr>
          </a:p>
        </p:txBody>
      </p:sp>
      <p:sp>
        <p:nvSpPr>
          <p:cNvPr id="1128189918" name=""/>
          <p:cNvSpPr txBox="1"/>
          <p:nvPr/>
        </p:nvSpPr>
        <p:spPr bwMode="auto">
          <a:xfrm flipH="0" flipV="0">
            <a:off x="6397192" y="4666815"/>
            <a:ext cx="259606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0"/>
              <a:t>Simone Festa, mat. 0320408</a:t>
            </a:r>
            <a:endParaRPr b="0"/>
          </a:p>
        </p:txBody>
      </p:sp>
      <p:sp>
        <p:nvSpPr>
          <p:cNvPr id="598878716" name=""/>
          <p:cNvSpPr/>
          <p:nvPr/>
        </p:nvSpPr>
        <p:spPr bwMode="auto">
          <a:xfrm>
            <a:off x="2826440" y="2427734"/>
            <a:ext cx="3769220" cy="42707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1100" b="1" i="1" u="none">
                <a:ln>
                  <a:noFill/>
                </a:ln>
                <a:solidFill>
                  <a:schemeClr val="accent1"/>
                </a:solidFill>
                <a:latin typeface="Arial"/>
                <a:ea typeface="Arial"/>
                <a:cs typeface="Arial"/>
              </a:rPr>
              <a:t>Corso di SISTEMI DISTRIBUITI E CLOUD COMPUTING</a:t>
            </a:r>
            <a:endParaRPr sz="1100" b="1" i="1" u="none">
              <a:ln>
                <a:noFill/>
              </a:ln>
              <a:solidFill>
                <a:schemeClr val="accent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sz="1100" b="1" i="1" u="none">
                <a:ln>
                  <a:noFill/>
                </a:ln>
                <a:solidFill>
                  <a:schemeClr val="accent1"/>
                </a:solidFill>
                <a:latin typeface="Arial"/>
                <a:ea typeface="Arial"/>
                <a:cs typeface="Arial"/>
              </a:rPr>
              <a:t>Facoltà di INGEGNERIA INFORMATICA</a:t>
            </a:r>
            <a:endParaRPr sz="1100" b="1" i="1">
              <a:ln>
                <a:noFill/>
              </a:ln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7738241" name="CasellaDiTesto 12"/>
          <p:cNvSpPr txBox="1"/>
          <p:nvPr/>
        </p:nvSpPr>
        <p:spPr bwMode="auto">
          <a:xfrm flipH="0" flipV="0">
            <a:off x="4572000" y="4835718"/>
            <a:ext cx="4584260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5/10</a:t>
            </a:r>
            <a:endParaRPr/>
          </a:p>
        </p:txBody>
      </p:sp>
      <p:sp>
        <p:nvSpPr>
          <p:cNvPr id="835661941" name=""/>
          <p:cNvSpPr txBox="1"/>
          <p:nvPr/>
        </p:nvSpPr>
        <p:spPr bwMode="auto">
          <a:xfrm flipH="0" flipV="0">
            <a:off x="264907" y="1341841"/>
            <a:ext cx="3636185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565324846" name="Google Shape;197;p32"/>
          <p:cNvSpPr txBox="1">
            <a:spLocks noGrp="1"/>
          </p:cNvSpPr>
          <p:nvPr/>
        </p:nvSpPr>
        <p:spPr bwMode="auto">
          <a:xfrm flipH="0" flipV="0">
            <a:off x="2646" y="-7936"/>
            <a:ext cx="9152173" cy="465295"/>
          </a:xfr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lvl="0" algn="l">
              <a:defRPr/>
            </a:pPr>
            <a:r>
              <a:rPr lang="it-IT"/>
              <a:t>Gestione delle risorse</a:t>
            </a:r>
            <a:endParaRPr/>
          </a:p>
        </p:txBody>
      </p:sp>
      <p:sp>
        <p:nvSpPr>
          <p:cNvPr id="260921197" name=""/>
          <p:cNvSpPr txBox="1"/>
          <p:nvPr/>
        </p:nvSpPr>
        <p:spPr bwMode="auto">
          <a:xfrm flipH="0" flipV="0">
            <a:off x="-10294" y="4835718"/>
            <a:ext cx="461433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Gestione delle risorse </a:t>
            </a:r>
            <a:r>
              <a:rPr sz="1200" b="0" i="1">
                <a:solidFill>
                  <a:schemeClr val="bg1"/>
                </a:solidFill>
              </a:rPr>
              <a:t>- 1 di 2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2130931720" name=""/>
          <p:cNvSpPr txBox="1"/>
          <p:nvPr/>
        </p:nvSpPr>
        <p:spPr bwMode="auto">
          <a:xfrm flipH="0" flipV="0">
            <a:off x="10397" y="975386"/>
            <a:ext cx="552108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19797608" name=""/>
          <p:cNvSpPr txBox="1"/>
          <p:nvPr/>
        </p:nvSpPr>
        <p:spPr bwMode="auto">
          <a:xfrm flipH="0" flipV="0">
            <a:off x="10397" y="823320"/>
            <a:ext cx="55477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Il sistema supporta l’</a:t>
            </a:r>
            <a:r>
              <a:rPr i="1">
                <a:solidFill>
                  <a:schemeClr val="tx1"/>
                </a:solidFill>
              </a:rPr>
              <a:t>inserimento</a:t>
            </a:r>
            <a:r>
              <a:rPr>
                <a:solidFill>
                  <a:schemeClr val="tx1"/>
                </a:solidFill>
              </a:rPr>
              <a:t>, la </a:t>
            </a:r>
            <a:r>
              <a:rPr i="1">
                <a:solidFill>
                  <a:schemeClr val="tx1"/>
                </a:solidFill>
              </a:rPr>
              <a:t>ricerca </a:t>
            </a:r>
            <a:r>
              <a:rPr>
                <a:solidFill>
                  <a:schemeClr val="tx1"/>
                </a:solidFill>
              </a:rPr>
              <a:t>e la </a:t>
            </a:r>
            <a:r>
              <a:rPr i="1">
                <a:solidFill>
                  <a:schemeClr val="tx1"/>
                </a:solidFill>
              </a:rPr>
              <a:t>cancellazione </a:t>
            </a:r>
            <a:r>
              <a:rPr>
                <a:solidFill>
                  <a:schemeClr val="tx1"/>
                </a:solidFill>
              </a:rPr>
              <a:t>di una risorsa.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4047779" name=""/>
          <p:cNvSpPr txBox="1"/>
          <p:nvPr/>
        </p:nvSpPr>
        <p:spPr bwMode="auto">
          <a:xfrm flipH="0" flipV="0">
            <a:off x="1530" y="1438418"/>
            <a:ext cx="483978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 b="1">
                <a:solidFill>
                  <a:schemeClr val="tx1"/>
                </a:solidFill>
              </a:rPr>
              <a:t>Inserimento</a:t>
            </a:r>
            <a:r>
              <a:rPr b="0">
                <a:solidFill>
                  <a:schemeClr val="tx1"/>
                </a:solidFill>
              </a:rPr>
              <a:t>: 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214487873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64906" y="3075474"/>
            <a:ext cx="856860" cy="494349"/>
          </a:xfrm>
          <a:prstGeom prst="rect">
            <a:avLst/>
          </a:prstGeom>
        </p:spPr>
      </p:pic>
      <p:pic>
        <p:nvPicPr>
          <p:cNvPr id="19389854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467849" y="3590434"/>
            <a:ext cx="577361" cy="973015"/>
          </a:xfrm>
          <a:prstGeom prst="rect">
            <a:avLst/>
          </a:prstGeom>
        </p:spPr>
      </p:pic>
      <p:pic>
        <p:nvPicPr>
          <p:cNvPr id="18498382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777489" y="1082580"/>
            <a:ext cx="3754126" cy="3508103"/>
          </a:xfrm>
          <a:prstGeom prst="rect">
            <a:avLst/>
          </a:prstGeom>
        </p:spPr>
      </p:pic>
      <p:cxnSp>
        <p:nvCxnSpPr>
          <p:cNvPr id="1630668728" name=""/>
          <p:cNvCxnSpPr>
            <a:cxnSpLocks/>
          </p:cNvCxnSpPr>
          <p:nvPr/>
        </p:nvCxnSpPr>
        <p:spPr bwMode="auto">
          <a:xfrm rot="16199969" flipH="0" flipV="0">
            <a:off x="3629746" y="-767156"/>
            <a:ext cx="1390321" cy="6445145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6528359" name=""/>
          <p:cNvPicPr>
            <a:picLocks noChangeAspect="1"/>
          </p:cNvPicPr>
          <p:nvPr/>
        </p:nvPicPr>
        <p:blipFill>
          <a:blip r:embed="rId5"/>
          <a:srcRect l="34817" t="5095" r="7766" b="9022"/>
          <a:stretch/>
        </p:blipFill>
        <p:spPr bwMode="auto">
          <a:xfrm flipH="0" flipV="0">
            <a:off x="8118980" y="1341840"/>
            <a:ext cx="945172" cy="836827"/>
          </a:xfrm>
          <a:prstGeom prst="rect">
            <a:avLst/>
          </a:prstGeom>
        </p:spPr>
      </p:pic>
      <p:cxnSp>
        <p:nvCxnSpPr>
          <p:cNvPr id="1290522748" name=""/>
          <p:cNvCxnSpPr>
            <a:cxnSpLocks/>
          </p:cNvCxnSpPr>
          <p:nvPr/>
        </p:nvCxnSpPr>
        <p:spPr bwMode="auto">
          <a:xfrm flipH="1" flipV="0">
            <a:off x="5235985" y="1992921"/>
            <a:ext cx="2516647" cy="761053"/>
          </a:xfrm>
          <a:prstGeom prst="line">
            <a:avLst/>
          </a:prstGeom>
          <a:ln w="25399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132245" name=""/>
          <p:cNvCxnSpPr>
            <a:cxnSpLocks/>
            <a:endCxn id="1938985483" idx="1"/>
          </p:cNvCxnSpPr>
          <p:nvPr/>
        </p:nvCxnSpPr>
        <p:spPr bwMode="auto">
          <a:xfrm rot="0" flipH="0" flipV="0">
            <a:off x="1145563" y="3322651"/>
            <a:ext cx="2322286" cy="754291"/>
          </a:xfrm>
          <a:prstGeom prst="line">
            <a:avLst/>
          </a:prstGeom>
          <a:ln w="25399" cap="flat" cmpd="sng" algn="ctr">
            <a:solidFill>
              <a:schemeClr val="accent5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826183" name=""/>
          <p:cNvCxnSpPr>
            <a:cxnSpLocks/>
          </p:cNvCxnSpPr>
          <p:nvPr/>
        </p:nvCxnSpPr>
        <p:spPr bwMode="auto">
          <a:xfrm flipH="1" flipV="1">
            <a:off x="1194235" y="3514833"/>
            <a:ext cx="2199654" cy="727117"/>
          </a:xfrm>
          <a:prstGeom prst="line">
            <a:avLst/>
          </a:prstGeom>
          <a:ln w="25399" cap="flat" cmpd="sng" algn="ctr">
            <a:solidFill>
              <a:schemeClr val="accent3">
                <a:lumMod val="74901"/>
                <a:lumOff val="25099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431100" name=""/>
          <p:cNvSpPr txBox="1"/>
          <p:nvPr/>
        </p:nvSpPr>
        <p:spPr bwMode="auto">
          <a:xfrm rot="1096846" flipH="0" flipV="0">
            <a:off x="1317152" y="3490228"/>
            <a:ext cx="2245668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Richiesta di contatto per un nodo</a:t>
            </a:r>
            <a:endParaRPr sz="1000"/>
          </a:p>
        </p:txBody>
      </p:sp>
      <p:sp>
        <p:nvSpPr>
          <p:cNvPr id="1339286680" name=""/>
          <p:cNvSpPr txBox="1"/>
          <p:nvPr/>
        </p:nvSpPr>
        <p:spPr bwMode="auto">
          <a:xfrm rot="1080071" flipH="0" flipV="0">
            <a:off x="1446328" y="3835134"/>
            <a:ext cx="1418729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Nodo da contattare: 1</a:t>
            </a:r>
            <a:endParaRPr sz="1000"/>
          </a:p>
        </p:txBody>
      </p:sp>
      <p:sp>
        <p:nvSpPr>
          <p:cNvPr id="912059621" name=""/>
          <p:cNvSpPr txBox="1"/>
          <p:nvPr/>
        </p:nvSpPr>
        <p:spPr bwMode="auto">
          <a:xfrm flipH="0" flipV="0">
            <a:off x="4045211" y="2753976"/>
            <a:ext cx="98285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i="1"/>
              <a:t>risorsa</a:t>
            </a:r>
            <a:endParaRPr sz="1000" i="1"/>
          </a:p>
          <a:p>
            <a:pPr>
              <a:defRPr/>
            </a:pPr>
            <a:r>
              <a:rPr sz="1000" i="1"/>
              <a:t>memorizzata!</a:t>
            </a:r>
            <a:endParaRPr sz="1000" i="1"/>
          </a:p>
        </p:txBody>
      </p:sp>
      <p:sp>
        <p:nvSpPr>
          <p:cNvPr id="823839044" name=""/>
          <p:cNvSpPr txBox="1"/>
          <p:nvPr/>
        </p:nvSpPr>
        <p:spPr bwMode="auto">
          <a:xfrm rot="20901053" flipH="0" flipV="0">
            <a:off x="1590212" y="2512951"/>
            <a:ext cx="3126889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Contatto il nodo ‘1’ per memorizzare la risorsa “ciao”</a:t>
            </a:r>
            <a:endParaRPr sz="1000"/>
          </a:p>
        </p:txBody>
      </p:sp>
      <p:sp>
        <p:nvSpPr>
          <p:cNvPr id="662070896" name=""/>
          <p:cNvSpPr txBox="1"/>
          <p:nvPr/>
        </p:nvSpPr>
        <p:spPr bwMode="auto">
          <a:xfrm flipH="0" flipV="0">
            <a:off x="7374180" y="1316321"/>
            <a:ext cx="744798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id(ciao)=4</a:t>
            </a:r>
            <a:endParaRPr sz="1000"/>
          </a:p>
        </p:txBody>
      </p:sp>
      <p:sp>
        <p:nvSpPr>
          <p:cNvPr id="1811855099" name=""/>
          <p:cNvSpPr txBox="1"/>
          <p:nvPr/>
        </p:nvSpPr>
        <p:spPr bwMode="auto">
          <a:xfrm rot="20626203" flipH="0" flipV="0">
            <a:off x="5490491" y="2306173"/>
            <a:ext cx="2362779" cy="2289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contatto il nodo che dovrà gestire la risorsa</a:t>
            </a:r>
            <a:endParaRPr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9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87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98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4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13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8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82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8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3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6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07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85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5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7700045" name="CasellaDiTesto 12"/>
          <p:cNvSpPr txBox="1"/>
          <p:nvPr/>
        </p:nvSpPr>
        <p:spPr bwMode="auto">
          <a:xfrm flipH="0" flipV="0">
            <a:off x="4572000" y="4835718"/>
            <a:ext cx="4584980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6/10</a:t>
            </a:r>
            <a:endParaRPr/>
          </a:p>
        </p:txBody>
      </p:sp>
      <p:sp>
        <p:nvSpPr>
          <p:cNvPr id="2147378453" name=""/>
          <p:cNvSpPr txBox="1"/>
          <p:nvPr/>
        </p:nvSpPr>
        <p:spPr bwMode="auto">
          <a:xfrm flipH="0" flipV="0">
            <a:off x="264906" y="1341840"/>
            <a:ext cx="3636184" cy="30515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845062002" name="Google Shape;197;p32"/>
          <p:cNvSpPr txBox="1">
            <a:spLocks noGrp="1"/>
          </p:cNvSpPr>
          <p:nvPr/>
        </p:nvSpPr>
        <p:spPr bwMode="auto">
          <a:xfrm flipH="0" flipV="0">
            <a:off x="2646" y="-7935"/>
            <a:ext cx="9152172" cy="465294"/>
          </a:xfrm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lvl="0" algn="l">
              <a:defRPr/>
            </a:pPr>
            <a:r>
              <a:rPr lang="it-IT"/>
              <a:t>Gestione delle risorse</a:t>
            </a:r>
            <a:endParaRPr/>
          </a:p>
        </p:txBody>
      </p:sp>
      <p:sp>
        <p:nvSpPr>
          <p:cNvPr id="1225343327" name=""/>
          <p:cNvSpPr txBox="1"/>
          <p:nvPr/>
        </p:nvSpPr>
        <p:spPr bwMode="auto">
          <a:xfrm flipH="0" flipV="0">
            <a:off x="-10294" y="4835718"/>
            <a:ext cx="460641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Gestione delle risorse </a:t>
            </a: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- 2 di 2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238060775" name=""/>
          <p:cNvSpPr txBox="1"/>
          <p:nvPr/>
        </p:nvSpPr>
        <p:spPr bwMode="auto">
          <a:xfrm flipH="0" flipV="0">
            <a:off x="10396" y="975385"/>
            <a:ext cx="5521078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645090245" name=""/>
          <p:cNvSpPr txBox="1"/>
          <p:nvPr/>
        </p:nvSpPr>
        <p:spPr bwMode="auto">
          <a:xfrm flipH="0" flipV="0">
            <a:off x="23606" y="823320"/>
            <a:ext cx="556823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La </a:t>
            </a:r>
            <a:r>
              <a:rPr b="1">
                <a:solidFill>
                  <a:schemeClr val="tx1"/>
                </a:solidFill>
              </a:rPr>
              <a:t>ricerca </a:t>
            </a:r>
            <a:r>
              <a:rPr>
                <a:solidFill>
                  <a:schemeClr val="tx1"/>
                </a:solidFill>
              </a:rPr>
              <a:t>di una risorsa è eseguita in modo simile.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17294142" name=""/>
          <p:cNvSpPr txBox="1"/>
          <p:nvPr/>
        </p:nvSpPr>
        <p:spPr bwMode="auto">
          <a:xfrm flipH="0" flipV="0">
            <a:off x="23607" y="1438420"/>
            <a:ext cx="480774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endParaRPr b="0">
              <a:solidFill>
                <a:schemeClr val="tx1"/>
              </a:solidFill>
            </a:endParaRPr>
          </a:p>
        </p:txBody>
      </p:sp>
      <p:pic>
        <p:nvPicPr>
          <p:cNvPr id="112822692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64906" y="3075474"/>
            <a:ext cx="856860" cy="494349"/>
          </a:xfrm>
          <a:prstGeom prst="rect">
            <a:avLst/>
          </a:prstGeom>
        </p:spPr>
      </p:pic>
      <p:pic>
        <p:nvPicPr>
          <p:cNvPr id="2767419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467848" y="3590433"/>
            <a:ext cx="577360" cy="973014"/>
          </a:xfrm>
          <a:prstGeom prst="rect">
            <a:avLst/>
          </a:prstGeom>
        </p:spPr>
      </p:pic>
      <p:pic>
        <p:nvPicPr>
          <p:cNvPr id="77456717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777488" y="1082579"/>
            <a:ext cx="3754125" cy="3508101"/>
          </a:xfrm>
          <a:prstGeom prst="rect">
            <a:avLst/>
          </a:prstGeom>
        </p:spPr>
      </p:pic>
      <p:cxnSp>
        <p:nvCxnSpPr>
          <p:cNvPr id="727641971" name=""/>
          <p:cNvCxnSpPr>
            <a:cxnSpLocks/>
          </p:cNvCxnSpPr>
          <p:nvPr/>
        </p:nvCxnSpPr>
        <p:spPr bwMode="auto">
          <a:xfrm rot="16199932" flipH="0" flipV="0">
            <a:off x="3629745" y="-767155"/>
            <a:ext cx="1390320" cy="6445144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4555568" name=""/>
          <p:cNvPicPr>
            <a:picLocks noChangeAspect="1"/>
          </p:cNvPicPr>
          <p:nvPr/>
        </p:nvPicPr>
        <p:blipFill>
          <a:blip r:embed="rId5"/>
          <a:srcRect l="34817" t="5095" r="7766" b="9022"/>
          <a:stretch/>
        </p:blipFill>
        <p:spPr bwMode="auto">
          <a:xfrm flipH="0" flipV="0">
            <a:off x="8118979" y="1341839"/>
            <a:ext cx="945171" cy="836826"/>
          </a:xfrm>
          <a:prstGeom prst="rect">
            <a:avLst/>
          </a:prstGeom>
        </p:spPr>
      </p:pic>
      <p:cxnSp>
        <p:nvCxnSpPr>
          <p:cNvPr id="432480142" name=""/>
          <p:cNvCxnSpPr>
            <a:cxnSpLocks/>
          </p:cNvCxnSpPr>
          <p:nvPr/>
        </p:nvCxnSpPr>
        <p:spPr bwMode="auto">
          <a:xfrm flipH="1" flipV="0">
            <a:off x="5235984" y="1992921"/>
            <a:ext cx="2516646" cy="761053"/>
          </a:xfrm>
          <a:prstGeom prst="line">
            <a:avLst/>
          </a:prstGeom>
          <a:ln w="25399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9520515" name=""/>
          <p:cNvCxnSpPr>
            <a:cxnSpLocks/>
            <a:endCxn id="276741972" idx="1"/>
          </p:cNvCxnSpPr>
          <p:nvPr/>
        </p:nvCxnSpPr>
        <p:spPr bwMode="auto">
          <a:xfrm rot="0" flipH="0" flipV="0">
            <a:off x="1145562" y="3322650"/>
            <a:ext cx="2322285" cy="754290"/>
          </a:xfrm>
          <a:prstGeom prst="line">
            <a:avLst/>
          </a:prstGeom>
          <a:ln w="25399" cap="flat" cmpd="sng" algn="ctr">
            <a:solidFill>
              <a:schemeClr val="accent5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912795" name=""/>
          <p:cNvCxnSpPr>
            <a:cxnSpLocks/>
          </p:cNvCxnSpPr>
          <p:nvPr/>
        </p:nvCxnSpPr>
        <p:spPr bwMode="auto">
          <a:xfrm flipH="1" flipV="1">
            <a:off x="1194234" y="3514833"/>
            <a:ext cx="2199654" cy="727116"/>
          </a:xfrm>
          <a:prstGeom prst="line">
            <a:avLst/>
          </a:prstGeom>
          <a:ln w="25399" cap="flat" cmpd="sng" algn="ctr">
            <a:solidFill>
              <a:schemeClr val="accent3">
                <a:lumMod val="74901"/>
                <a:lumOff val="25099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1567312" name=""/>
          <p:cNvSpPr txBox="1"/>
          <p:nvPr/>
        </p:nvSpPr>
        <p:spPr bwMode="auto">
          <a:xfrm rot="1096846" flipH="0" flipV="0">
            <a:off x="1317151" y="3490227"/>
            <a:ext cx="2245667" cy="2441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Richiesta di contatto per un nodo</a:t>
            </a:r>
            <a:endParaRPr sz="1000"/>
          </a:p>
        </p:txBody>
      </p:sp>
      <p:sp>
        <p:nvSpPr>
          <p:cNvPr id="1026255177" name=""/>
          <p:cNvSpPr txBox="1"/>
          <p:nvPr/>
        </p:nvSpPr>
        <p:spPr bwMode="auto">
          <a:xfrm rot="1080071" flipH="0" flipV="0">
            <a:off x="1446328" y="3835132"/>
            <a:ext cx="1418729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Nodo da contattare: 1</a:t>
            </a:r>
            <a:endParaRPr sz="1000"/>
          </a:p>
        </p:txBody>
      </p:sp>
      <p:sp>
        <p:nvSpPr>
          <p:cNvPr id="385029357" name=""/>
          <p:cNvSpPr txBox="1"/>
          <p:nvPr/>
        </p:nvSpPr>
        <p:spPr bwMode="auto">
          <a:xfrm flipH="0" flipV="0">
            <a:off x="3969456" y="2753974"/>
            <a:ext cx="1094914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i="1"/>
              <a:t>Gestisco la </a:t>
            </a:r>
            <a:endParaRPr sz="1000" i="1"/>
          </a:p>
          <a:p>
            <a:pPr>
              <a:defRPr/>
            </a:pPr>
            <a:r>
              <a:rPr sz="1000" i="1"/>
              <a:t>risorsa </a:t>
            </a:r>
            <a:r>
              <a:rPr sz="1000" i="1"/>
              <a:t>“4:ciao”</a:t>
            </a:r>
            <a:endParaRPr sz="1000" i="1"/>
          </a:p>
        </p:txBody>
      </p:sp>
      <p:sp>
        <p:nvSpPr>
          <p:cNvPr id="887920528" name=""/>
          <p:cNvSpPr txBox="1"/>
          <p:nvPr/>
        </p:nvSpPr>
        <p:spPr bwMode="auto">
          <a:xfrm rot="20869666" flipH="0" flipV="0">
            <a:off x="1543484" y="2482866"/>
            <a:ext cx="3229702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Contatto il nodo ‘1’ per cercare la risorsa avente id = 4</a:t>
            </a:r>
            <a:endParaRPr sz="1000"/>
          </a:p>
        </p:txBody>
      </p:sp>
      <p:sp>
        <p:nvSpPr>
          <p:cNvPr id="598316243" name=""/>
          <p:cNvSpPr txBox="1"/>
          <p:nvPr/>
        </p:nvSpPr>
        <p:spPr bwMode="auto">
          <a:xfrm flipH="0" flipV="0">
            <a:off x="7512222" y="1316319"/>
            <a:ext cx="497808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id = 4</a:t>
            </a:r>
            <a:endParaRPr sz="1000"/>
          </a:p>
        </p:txBody>
      </p:sp>
      <p:sp>
        <p:nvSpPr>
          <p:cNvPr id="292603333" name=""/>
          <p:cNvSpPr txBox="1"/>
          <p:nvPr/>
        </p:nvSpPr>
        <p:spPr bwMode="auto">
          <a:xfrm rot="20626203" flipH="0" flipV="0">
            <a:off x="5238284" y="2339518"/>
            <a:ext cx="2756850" cy="2289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contatto il nodo che dovrebbe mantenere la risorsa</a:t>
            </a:r>
            <a:endParaRPr sz="900"/>
          </a:p>
        </p:txBody>
      </p:sp>
      <p:sp>
        <p:nvSpPr>
          <p:cNvPr id="651814908" name=""/>
          <p:cNvSpPr txBox="1"/>
          <p:nvPr/>
        </p:nvSpPr>
        <p:spPr bwMode="auto">
          <a:xfrm flipH="0" flipV="0">
            <a:off x="23606" y="1255359"/>
            <a:ext cx="438646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La </a:t>
            </a:r>
            <a:r>
              <a:rPr b="1">
                <a:solidFill>
                  <a:schemeClr val="tx1"/>
                </a:solidFill>
              </a:rPr>
              <a:t>cancellazione </a:t>
            </a:r>
            <a:r>
              <a:rPr>
                <a:solidFill>
                  <a:schemeClr val="tx1"/>
                </a:solidFill>
              </a:rPr>
              <a:t>sfrutta la stessa logica, eliminando la risorsa dal nodo che la gestisce.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823976816" name=""/>
          <p:cNvSpPr txBox="1"/>
          <p:nvPr/>
        </p:nvSpPr>
        <p:spPr bwMode="auto">
          <a:xfrm flipH="0" flipV="0">
            <a:off x="3969456" y="3104676"/>
            <a:ext cx="113806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i="1">
                <a:solidFill>
                  <a:srgbClr val="C00000"/>
                </a:solidFill>
              </a:rPr>
              <a:t>Elimino la</a:t>
            </a:r>
            <a:endParaRPr sz="1000" i="1">
              <a:solidFill>
                <a:srgbClr val="C00000"/>
              </a:solidFill>
            </a:endParaRPr>
          </a:p>
          <a:p>
            <a:pPr>
              <a:defRPr/>
            </a:pPr>
            <a:r>
              <a:rPr sz="1000" i="1">
                <a:solidFill>
                  <a:srgbClr val="C00000"/>
                </a:solidFill>
              </a:rPr>
              <a:t>risorsa </a:t>
            </a:r>
            <a:r>
              <a:rPr sz="1000" i="1">
                <a:solidFill>
                  <a:srgbClr val="C00000"/>
                </a:solidFill>
              </a:rPr>
              <a:t>“4:ciao”</a:t>
            </a:r>
            <a:endParaRPr sz="1000" i="1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9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9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2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6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5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5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91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56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9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4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31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55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8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60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81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1154989690" name=""/>
          <p:cNvSpPr/>
          <p:nvPr/>
        </p:nvSpPr>
        <p:spPr bwMode="auto">
          <a:xfrm rot="0" flipH="0" flipV="0">
            <a:off x="8019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1250806833" name=""/>
          <p:cNvSpPr/>
          <p:nvPr/>
        </p:nvSpPr>
        <p:spPr bwMode="auto">
          <a:xfrm rot="0" flipH="0" flipV="0">
            <a:off x="1450198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4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211860579" name=""/>
          <p:cNvSpPr/>
          <p:nvPr/>
        </p:nvSpPr>
        <p:spPr bwMode="auto">
          <a:xfrm rot="0" flipH="0" flipV="0">
            <a:off x="2859735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881103030" name=""/>
          <p:cNvSpPr/>
          <p:nvPr/>
        </p:nvSpPr>
        <p:spPr bwMode="auto">
          <a:xfrm rot="0" flipH="0" flipV="0">
            <a:off x="4283168" y="2168748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543779999" name=""/>
          <p:cNvSpPr/>
          <p:nvPr/>
        </p:nvSpPr>
        <p:spPr bwMode="auto">
          <a:xfrm rot="0" flipH="0" flipV="0">
            <a:off x="5769558" y="2168748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9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389821385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3" y="-4212"/>
            <a:ext cx="9149960" cy="572697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285881474" name=""/>
          <p:cNvSpPr/>
          <p:nvPr/>
        </p:nvSpPr>
        <p:spPr bwMode="auto">
          <a:xfrm rot="0" flipH="0" flipV="0">
            <a:off x="7284656" y="2172456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2987281" name="CasellaDiTesto 27"/>
          <p:cNvSpPr txBox="1"/>
          <p:nvPr/>
        </p:nvSpPr>
        <p:spPr bwMode="auto">
          <a:xfrm flipH="0" flipV="0">
            <a:off x="4571996" y="4835718"/>
            <a:ext cx="4579911" cy="305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7/10</a:t>
            </a:r>
            <a:endParaRPr/>
          </a:p>
        </p:txBody>
      </p:sp>
      <p:sp>
        <p:nvSpPr>
          <p:cNvPr id="1446304458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5"/>
            <a:ext cx="9152172" cy="465294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Join/Leave</a:t>
            </a:r>
            <a:endParaRPr/>
          </a:p>
        </p:txBody>
      </p:sp>
      <p:sp>
        <p:nvSpPr>
          <p:cNvPr id="2046792075" name=""/>
          <p:cNvSpPr txBox="1"/>
          <p:nvPr/>
        </p:nvSpPr>
        <p:spPr bwMode="auto">
          <a:xfrm flipH="0" flipV="0">
            <a:off x="2644" y="4835718"/>
            <a:ext cx="4626929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Join/Leave - 1 di 3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673495906" name=""/>
          <p:cNvSpPr txBox="1"/>
          <p:nvPr/>
        </p:nvSpPr>
        <p:spPr bwMode="auto">
          <a:xfrm flipH="0" flipV="0">
            <a:off x="18038" y="823320"/>
            <a:ext cx="5653197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19" indent="-239819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Nella fase di </a:t>
            </a:r>
            <a:r>
              <a:rPr b="1">
                <a:solidFill>
                  <a:schemeClr val="tx1"/>
                </a:solidFill>
              </a:rPr>
              <a:t>Join</a:t>
            </a:r>
            <a:r>
              <a:rPr b="0">
                <a:solidFill>
                  <a:schemeClr val="tx1"/>
                </a:solidFill>
              </a:rPr>
              <a:t>, il nodo entrante comunica col Registry per conoscere i suoi vicini. Li contatterà per inserirsi nel sistema,</a:t>
            </a:r>
            <a:br>
              <a:rPr b="0">
                <a:solidFill>
                  <a:schemeClr val="tx1"/>
                </a:solidFill>
              </a:rPr>
            </a:br>
            <a:r>
              <a:rPr b="0">
                <a:solidFill>
                  <a:schemeClr val="tx1"/>
                </a:solidFill>
              </a:rPr>
              <a:t>prelevando dal successore eventuali risorse a lui affidate.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123717705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414133" y="1276824"/>
            <a:ext cx="3694422" cy="3452311"/>
          </a:xfrm>
          <a:prstGeom prst="rect">
            <a:avLst/>
          </a:prstGeom>
        </p:spPr>
      </p:pic>
      <p:pic>
        <p:nvPicPr>
          <p:cNvPr id="9071393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20634" y="3920863"/>
            <a:ext cx="448975" cy="479674"/>
          </a:xfrm>
          <a:prstGeom prst="rect">
            <a:avLst/>
          </a:prstGeom>
        </p:spPr>
      </p:pic>
      <p:pic>
        <p:nvPicPr>
          <p:cNvPr id="124292985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574860" y="1856619"/>
            <a:ext cx="533979" cy="899903"/>
          </a:xfrm>
          <a:prstGeom prst="rect">
            <a:avLst/>
          </a:prstGeom>
        </p:spPr>
      </p:pic>
      <p:cxnSp>
        <p:nvCxnSpPr>
          <p:cNvPr id="2115804559" name=""/>
          <p:cNvCxnSpPr>
            <a:cxnSpLocks/>
          </p:cNvCxnSpPr>
          <p:nvPr/>
        </p:nvCxnSpPr>
        <p:spPr bwMode="auto">
          <a:xfrm flipH="0" flipV="1">
            <a:off x="1591273" y="2677019"/>
            <a:ext cx="0" cy="1286271"/>
          </a:xfrm>
          <a:prstGeom prst="line">
            <a:avLst/>
          </a:prstGeom>
          <a:ln w="2539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4292674" name=""/>
          <p:cNvCxnSpPr>
            <a:cxnSpLocks/>
          </p:cNvCxnSpPr>
          <p:nvPr/>
        </p:nvCxnSpPr>
        <p:spPr bwMode="auto">
          <a:xfrm flipH="0" flipV="0">
            <a:off x="2023837" y="2665815"/>
            <a:ext cx="0" cy="1297475"/>
          </a:xfrm>
          <a:prstGeom prst="line">
            <a:avLst/>
          </a:prstGeom>
          <a:ln w="2539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6718536" name=""/>
          <p:cNvSpPr txBox="1"/>
          <p:nvPr/>
        </p:nvSpPr>
        <p:spPr bwMode="auto">
          <a:xfrm flipH="0" flipV="0">
            <a:off x="918364" y="2948041"/>
            <a:ext cx="656494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richiesta </a:t>
            </a:r>
            <a:endParaRPr sz="1000"/>
          </a:p>
          <a:p>
            <a:pPr>
              <a:defRPr/>
            </a:pPr>
            <a:r>
              <a:rPr sz="1000"/>
              <a:t>di Join</a:t>
            </a:r>
            <a:endParaRPr sz="1000"/>
          </a:p>
        </p:txBody>
      </p:sp>
      <p:sp>
        <p:nvSpPr>
          <p:cNvPr id="176189035" name=""/>
          <p:cNvSpPr txBox="1"/>
          <p:nvPr/>
        </p:nvSpPr>
        <p:spPr bwMode="auto">
          <a:xfrm flipH="0" flipV="0">
            <a:off x="1270067" y="4400539"/>
            <a:ext cx="1313569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172.190.72.20:8008</a:t>
            </a:r>
            <a:endParaRPr sz="1000"/>
          </a:p>
        </p:txBody>
      </p:sp>
      <p:sp>
        <p:nvSpPr>
          <p:cNvPr id="1102315741" name=""/>
          <p:cNvSpPr txBox="1"/>
          <p:nvPr/>
        </p:nvSpPr>
        <p:spPr bwMode="auto">
          <a:xfrm flipH="0" flipV="0">
            <a:off x="1122918" y="1646893"/>
            <a:ext cx="1712359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id(172.190.72.20:8008) = 4</a:t>
            </a:r>
            <a:endParaRPr sz="1000"/>
          </a:p>
        </p:txBody>
      </p:sp>
      <p:sp>
        <p:nvSpPr>
          <p:cNvPr id="1180684628" name=""/>
          <p:cNvSpPr txBox="1"/>
          <p:nvPr/>
        </p:nvSpPr>
        <p:spPr bwMode="auto">
          <a:xfrm flipH="0" flipV="0">
            <a:off x="2069611" y="2972368"/>
            <a:ext cx="1422577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IP predecessore[id=2]</a:t>
            </a:r>
            <a:endParaRPr sz="1000"/>
          </a:p>
          <a:p>
            <a:pPr>
              <a:defRPr/>
            </a:pPr>
            <a:r>
              <a:rPr sz="1000"/>
              <a:t>IP successore[id=6]</a:t>
            </a:r>
            <a:endParaRPr sz="1000"/>
          </a:p>
        </p:txBody>
      </p:sp>
      <p:cxnSp>
        <p:nvCxnSpPr>
          <p:cNvPr id="219524368" name=""/>
          <p:cNvCxnSpPr>
            <a:cxnSpLocks/>
          </p:cNvCxnSpPr>
          <p:nvPr/>
        </p:nvCxnSpPr>
        <p:spPr bwMode="auto">
          <a:xfrm rot="0" flipH="0" flipV="1">
            <a:off x="2069611" y="3163411"/>
            <a:ext cx="6357593" cy="1143248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854015" name=""/>
          <p:cNvSpPr txBox="1"/>
          <p:nvPr/>
        </p:nvSpPr>
        <p:spPr bwMode="auto">
          <a:xfrm flipH="0" flipV="0">
            <a:off x="4971787" y="3768283"/>
            <a:ext cx="914400" cy="30515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630662690" name=""/>
          <p:cNvSpPr txBox="1"/>
          <p:nvPr/>
        </p:nvSpPr>
        <p:spPr bwMode="auto">
          <a:xfrm rot="21057161" flipH="0" flipV="0">
            <a:off x="6276119" y="3115857"/>
            <a:ext cx="1842642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Sono il tuo nuovo successore</a:t>
            </a:r>
            <a:endParaRPr sz="1000"/>
          </a:p>
        </p:txBody>
      </p:sp>
      <p:cxnSp>
        <p:nvCxnSpPr>
          <p:cNvPr id="1935009378" name=""/>
          <p:cNvCxnSpPr>
            <a:cxnSpLocks/>
            <a:stCxn id="907139307" idx="3"/>
          </p:cNvCxnSpPr>
          <p:nvPr/>
        </p:nvCxnSpPr>
        <p:spPr bwMode="auto">
          <a:xfrm rot="0" flipH="0" flipV="1">
            <a:off x="2069610" y="3300935"/>
            <a:ext cx="3500445" cy="859765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7163185" name=""/>
          <p:cNvSpPr txBox="1"/>
          <p:nvPr/>
        </p:nvSpPr>
        <p:spPr bwMode="auto">
          <a:xfrm rot="20764056" flipH="0" flipV="0">
            <a:off x="2438303" y="3484443"/>
            <a:ext cx="3125192" cy="22895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Sono il tuo nuovo predecessore. Hai delle risorse per me?</a:t>
            </a:r>
            <a:endParaRPr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49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1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92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17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71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80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3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9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8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2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66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16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00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0216611" name="CasellaDiTesto 27"/>
          <p:cNvSpPr txBox="1"/>
          <p:nvPr/>
        </p:nvSpPr>
        <p:spPr bwMode="auto">
          <a:xfrm flipH="0" flipV="0">
            <a:off x="4571996" y="4835718"/>
            <a:ext cx="458063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8/10</a:t>
            </a:r>
            <a:endParaRPr/>
          </a:p>
        </p:txBody>
      </p:sp>
      <p:sp>
        <p:nvSpPr>
          <p:cNvPr id="1879765057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5"/>
            <a:ext cx="9152172" cy="465294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Join/Leave</a:t>
            </a:r>
            <a:endParaRPr/>
          </a:p>
        </p:txBody>
      </p:sp>
      <p:sp>
        <p:nvSpPr>
          <p:cNvPr id="1373477883" name=""/>
          <p:cNvSpPr txBox="1"/>
          <p:nvPr/>
        </p:nvSpPr>
        <p:spPr bwMode="auto">
          <a:xfrm flipH="0" flipV="0">
            <a:off x="2644" y="4835718"/>
            <a:ext cx="4627649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Join/Leave - 2 di 3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261177177" name=""/>
          <p:cNvSpPr txBox="1"/>
          <p:nvPr/>
        </p:nvSpPr>
        <p:spPr bwMode="auto">
          <a:xfrm flipH="0" flipV="0">
            <a:off x="18038" y="823320"/>
            <a:ext cx="5638437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19" indent="-239819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Nella fase di </a:t>
            </a:r>
            <a:r>
              <a:rPr b="1">
                <a:solidFill>
                  <a:schemeClr val="tx1"/>
                </a:solidFill>
              </a:rPr>
              <a:t>Join</a:t>
            </a:r>
            <a:r>
              <a:rPr b="0">
                <a:solidFill>
                  <a:schemeClr val="tx1"/>
                </a:solidFill>
              </a:rPr>
              <a:t>, il nodo entrante comunica col Registry per conoscere i suoi vicini. Li contatterà per inserirsi nel sistema,</a:t>
            </a:r>
            <a:br>
              <a:rPr b="0">
                <a:solidFill>
                  <a:schemeClr val="tx1"/>
                </a:solidFill>
              </a:rPr>
            </a:br>
            <a:r>
              <a:rPr b="0">
                <a:solidFill>
                  <a:schemeClr val="tx1"/>
                </a:solidFill>
              </a:rPr>
              <a:t>prelevando dal successore eventuali risorse a lui affidate.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204582956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414133" y="1276824"/>
            <a:ext cx="3694422" cy="3452311"/>
          </a:xfrm>
          <a:prstGeom prst="rect">
            <a:avLst/>
          </a:prstGeom>
        </p:spPr>
      </p:pic>
      <p:pic>
        <p:nvPicPr>
          <p:cNvPr id="5181388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20634" y="3920863"/>
            <a:ext cx="448975" cy="479674"/>
          </a:xfrm>
          <a:prstGeom prst="rect">
            <a:avLst/>
          </a:prstGeom>
        </p:spPr>
      </p:pic>
      <p:pic>
        <p:nvPicPr>
          <p:cNvPr id="203320571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574860" y="1856619"/>
            <a:ext cx="533979" cy="899903"/>
          </a:xfrm>
          <a:prstGeom prst="rect">
            <a:avLst/>
          </a:prstGeom>
        </p:spPr>
      </p:pic>
      <p:cxnSp>
        <p:nvCxnSpPr>
          <p:cNvPr id="491016977" name=""/>
          <p:cNvCxnSpPr>
            <a:cxnSpLocks/>
          </p:cNvCxnSpPr>
          <p:nvPr/>
        </p:nvCxnSpPr>
        <p:spPr bwMode="auto">
          <a:xfrm flipH="0" flipV="1">
            <a:off x="1591273" y="2677019"/>
            <a:ext cx="0" cy="1286271"/>
          </a:xfrm>
          <a:prstGeom prst="line">
            <a:avLst/>
          </a:prstGeom>
          <a:ln w="2539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347339" name=""/>
          <p:cNvCxnSpPr>
            <a:cxnSpLocks/>
          </p:cNvCxnSpPr>
          <p:nvPr/>
        </p:nvCxnSpPr>
        <p:spPr bwMode="auto">
          <a:xfrm flipH="0" flipV="0">
            <a:off x="2023837" y="2665815"/>
            <a:ext cx="0" cy="1297475"/>
          </a:xfrm>
          <a:prstGeom prst="line">
            <a:avLst/>
          </a:prstGeom>
          <a:ln w="2539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170482" name=""/>
          <p:cNvSpPr txBox="1"/>
          <p:nvPr/>
        </p:nvSpPr>
        <p:spPr bwMode="auto">
          <a:xfrm flipH="0" flipV="0">
            <a:off x="918364" y="2948041"/>
            <a:ext cx="656494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richiesta </a:t>
            </a:r>
            <a:endParaRPr sz="1000"/>
          </a:p>
          <a:p>
            <a:pPr>
              <a:defRPr/>
            </a:pPr>
            <a:r>
              <a:rPr sz="1000"/>
              <a:t>di Join</a:t>
            </a:r>
            <a:endParaRPr sz="1000"/>
          </a:p>
        </p:txBody>
      </p:sp>
      <p:sp>
        <p:nvSpPr>
          <p:cNvPr id="1000830511" name=""/>
          <p:cNvSpPr txBox="1"/>
          <p:nvPr/>
        </p:nvSpPr>
        <p:spPr bwMode="auto">
          <a:xfrm flipH="0" flipV="0">
            <a:off x="1270067" y="4400539"/>
            <a:ext cx="1313569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172.190.72.20:8008</a:t>
            </a:r>
            <a:endParaRPr sz="1000"/>
          </a:p>
        </p:txBody>
      </p:sp>
      <p:sp>
        <p:nvSpPr>
          <p:cNvPr id="931070646" name=""/>
          <p:cNvSpPr txBox="1"/>
          <p:nvPr/>
        </p:nvSpPr>
        <p:spPr bwMode="auto">
          <a:xfrm flipH="0" flipV="0">
            <a:off x="1122918" y="1646893"/>
            <a:ext cx="1712359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id(172.190.72.20:8008) = 4</a:t>
            </a:r>
            <a:endParaRPr sz="1000"/>
          </a:p>
        </p:txBody>
      </p:sp>
      <p:sp>
        <p:nvSpPr>
          <p:cNvPr id="1283794042" name=""/>
          <p:cNvSpPr txBox="1"/>
          <p:nvPr/>
        </p:nvSpPr>
        <p:spPr bwMode="auto">
          <a:xfrm flipH="0" flipV="0">
            <a:off x="2069611" y="2972368"/>
            <a:ext cx="1422577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IP predecessore[id=2]</a:t>
            </a:r>
            <a:endParaRPr sz="1000"/>
          </a:p>
          <a:p>
            <a:pPr>
              <a:defRPr/>
            </a:pPr>
            <a:r>
              <a:rPr sz="1000"/>
              <a:t>IP successore[id=6]</a:t>
            </a:r>
            <a:endParaRPr sz="1000"/>
          </a:p>
        </p:txBody>
      </p:sp>
      <p:cxnSp>
        <p:nvCxnSpPr>
          <p:cNvPr id="715919436" name=""/>
          <p:cNvCxnSpPr>
            <a:cxnSpLocks/>
          </p:cNvCxnSpPr>
          <p:nvPr/>
        </p:nvCxnSpPr>
        <p:spPr bwMode="auto">
          <a:xfrm rot="0" flipH="0" flipV="1">
            <a:off x="2069611" y="3163411"/>
            <a:ext cx="6357593" cy="1143247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047485" name=""/>
          <p:cNvSpPr txBox="1"/>
          <p:nvPr/>
        </p:nvSpPr>
        <p:spPr bwMode="auto">
          <a:xfrm flipH="0" flipV="0">
            <a:off x="4971787" y="3768283"/>
            <a:ext cx="914400" cy="30515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642342507" name=""/>
          <p:cNvSpPr txBox="1"/>
          <p:nvPr/>
        </p:nvSpPr>
        <p:spPr bwMode="auto">
          <a:xfrm rot="21057161" flipH="0" flipV="0">
            <a:off x="6276119" y="3115857"/>
            <a:ext cx="1842642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Sono il tuo nuovo successore</a:t>
            </a:r>
            <a:endParaRPr sz="1000"/>
          </a:p>
        </p:txBody>
      </p:sp>
      <p:cxnSp>
        <p:nvCxnSpPr>
          <p:cNvPr id="119349702" name=""/>
          <p:cNvCxnSpPr>
            <a:cxnSpLocks/>
            <a:stCxn id="518138847" idx="3"/>
          </p:cNvCxnSpPr>
          <p:nvPr/>
        </p:nvCxnSpPr>
        <p:spPr bwMode="auto">
          <a:xfrm rot="0" flipH="0" flipV="1">
            <a:off x="2069610" y="3300935"/>
            <a:ext cx="3500444" cy="859763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9171466" name=""/>
          <p:cNvSpPr txBox="1"/>
          <p:nvPr/>
        </p:nvSpPr>
        <p:spPr bwMode="auto">
          <a:xfrm rot="20764056" flipH="0" flipV="0">
            <a:off x="2438303" y="3484443"/>
            <a:ext cx="3125192" cy="22895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Sono il tuo nuovo predecessore. Hai delle risorse per me?</a:t>
            </a:r>
            <a:endParaRPr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79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34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01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17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07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4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17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91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4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24 L 0.158 0.046 C 0.191 0.051 0.24 0.054 0.292 0.054 C 0.351 0.054 0.398 0.051 0.431 0.046 L 0.589 0.024" pathEditMode="relative" ptsTypes="">
                                      <p:cBhvr>
                                        <p:cTn id="8" dur="2000" fill="hold"/>
                                        <p:tgtEl>
                                          <p:spTgt spid="518138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24 L 0.158 0.046 C 0.191 0.051 0.24 0.054 0.292 0.054 C 0.351 0.054 0.398 0.051 0.431 0.046 L 0.589 0.024" pathEditMode="relative" ptsTypes="">
                                      <p:cBhvr>
                                        <p:cTn id="6" dur="2000" fill="hold"/>
                                        <p:tgtEl>
                                          <p:spTgt spid="1000830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7881304" name="CasellaDiTesto 27"/>
          <p:cNvSpPr txBox="1"/>
          <p:nvPr/>
        </p:nvSpPr>
        <p:spPr bwMode="auto">
          <a:xfrm flipH="0" flipV="0">
            <a:off x="4571997" y="4835718"/>
            <a:ext cx="457991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9/10</a:t>
            </a:r>
            <a:endParaRPr/>
          </a:p>
        </p:txBody>
      </p:sp>
      <p:sp>
        <p:nvSpPr>
          <p:cNvPr id="300247043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5"/>
            <a:ext cx="9152172" cy="465294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Join/Leave</a:t>
            </a:r>
            <a:endParaRPr/>
          </a:p>
        </p:txBody>
      </p:sp>
      <p:sp>
        <p:nvSpPr>
          <p:cNvPr id="562342620" name=""/>
          <p:cNvSpPr txBox="1"/>
          <p:nvPr/>
        </p:nvSpPr>
        <p:spPr bwMode="auto">
          <a:xfrm flipH="0" flipV="0">
            <a:off x="2644" y="4835718"/>
            <a:ext cx="4621170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Join/Leave - 3 di 3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960484034" name=""/>
          <p:cNvSpPr txBox="1"/>
          <p:nvPr/>
        </p:nvSpPr>
        <p:spPr bwMode="auto">
          <a:xfrm flipH="0" flipV="0">
            <a:off x="18036" y="684108"/>
            <a:ext cx="7096385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Nella fase di </a:t>
            </a:r>
            <a:r>
              <a:rPr b="1">
                <a:solidFill>
                  <a:schemeClr val="tx1"/>
                </a:solidFill>
              </a:rPr>
              <a:t>Leave</a:t>
            </a:r>
            <a:r>
              <a:rPr b="0">
                <a:solidFill>
                  <a:schemeClr val="tx1"/>
                </a:solidFill>
              </a:rPr>
              <a:t> (controllata), i nodi adiacenti al nodo da rimuovere verranno contattati per aggiornare la loro conoscenza sui nodi predecessori e successori.</a:t>
            </a:r>
            <a:r>
              <a:rPr b="0">
                <a:solidFill>
                  <a:schemeClr val="tx1"/>
                </a:solidFill>
              </a:rPr>
              <a:t> 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1196949948" name=""/>
          <p:cNvPicPr>
            <a:picLocks noChangeAspect="1"/>
          </p:cNvPicPr>
          <p:nvPr/>
        </p:nvPicPr>
        <p:blipFill>
          <a:blip r:embed="rId2"/>
          <a:srcRect l="32978" t="0" r="0" b="41624"/>
          <a:stretch/>
        </p:blipFill>
        <p:spPr bwMode="auto">
          <a:xfrm flipH="0" flipV="0">
            <a:off x="289466" y="2157086"/>
            <a:ext cx="3093353" cy="2517740"/>
          </a:xfrm>
          <a:prstGeom prst="rect">
            <a:avLst/>
          </a:prstGeom>
        </p:spPr>
      </p:pic>
      <p:sp>
        <p:nvSpPr>
          <p:cNvPr id="318889337" name=""/>
          <p:cNvSpPr txBox="1"/>
          <p:nvPr/>
        </p:nvSpPr>
        <p:spPr bwMode="auto">
          <a:xfrm flipH="0" flipV="0">
            <a:off x="4971787" y="3768283"/>
            <a:ext cx="914400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085067319" name=""/>
          <p:cNvSpPr txBox="1"/>
          <p:nvPr/>
        </p:nvSpPr>
        <p:spPr bwMode="auto">
          <a:xfrm flipH="0" flipV="0">
            <a:off x="3181497" y="3165229"/>
            <a:ext cx="1790289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000"/>
              <a:t>“0” è il tuo</a:t>
            </a:r>
            <a:endParaRPr sz="1000"/>
          </a:p>
          <a:p>
            <a:pPr>
              <a:defRPr/>
            </a:pPr>
            <a:r>
              <a:rPr sz="1000"/>
              <a:t>nuovo </a:t>
            </a:r>
            <a:r>
              <a:rPr sz="1000"/>
              <a:t>predecessore.</a:t>
            </a:r>
            <a:endParaRPr sz="1000"/>
          </a:p>
        </p:txBody>
      </p:sp>
      <p:sp>
        <p:nvSpPr>
          <p:cNvPr id="1584424770" name=""/>
          <p:cNvSpPr/>
          <p:nvPr/>
        </p:nvSpPr>
        <p:spPr bwMode="auto">
          <a:xfrm flipH="0" flipV="0">
            <a:off x="1993086" y="2687853"/>
            <a:ext cx="877637" cy="593480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699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2674982" y="3019356"/>
            <a:ext cx="380999" cy="1219932"/>
          </a:xfrm>
          <a:prstGeom prst="curvedConnector3">
            <a:avLst>
              <a:gd name="adj1" fmla="val 115277"/>
            </a:avLst>
          </a:prstGeom>
          <a:ln w="1904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758255" name=""/>
          <p:cNvSpPr txBox="1"/>
          <p:nvPr/>
        </p:nvSpPr>
        <p:spPr bwMode="auto">
          <a:xfrm flipH="0" flipV="0">
            <a:off x="3257042" y="4172387"/>
            <a:ext cx="1807208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Prelevo le risorse possedute dal nodo “1”.</a:t>
            </a:r>
            <a:endParaRPr sz="1000"/>
          </a:p>
        </p:txBody>
      </p:sp>
      <p:sp>
        <p:nvSpPr>
          <p:cNvPr id="1685238051" name=""/>
          <p:cNvSpPr txBox="1"/>
          <p:nvPr/>
        </p:nvSpPr>
        <p:spPr bwMode="auto">
          <a:xfrm flipH="0" flipV="0">
            <a:off x="23944" y="1306941"/>
            <a:ext cx="3032035" cy="304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19" indent="-239819" algn="l">
              <a:buFont typeface="Arial"/>
              <a:buChar char="•"/>
              <a:defRPr/>
            </a:pPr>
            <a:r>
              <a:rPr lang="it-IT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Esempio: rimozione del nodo “1”.</a:t>
            </a:r>
            <a:endParaRPr b="0">
              <a:solidFill>
                <a:schemeClr val="tx1"/>
              </a:solidFill>
            </a:endParaRPr>
          </a:p>
        </p:txBody>
      </p:sp>
      <p:sp>
        <p:nvSpPr>
          <p:cNvPr id="864579268" name=""/>
          <p:cNvSpPr txBox="1"/>
          <p:nvPr/>
        </p:nvSpPr>
        <p:spPr bwMode="auto">
          <a:xfrm flipH="0" flipV="0">
            <a:off x="1993086" y="2157085"/>
            <a:ext cx="1263955" cy="3965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000"/>
              <a:t>“2” è il tuo</a:t>
            </a:r>
            <a:endParaRPr sz="1000"/>
          </a:p>
          <a:p>
            <a:pPr>
              <a:defRPr/>
            </a:pPr>
            <a:r>
              <a:rPr sz="1000"/>
              <a:t>nuovo </a:t>
            </a:r>
            <a:r>
              <a:rPr sz="1000"/>
              <a:t>successore</a:t>
            </a:r>
            <a:endParaRPr sz="1000"/>
          </a:p>
        </p:txBody>
      </p:sp>
      <p:cxnSp>
        <p:nvCxnSpPr>
          <p:cNvPr id="457313239" name=""/>
          <p:cNvCxnSpPr>
            <a:cxnSpLocks/>
          </p:cNvCxnSpPr>
          <p:nvPr/>
        </p:nvCxnSpPr>
        <p:spPr bwMode="auto">
          <a:xfrm flipH="1" flipV="1">
            <a:off x="1400190" y="2377586"/>
            <a:ext cx="871902" cy="388325"/>
          </a:xfrm>
          <a:prstGeom prst="curvedConnector3">
            <a:avLst>
              <a:gd name="adj1" fmla="val 24113"/>
            </a:avLst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23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94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5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31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06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75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42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283163778" name=""/>
          <p:cNvSpPr/>
          <p:nvPr/>
        </p:nvSpPr>
        <p:spPr bwMode="auto">
          <a:xfrm rot="0" flipH="0" flipV="0">
            <a:off x="8019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2014794116" name=""/>
          <p:cNvSpPr/>
          <p:nvPr/>
        </p:nvSpPr>
        <p:spPr bwMode="auto">
          <a:xfrm rot="0" flipH="0" flipV="0">
            <a:off x="1450198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4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1512424908" name=""/>
          <p:cNvSpPr/>
          <p:nvPr/>
        </p:nvSpPr>
        <p:spPr bwMode="auto">
          <a:xfrm rot="0" flipH="0" flipV="0">
            <a:off x="2859735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2046500462" name=""/>
          <p:cNvSpPr/>
          <p:nvPr/>
        </p:nvSpPr>
        <p:spPr bwMode="auto">
          <a:xfrm rot="0" flipH="0" flipV="0">
            <a:off x="4283168" y="2168748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503774601" name=""/>
          <p:cNvSpPr/>
          <p:nvPr/>
        </p:nvSpPr>
        <p:spPr bwMode="auto">
          <a:xfrm rot="0" flipH="0" flipV="0">
            <a:off x="5769558" y="2168748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696075289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3" y="-4212"/>
            <a:ext cx="9149960" cy="572697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126010446" name=""/>
          <p:cNvSpPr/>
          <p:nvPr/>
        </p:nvSpPr>
        <p:spPr bwMode="auto">
          <a:xfrm rot="0" flipH="0" flipV="0">
            <a:off x="7284656" y="2172456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9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1982223" name="CasellaDiTesto 27"/>
          <p:cNvSpPr txBox="1"/>
          <p:nvPr/>
        </p:nvSpPr>
        <p:spPr bwMode="auto">
          <a:xfrm flipH="0" flipV="0">
            <a:off x="4549630" y="4835718"/>
            <a:ext cx="4607707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10/10</a:t>
            </a:r>
            <a:endParaRPr/>
          </a:p>
        </p:txBody>
      </p:sp>
      <p:sp>
        <p:nvSpPr>
          <p:cNvPr id="1203001947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6"/>
            <a:ext cx="9152173" cy="465295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Conclusioni</a:t>
            </a:r>
            <a:endParaRPr/>
          </a:p>
        </p:txBody>
      </p:sp>
      <p:sp>
        <p:nvSpPr>
          <p:cNvPr id="636886981" name=""/>
          <p:cNvSpPr txBox="1"/>
          <p:nvPr/>
        </p:nvSpPr>
        <p:spPr bwMode="auto">
          <a:xfrm flipH="0" flipV="0">
            <a:off x="5159505" y="2461203"/>
            <a:ext cx="834664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116091585" name=""/>
          <p:cNvSpPr/>
          <p:nvPr/>
        </p:nvSpPr>
        <p:spPr bwMode="auto">
          <a:xfrm flipH="0" flipV="0">
            <a:off x="125856" y="1925480"/>
            <a:ext cx="653539" cy="285053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0262391" name=""/>
          <p:cNvSpPr/>
          <p:nvPr/>
        </p:nvSpPr>
        <p:spPr bwMode="auto">
          <a:xfrm flipH="0" flipV="0">
            <a:off x="4638308" y="2210648"/>
            <a:ext cx="653538" cy="285052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142834" name=""/>
          <p:cNvSpPr txBox="1"/>
          <p:nvPr/>
        </p:nvSpPr>
        <p:spPr bwMode="auto">
          <a:xfrm flipH="0" flipV="0">
            <a:off x="754874" y="1174749"/>
            <a:ext cx="914400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808727353" name=""/>
          <p:cNvSpPr txBox="1"/>
          <p:nvPr/>
        </p:nvSpPr>
        <p:spPr bwMode="auto">
          <a:xfrm flipH="0" flipV="0">
            <a:off x="-10294" y="4835718"/>
            <a:ext cx="4630530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sz="1200" b="0" i="1"/>
          </a:p>
        </p:txBody>
      </p:sp>
      <p:pic>
        <p:nvPicPr>
          <p:cNvPr id="212449428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159504" y="603623"/>
            <a:ext cx="3744491" cy="3499099"/>
          </a:xfrm>
          <a:prstGeom prst="rect">
            <a:avLst/>
          </a:prstGeom>
        </p:spPr>
      </p:pic>
      <p:pic>
        <p:nvPicPr>
          <p:cNvPr id="164331343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375560" y="3659920"/>
            <a:ext cx="525494" cy="885604"/>
          </a:xfrm>
          <a:prstGeom prst="rect">
            <a:avLst/>
          </a:prstGeom>
        </p:spPr>
      </p:pic>
      <p:sp>
        <p:nvSpPr>
          <p:cNvPr id="252917676" name=""/>
          <p:cNvSpPr txBox="1"/>
          <p:nvPr/>
        </p:nvSpPr>
        <p:spPr bwMode="auto">
          <a:xfrm flipH="0" flipV="0">
            <a:off x="18040" y="823320"/>
            <a:ext cx="566183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Di seguito, esaminiamo alcune limitazioni dell’implementazione:</a:t>
            </a:r>
            <a:endParaRPr b="0">
              <a:solidFill>
                <a:schemeClr val="tx1"/>
              </a:solidFill>
            </a:endParaRPr>
          </a:p>
        </p:txBody>
      </p:sp>
      <p:sp>
        <p:nvSpPr>
          <p:cNvPr id="2066051897" name=""/>
          <p:cNvSpPr txBox="1"/>
          <p:nvPr/>
        </p:nvSpPr>
        <p:spPr bwMode="auto">
          <a:xfrm flipH="0" flipV="0">
            <a:off x="-30556" y="1662205"/>
            <a:ext cx="5777036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 b="1">
                <a:solidFill>
                  <a:schemeClr val="tx1"/>
                </a:solidFill>
              </a:rPr>
              <a:t>Server Registry bottleneck</a:t>
            </a:r>
            <a:r>
              <a:rPr>
                <a:solidFill>
                  <a:schemeClr val="tx1"/>
                </a:solidFill>
              </a:rPr>
              <a:t>: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un suo guasto limiterebbe alcune funzionalità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per la gestione del sistema</a:t>
            </a:r>
            <a:r>
              <a:rPr/>
              <a:t>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93263150" name=""/>
          <p:cNvSpPr txBox="1"/>
          <p:nvPr/>
        </p:nvSpPr>
        <p:spPr bwMode="auto">
          <a:xfrm flipH="0" flipV="0">
            <a:off x="-18593" y="2766360"/>
            <a:ext cx="514218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 b="1">
                <a:solidFill>
                  <a:schemeClr val="tx1"/>
                </a:solidFill>
              </a:rPr>
              <a:t>Non tolleranza in caso di partizionamento della rete</a:t>
            </a:r>
            <a:r>
              <a:rPr>
                <a:solidFill>
                  <a:schemeClr val="tx1"/>
                </a:solidFill>
              </a:rPr>
              <a:t>: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Il registry verrebbe associato ad un solo sottoinsieme.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43688401" name=""/>
          <p:cNvSpPr/>
          <p:nvPr/>
        </p:nvSpPr>
        <p:spPr bwMode="auto">
          <a:xfrm flipH="0" flipV="0">
            <a:off x="4177456" y="3722076"/>
            <a:ext cx="877637" cy="593479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699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048854" name=""/>
          <p:cNvSpPr/>
          <p:nvPr/>
        </p:nvSpPr>
        <p:spPr bwMode="auto">
          <a:xfrm rot="20393502" flipH="0" flipV="0">
            <a:off x="3839860" y="2557882"/>
            <a:ext cx="5293119" cy="1741227"/>
          </a:xfrm>
          <a:prstGeom prst="ellipse">
            <a:avLst/>
          </a:prstGeom>
          <a:solidFill>
            <a:schemeClr val="bg2">
              <a:lumMod val="60000"/>
              <a:lumOff val="40000"/>
              <a:alpha val="0"/>
            </a:schemeClr>
          </a:solidFill>
          <a:ln w="25400" cap="flat" cmpd="sng" algn="ctr">
            <a:solidFill>
              <a:schemeClr val="accent5">
                <a:lumMod val="74901"/>
                <a:lumOff val="25099"/>
                <a:alpha val="99999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8102241" name=""/>
          <p:cNvSpPr/>
          <p:nvPr/>
        </p:nvSpPr>
        <p:spPr bwMode="auto">
          <a:xfrm rot="20393502" flipH="0" flipV="0">
            <a:off x="4723602" y="713219"/>
            <a:ext cx="4297264" cy="1773977"/>
          </a:xfrm>
          <a:prstGeom prst="ellipse">
            <a:avLst/>
          </a:prstGeom>
          <a:solidFill>
            <a:srgbClr val="C00000">
              <a:alpha val="0"/>
            </a:srgbClr>
          </a:solidFill>
          <a:ln w="25400" cap="flat" cmpd="sng" algn="ctr">
            <a:solidFill>
              <a:srgbClr val="FF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485175" name=""/>
          <p:cNvSpPr txBox="1"/>
          <p:nvPr/>
        </p:nvSpPr>
        <p:spPr bwMode="auto">
          <a:xfrm rot="20241796" flipH="0" flipV="0">
            <a:off x="5987275" y="571859"/>
            <a:ext cx="509419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C00000"/>
                </a:solidFill>
              </a:rPr>
              <a:t>???</a:t>
            </a:r>
            <a:endParaRPr b="1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1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1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49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05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8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6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8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0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10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8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564735" y="1057523"/>
            <a:ext cx="2007264" cy="1129086"/>
          </a:xfrm>
          <a:prstGeom prst="rect">
            <a:avLst/>
          </a:prstGeom>
        </p:spPr>
      </p:pic>
      <p:sp>
        <p:nvSpPr>
          <p:cNvPr id="617939900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72830" y="35471"/>
            <a:ext cx="3343950" cy="572697"/>
          </a:xfrm>
        </p:spPr>
        <p:txBody>
          <a:bodyPr/>
          <a:lstStyle/>
          <a:p>
            <a:pPr lvl="0" algn="l">
              <a:defRPr/>
            </a:pPr>
            <a:r>
              <a:rPr lang="it-IT" sz="2800" b="1" i="0" u="none" strike="noStrike" cap="none" spc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Repository</a:t>
            </a:r>
            <a:br>
              <a:rPr lang="it-IT" sz="2800" b="1" i="0" u="none" strike="noStrike" cap="none" spc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</a:br>
            <a:endParaRPr sz="2800"/>
          </a:p>
        </p:txBody>
      </p:sp>
      <p:sp>
        <p:nvSpPr>
          <p:cNvPr id="2144614103" name=""/>
          <p:cNvSpPr txBox="1"/>
          <p:nvPr/>
        </p:nvSpPr>
        <p:spPr bwMode="auto">
          <a:xfrm flipH="0" flipV="0">
            <a:off x="4641426" y="1512780"/>
            <a:ext cx="4278042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https://github.com/simonefesta/Chord_SDCC</a:t>
            </a:r>
            <a:endParaRPr sz="1200" b="1"/>
          </a:p>
        </p:txBody>
      </p:sp>
      <p:sp>
        <p:nvSpPr>
          <p:cNvPr id="114394917" name=""/>
          <p:cNvSpPr txBox="1"/>
          <p:nvPr/>
        </p:nvSpPr>
        <p:spPr bwMode="auto">
          <a:xfrm flipH="0" flipV="0">
            <a:off x="3321535" y="2408464"/>
            <a:ext cx="478294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965553833" name=""/>
          <p:cNvSpPr/>
          <p:nvPr/>
        </p:nvSpPr>
        <p:spPr bwMode="auto">
          <a:xfrm>
            <a:off x="2112996" y="2971620"/>
            <a:ext cx="5772808" cy="7013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4000" b="1">
                <a:ln>
                  <a:noFill/>
                </a:ln>
                <a:gradFill>
                  <a:gsLst>
                    <a:gs pos="0">
                      <a:schemeClr val="accent5">
                        <a:lumMod val="75000"/>
                        <a:lumOff val="25000"/>
                      </a:schemeClr>
                    </a:gs>
                    <a:gs pos="100000">
                      <a:schemeClr val="accent2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Grazie per l’attenzione!</a:t>
            </a:r>
            <a:endParaRPr sz="40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  <a:lumOff val="25000"/>
                    </a:schemeClr>
                  </a:gs>
                  <a:gs pos="100000">
                    <a:schemeClr val="accent2">
                      <a:lumMod val="75000"/>
                      <a:lumOff val="25000"/>
                    </a:schemeClr>
                  </a:gs>
                </a:gsLst>
                <a:lin ang="0" scaled="1"/>
              </a:gradFill>
            </a:endParaRPr>
          </a:p>
        </p:txBody>
      </p:sp>
      <p:pic>
        <p:nvPicPr>
          <p:cNvPr id="579093888" name="Immagine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04482" y="4101546"/>
            <a:ext cx="1041952" cy="1041952"/>
          </a:xfrm>
          <a:prstGeom prst="rect">
            <a:avLst/>
          </a:prstGeom>
        </p:spPr>
      </p:pic>
      <p:sp>
        <p:nvSpPr>
          <p:cNvPr id="382127956" name=""/>
          <p:cNvSpPr txBox="1"/>
          <p:nvPr/>
        </p:nvSpPr>
        <p:spPr bwMode="auto">
          <a:xfrm flipH="0" flipV="0">
            <a:off x="3568365" y="3728016"/>
            <a:ext cx="274155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lvl="0">
              <a:defRPr/>
            </a:pPr>
            <a:r>
              <a:rPr lang="it-IT" sz="1400" b="1" i="0" u="none" strike="noStrike" cap="none" spc="0">
                <a:solidFill>
                  <a:schemeClr val="bg2"/>
                </a:solidFill>
                <a:latin typeface="Arial"/>
                <a:ea typeface="Arial"/>
                <a:cs typeface="Arial"/>
              </a:rPr>
              <a:t>Simone Festa, mat. 0320408</a:t>
            </a:r>
            <a:endParaRPr sz="1400" b="1">
              <a:solidFill>
                <a:schemeClr val="bg2"/>
              </a:solidFill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1898142604" name=""/>
          <p:cNvSpPr/>
          <p:nvPr/>
        </p:nvSpPr>
        <p:spPr bwMode="auto">
          <a:xfrm rot="0" flipH="0" flipV="0">
            <a:off x="216595" y="2172456"/>
            <a:ext cx="1355392" cy="399805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375524108" name=""/>
          <p:cNvSpPr/>
          <p:nvPr/>
        </p:nvSpPr>
        <p:spPr bwMode="auto">
          <a:xfrm rot="0" flipH="0" flipV="0">
            <a:off x="1658776" y="2172456"/>
            <a:ext cx="1355392" cy="399805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1967199822" name=""/>
          <p:cNvSpPr/>
          <p:nvPr/>
        </p:nvSpPr>
        <p:spPr bwMode="auto">
          <a:xfrm rot="0" flipH="0" flipV="0">
            <a:off x="3068313" y="2172456"/>
            <a:ext cx="1355392" cy="399805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538669264" name=""/>
          <p:cNvSpPr/>
          <p:nvPr/>
        </p:nvSpPr>
        <p:spPr bwMode="auto">
          <a:xfrm rot="0" flipH="0" flipV="0">
            <a:off x="4491746" y="2168748"/>
            <a:ext cx="1411103" cy="406709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685854203" name=""/>
          <p:cNvSpPr/>
          <p:nvPr/>
        </p:nvSpPr>
        <p:spPr bwMode="auto">
          <a:xfrm rot="0" flipH="0" flipV="0">
            <a:off x="5978134" y="2168748"/>
            <a:ext cx="1411103" cy="406709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16909662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5" y="-4212"/>
            <a:ext cx="9149962" cy="572699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1188189905" name=""/>
          <p:cNvSpPr/>
          <p:nvPr/>
        </p:nvSpPr>
        <p:spPr bwMode="auto">
          <a:xfrm rot="0" flipH="0" flipV="0">
            <a:off x="7493234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2935211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-10294" y="7936"/>
            <a:ext cx="9147591" cy="481171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Introduzione</a:t>
            </a:r>
            <a:endParaRPr/>
          </a:p>
        </p:txBody>
      </p:sp>
      <p:sp>
        <p:nvSpPr>
          <p:cNvPr id="2099318708" name="CasellaDiTesto 27"/>
          <p:cNvSpPr txBox="1"/>
          <p:nvPr/>
        </p:nvSpPr>
        <p:spPr bwMode="auto">
          <a:xfrm flipH="0" flipV="0">
            <a:off x="4572000" y="4835718"/>
            <a:ext cx="457991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 b="0" i="0">
                <a:solidFill>
                  <a:schemeClr val="bg1"/>
                </a:solidFill>
              </a:rPr>
              <a:t>1/10</a:t>
            </a:r>
            <a:endParaRPr b="0" i="0"/>
          </a:p>
        </p:txBody>
      </p:sp>
      <p:sp>
        <p:nvSpPr>
          <p:cNvPr id="1867664274" name=""/>
          <p:cNvSpPr txBox="1"/>
          <p:nvPr/>
        </p:nvSpPr>
        <p:spPr bwMode="auto">
          <a:xfrm flipH="0" flipV="0">
            <a:off x="33750" y="902102"/>
            <a:ext cx="5621452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>
              <a:buFont typeface="Arial"/>
              <a:buChar char="•"/>
              <a:defRPr/>
            </a:pPr>
            <a:r>
              <a:rPr sz="1400">
                <a:solidFill>
                  <a:schemeClr val="tx1"/>
                </a:solidFill>
              </a:rPr>
              <a:t>Lo scopo del progetto è implementare </a:t>
            </a:r>
            <a:br>
              <a:rPr sz="1400">
                <a:solidFill>
                  <a:schemeClr val="tx1"/>
                </a:solidFill>
              </a:rPr>
            </a:br>
            <a:r>
              <a:rPr sz="1400">
                <a:solidFill>
                  <a:schemeClr val="tx1"/>
                </a:solidFill>
              </a:rPr>
              <a:t>il protocollo/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algoritmo</a:t>
            </a:r>
            <a:r>
              <a:rPr sz="1400">
                <a:solidFill>
                  <a:schemeClr val="tx1"/>
                </a:solidFill>
              </a:rPr>
              <a:t> di </a:t>
            </a:r>
            <a:r>
              <a:rPr sz="1400" b="1">
                <a:solidFill>
                  <a:schemeClr val="tx1"/>
                </a:solidFill>
              </a:rPr>
              <a:t>Chord</a:t>
            </a:r>
            <a:r>
              <a:rPr sz="1400">
                <a:solidFill>
                  <a:schemeClr val="tx1"/>
                </a:solidFill>
              </a:rPr>
              <a:t>.</a:t>
            </a:r>
            <a:endParaRPr/>
          </a:p>
        </p:txBody>
      </p:sp>
      <p:sp>
        <p:nvSpPr>
          <p:cNvPr id="1547712352" name=""/>
          <p:cNvSpPr txBox="1"/>
          <p:nvPr/>
        </p:nvSpPr>
        <p:spPr bwMode="auto">
          <a:xfrm flipH="0" flipV="0">
            <a:off x="-10293" y="4835718"/>
            <a:ext cx="4605690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- 1 di 2</a:t>
            </a:r>
            <a:endParaRPr sz="1200" b="0" i="1"/>
          </a:p>
        </p:txBody>
      </p:sp>
      <p:sp>
        <p:nvSpPr>
          <p:cNvPr id="844664368" name=""/>
          <p:cNvSpPr txBox="1"/>
          <p:nvPr/>
        </p:nvSpPr>
        <p:spPr bwMode="auto">
          <a:xfrm flipH="0" flipV="0">
            <a:off x="33750" y="3059122"/>
            <a:ext cx="4267486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19" indent="-239819" algn="l">
              <a:buFont typeface="Arial"/>
              <a:buChar char="•"/>
              <a:defRPr/>
            </a:pPr>
            <a:endParaRPr sz="1400">
              <a:solidFill>
                <a:schemeClr val="tx1"/>
              </a:solidFill>
            </a:endParaRPr>
          </a:p>
          <a:p>
            <a:pPr marL="239820" indent="-239820" algn="l">
              <a:buFont typeface="Arial"/>
              <a:buChar char="•"/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Disposizione ad </a:t>
            </a:r>
            <a:r>
              <a:rPr lang="it-IT" sz="14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anello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 </a:t>
            </a:r>
            <a:b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livello </a:t>
            </a:r>
            <a:r>
              <a:rPr lang="it-IT" sz="14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overlay</a:t>
            </a:r>
            <a:r>
              <a:rPr lang="it-IT" sz="14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network strutturato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br>
              <a:rPr b="0" i="1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400">
              <a:solidFill>
                <a:schemeClr val="tx1"/>
              </a:solidFill>
            </a:endParaRPr>
          </a:p>
        </p:txBody>
      </p:sp>
      <p:sp>
        <p:nvSpPr>
          <p:cNvPr id="1344995324" name=""/>
          <p:cNvSpPr txBox="1"/>
          <p:nvPr/>
        </p:nvSpPr>
        <p:spPr bwMode="auto">
          <a:xfrm flipH="0" flipV="0">
            <a:off x="24467" y="1988602"/>
            <a:ext cx="4478925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 sz="1200" i="1">
              <a:solidFill>
                <a:schemeClr val="tx1"/>
              </a:solidFill>
            </a:endParaRPr>
          </a:p>
          <a:p>
            <a:pPr marL="261848" indent="-261848" algn="l">
              <a:buFont typeface="Arial"/>
              <a:buChar char="•"/>
              <a:defRPr/>
            </a:pPr>
            <a:r>
              <a:rPr i="0">
                <a:solidFill>
                  <a:schemeClr val="tx1"/>
                </a:solidFill>
              </a:rPr>
              <a:t>Di seguito, viene proposta una rappresentazione del sistema su cui Chord si basa:</a:t>
            </a:r>
            <a:endParaRPr sz="1400" i="0">
              <a:solidFill>
                <a:schemeClr val="tx1"/>
              </a:solidFill>
            </a:endParaRPr>
          </a:p>
        </p:txBody>
      </p:sp>
      <p:pic>
        <p:nvPicPr>
          <p:cNvPr id="42269934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579353" y="472568"/>
            <a:ext cx="4408727" cy="4119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66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9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6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66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CasellaDiTesto 27"/>
          <p:cNvSpPr txBox="1"/>
          <p:nvPr/>
        </p:nvSpPr>
        <p:spPr bwMode="auto">
          <a:xfrm flipH="0" flipV="0">
            <a:off x="4572000" y="4835718"/>
            <a:ext cx="457955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 i="0">
                <a:solidFill>
                  <a:schemeClr val="bg1"/>
                </a:solidFill>
              </a:rPr>
              <a:t>2/10</a:t>
            </a:r>
            <a:endParaRPr i="0"/>
          </a:p>
        </p:txBody>
      </p:sp>
      <p:sp>
        <p:nvSpPr>
          <p:cNvPr id="1198785919" name=""/>
          <p:cNvSpPr txBox="1"/>
          <p:nvPr/>
        </p:nvSpPr>
        <p:spPr bwMode="auto">
          <a:xfrm flipH="0" flipV="0">
            <a:off x="362243" y="2482060"/>
            <a:ext cx="48008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04947993" name=""/>
          <p:cNvSpPr txBox="1"/>
          <p:nvPr/>
        </p:nvSpPr>
        <p:spPr bwMode="auto">
          <a:xfrm flipH="0" flipV="0">
            <a:off x="-10295" y="4835718"/>
            <a:ext cx="460137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Introduzione</a:t>
            </a:r>
            <a:r>
              <a:rPr sz="1200" b="0" i="1">
                <a:solidFill>
                  <a:schemeClr val="bg1"/>
                </a:solidFill>
              </a:rPr>
              <a:t> - 2 di 2</a:t>
            </a:r>
            <a:endParaRPr sz="1200" b="0" i="1">
              <a:solidFill>
                <a:schemeClr val="bg1"/>
              </a:solidFill>
            </a:endParaRPr>
          </a:p>
        </p:txBody>
      </p:sp>
      <p:pic>
        <p:nvPicPr>
          <p:cNvPr id="99348280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591075" y="472568"/>
            <a:ext cx="4408728" cy="4119808"/>
          </a:xfrm>
          <a:prstGeom prst="rect">
            <a:avLst/>
          </a:prstGeom>
        </p:spPr>
      </p:pic>
      <p:sp>
        <p:nvSpPr>
          <p:cNvPr id="1492571123" name=""/>
          <p:cNvSpPr txBox="1"/>
          <p:nvPr/>
        </p:nvSpPr>
        <p:spPr bwMode="auto">
          <a:xfrm flipH="0" flipV="0">
            <a:off x="10396" y="1802193"/>
            <a:ext cx="442386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>
              <a:buFont typeface="Arial"/>
              <a:buChar char="•"/>
              <a:defRPr/>
            </a:pPr>
            <a:r>
              <a:rPr sz="1400" b="1">
                <a:solidFill>
                  <a:schemeClr val="tx1"/>
                </a:solidFill>
              </a:rPr>
              <a:t>Come si introduce un nuovo nodo nella rete?</a:t>
            </a:r>
            <a:endParaRPr b="1"/>
          </a:p>
        </p:txBody>
      </p:sp>
      <p:sp>
        <p:nvSpPr>
          <p:cNvPr id="243738834" name=""/>
          <p:cNvSpPr txBox="1"/>
          <p:nvPr/>
        </p:nvSpPr>
        <p:spPr bwMode="auto">
          <a:xfrm flipH="0" flipV="0">
            <a:off x="10396" y="2403390"/>
            <a:ext cx="413164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Come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comunicano i nodi nella rete?</a:t>
            </a:r>
            <a:endParaRPr sz="14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41340620" name=""/>
          <p:cNvSpPr txBox="1"/>
          <p:nvPr/>
        </p:nvSpPr>
        <p:spPr bwMode="auto">
          <a:xfrm flipH="0" flipV="0">
            <a:off x="10396" y="2954079"/>
            <a:ext cx="369231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Come vengono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assegnate le risors</a:t>
            </a:r>
            <a:r>
              <a:rPr sz="14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e?</a:t>
            </a:r>
            <a:endParaRPr sz="14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03398718" name=""/>
          <p:cNvSpPr txBox="1"/>
          <p:nvPr/>
        </p:nvSpPr>
        <p:spPr bwMode="auto">
          <a:xfrm flipH="0" flipV="0">
            <a:off x="10395" y="1010148"/>
            <a:ext cx="535188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020281903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-10294" y="7935"/>
            <a:ext cx="9147591" cy="481171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Introduzione</a:t>
            </a:r>
            <a:endParaRPr/>
          </a:p>
        </p:txBody>
      </p:sp>
      <p:sp>
        <p:nvSpPr>
          <p:cNvPr id="589932920" name=""/>
          <p:cNvSpPr txBox="1"/>
          <p:nvPr/>
        </p:nvSpPr>
        <p:spPr bwMode="auto">
          <a:xfrm flipH="0" flipV="0">
            <a:off x="10396" y="1010148"/>
            <a:ext cx="4742461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 lang="it-IT" sz="1400" b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Nodi e Risorse vengono mappati nello stesso</a:t>
            </a:r>
            <a:br>
              <a:rPr lang="it-IT" sz="1400" b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400" b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spazio contiguo (</a:t>
            </a:r>
            <a:r>
              <a:rPr lang="it-IT" sz="1400" b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consistent hashing</a:t>
            </a:r>
            <a:r>
              <a:rPr lang="it-IT" sz="1400" b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lang="it-IT" sz="1400" b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14347862" name=""/>
          <p:cNvSpPr txBox="1"/>
          <p:nvPr/>
        </p:nvSpPr>
        <p:spPr bwMode="auto">
          <a:xfrm flipH="0" flipV="0">
            <a:off x="244050" y="3997718"/>
            <a:ext cx="3573470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 sz="14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Chord ha l’obiettivo di definire tali modalità! </a:t>
            </a:r>
            <a:endParaRPr sz="1400"/>
          </a:p>
          <a:p>
            <a:pPr>
              <a:defRPr/>
            </a:pP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93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57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34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34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757900198" name=""/>
          <p:cNvSpPr/>
          <p:nvPr/>
        </p:nvSpPr>
        <p:spPr bwMode="auto">
          <a:xfrm rot="0" flipH="0" flipV="0">
            <a:off x="801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875974307" name=""/>
          <p:cNvSpPr/>
          <p:nvPr/>
        </p:nvSpPr>
        <p:spPr bwMode="auto">
          <a:xfrm rot="0" flipH="0" flipV="0">
            <a:off x="145019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1012675974" name=""/>
          <p:cNvSpPr/>
          <p:nvPr/>
        </p:nvSpPr>
        <p:spPr bwMode="auto">
          <a:xfrm rot="0" flipH="0" flipV="0">
            <a:off x="2859736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797444596" name=""/>
          <p:cNvSpPr/>
          <p:nvPr/>
        </p:nvSpPr>
        <p:spPr bwMode="auto">
          <a:xfrm rot="0" flipH="0" flipV="0">
            <a:off x="4283169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1718783725" name=""/>
          <p:cNvSpPr/>
          <p:nvPr/>
        </p:nvSpPr>
        <p:spPr bwMode="auto">
          <a:xfrm rot="0" flipH="0" flipV="0">
            <a:off x="5769558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1749205030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4" y="-4212"/>
            <a:ext cx="9149961" cy="572698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1741492844" name=""/>
          <p:cNvSpPr/>
          <p:nvPr/>
        </p:nvSpPr>
        <p:spPr bwMode="auto">
          <a:xfrm rot="0" flipH="0" flipV="0">
            <a:off x="7284657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CasellaDiTesto 27"/>
          <p:cNvSpPr txBox="1"/>
          <p:nvPr/>
        </p:nvSpPr>
        <p:spPr bwMode="auto">
          <a:xfrm flipH="0" flipV="0">
            <a:off x="4549630" y="4835718"/>
            <a:ext cx="4609507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3/10</a:t>
            </a:r>
            <a:endParaRPr/>
          </a:p>
        </p:txBody>
      </p:sp>
      <p:sp>
        <p:nvSpPr>
          <p:cNvPr id="11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7"/>
            <a:ext cx="9152173" cy="465295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Server Registry</a:t>
            </a:r>
            <a:endParaRPr/>
          </a:p>
        </p:txBody>
      </p:sp>
      <p:sp>
        <p:nvSpPr>
          <p:cNvPr id="1406591199" name=""/>
          <p:cNvSpPr txBox="1"/>
          <p:nvPr/>
        </p:nvSpPr>
        <p:spPr bwMode="auto">
          <a:xfrm flipH="0" flipV="0">
            <a:off x="5159506" y="2461203"/>
            <a:ext cx="834665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836332993" name=""/>
          <p:cNvSpPr/>
          <p:nvPr/>
        </p:nvSpPr>
        <p:spPr bwMode="auto">
          <a:xfrm flipH="0" flipV="0">
            <a:off x="125857" y="1925481"/>
            <a:ext cx="653540" cy="285054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022501" name=""/>
          <p:cNvSpPr/>
          <p:nvPr/>
        </p:nvSpPr>
        <p:spPr bwMode="auto">
          <a:xfrm flipH="0" flipV="0">
            <a:off x="4638309" y="2210649"/>
            <a:ext cx="653539" cy="285053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798933" name=""/>
          <p:cNvSpPr txBox="1"/>
          <p:nvPr/>
        </p:nvSpPr>
        <p:spPr bwMode="auto">
          <a:xfrm flipH="0" flipV="0">
            <a:off x="-10294" y="4835718"/>
            <a:ext cx="460461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Server Registry</a:t>
            </a:r>
            <a:endParaRPr sz="1200" b="0" i="1">
              <a:solidFill>
                <a:schemeClr val="bg1"/>
              </a:solidFill>
            </a:endParaRPr>
          </a:p>
        </p:txBody>
      </p:sp>
      <p:pic>
        <p:nvPicPr>
          <p:cNvPr id="142409488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994981" y="1110479"/>
            <a:ext cx="1136343" cy="1915056"/>
          </a:xfrm>
          <a:prstGeom prst="rect">
            <a:avLst/>
          </a:prstGeom>
        </p:spPr>
      </p:pic>
      <p:sp>
        <p:nvSpPr>
          <p:cNvPr id="2082562882" name=""/>
          <p:cNvSpPr txBox="1"/>
          <p:nvPr/>
        </p:nvSpPr>
        <p:spPr bwMode="auto">
          <a:xfrm flipH="0" flipV="0">
            <a:off x="987974" y="1307080"/>
            <a:ext cx="914399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89468881" name=""/>
          <p:cNvSpPr txBox="1"/>
          <p:nvPr/>
        </p:nvSpPr>
        <p:spPr bwMode="auto">
          <a:xfrm flipH="0" flipV="0">
            <a:off x="10395" y="975385"/>
            <a:ext cx="551567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IP statico e noto a tutti.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Permette ad un </a:t>
            </a:r>
            <a:r>
              <a:rPr i="1">
                <a:solidFill>
                  <a:schemeClr val="tx1"/>
                </a:solidFill>
              </a:rPr>
              <a:t>client esterno</a:t>
            </a:r>
            <a:r>
              <a:rPr>
                <a:solidFill>
                  <a:schemeClr val="tx1"/>
                </a:solidFill>
              </a:rPr>
              <a:t> di interagire col sistema.</a:t>
            </a:r>
            <a:r>
              <a:rPr>
                <a:solidFill>
                  <a:schemeClr val="tx1"/>
                </a:solidFill>
              </a:rPr>
              <a:t> 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81546049" name=""/>
          <p:cNvSpPr txBox="1"/>
          <p:nvPr/>
        </p:nvSpPr>
        <p:spPr bwMode="auto">
          <a:xfrm flipH="0" flipV="0">
            <a:off x="-10290" y="2154915"/>
            <a:ext cx="464327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Fornisce ad un </a:t>
            </a:r>
            <a:r>
              <a:rPr i="1">
                <a:solidFill>
                  <a:schemeClr val="tx1"/>
                </a:solidFill>
              </a:rPr>
              <a:t>nuovo</a:t>
            </a:r>
            <a:r>
              <a:rPr>
                <a:solidFill>
                  <a:schemeClr val="tx1"/>
                </a:solidFill>
              </a:rPr>
              <a:t> nodo un punto di accesso nel sistema, mantenendo la lista dei nodi presenti.</a:t>
            </a:r>
            <a:endParaRPr b="1" i="0">
              <a:solidFill>
                <a:schemeClr val="tx1"/>
              </a:solidFill>
            </a:endParaRPr>
          </a:p>
        </p:txBody>
      </p:sp>
      <p:sp>
        <p:nvSpPr>
          <p:cNvPr id="1180890809" name=""/>
          <p:cNvSpPr txBox="1"/>
          <p:nvPr/>
        </p:nvSpPr>
        <p:spPr bwMode="auto">
          <a:xfrm flipH="0" flipV="0">
            <a:off x="-10291" y="3361293"/>
            <a:ext cx="512153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 b="1" i="0"/>
          </a:p>
          <a:p>
            <a:pPr marL="239821" indent="-239821" algn="l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F</a:t>
            </a:r>
            <a:r>
              <a:rPr b="0" i="0">
                <a:solidFill>
                  <a:schemeClr val="tx1"/>
                </a:solidFill>
              </a:rPr>
              <a:t>ornisce supporto per il controllo di eventuali nodi caduti.</a:t>
            </a:r>
            <a:endParaRPr b="0" i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89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1754725967" name=""/>
          <p:cNvSpPr/>
          <p:nvPr/>
        </p:nvSpPr>
        <p:spPr bwMode="auto">
          <a:xfrm rot="0" flipH="0" flipV="0">
            <a:off x="801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758584723" name=""/>
          <p:cNvSpPr/>
          <p:nvPr/>
        </p:nvSpPr>
        <p:spPr bwMode="auto">
          <a:xfrm rot="0" flipH="0" flipV="0">
            <a:off x="145019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801939379" name=""/>
          <p:cNvSpPr/>
          <p:nvPr/>
        </p:nvSpPr>
        <p:spPr bwMode="auto">
          <a:xfrm rot="0" flipH="0" flipV="0">
            <a:off x="2859736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245961087" name=""/>
          <p:cNvSpPr/>
          <p:nvPr/>
        </p:nvSpPr>
        <p:spPr bwMode="auto">
          <a:xfrm rot="0" flipH="0" flipV="0">
            <a:off x="4283169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30165806" name=""/>
          <p:cNvSpPr/>
          <p:nvPr/>
        </p:nvSpPr>
        <p:spPr bwMode="auto">
          <a:xfrm rot="0" flipH="0" flipV="0">
            <a:off x="5769558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1794574045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4" y="-4212"/>
            <a:ext cx="9149961" cy="572698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891618127" name=""/>
          <p:cNvSpPr/>
          <p:nvPr/>
        </p:nvSpPr>
        <p:spPr bwMode="auto">
          <a:xfrm rot="0" flipH="0" flipV="0">
            <a:off x="7284657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6368275" name="CasellaDiTesto 27"/>
          <p:cNvSpPr txBox="1"/>
          <p:nvPr/>
        </p:nvSpPr>
        <p:spPr bwMode="auto">
          <a:xfrm flipH="0" flipV="0">
            <a:off x="4549629" y="4835718"/>
            <a:ext cx="4610226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4/10</a:t>
            </a:r>
            <a:endParaRPr/>
          </a:p>
        </p:txBody>
      </p:sp>
      <p:sp>
        <p:nvSpPr>
          <p:cNvPr id="1459466098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6"/>
            <a:ext cx="9152172" cy="465294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Finger Table</a:t>
            </a:r>
            <a:endParaRPr/>
          </a:p>
        </p:txBody>
      </p:sp>
      <p:sp>
        <p:nvSpPr>
          <p:cNvPr id="818217356" name=""/>
          <p:cNvSpPr txBox="1"/>
          <p:nvPr/>
        </p:nvSpPr>
        <p:spPr bwMode="auto">
          <a:xfrm flipH="0" flipV="0">
            <a:off x="5159505" y="2461203"/>
            <a:ext cx="834664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949888208" name=""/>
          <p:cNvSpPr/>
          <p:nvPr/>
        </p:nvSpPr>
        <p:spPr bwMode="auto">
          <a:xfrm flipH="0" flipV="0">
            <a:off x="125856" y="1925480"/>
            <a:ext cx="653539" cy="285053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192139" name=""/>
          <p:cNvSpPr/>
          <p:nvPr/>
        </p:nvSpPr>
        <p:spPr bwMode="auto">
          <a:xfrm flipH="0" flipV="0">
            <a:off x="4638308" y="2210648"/>
            <a:ext cx="653538" cy="285052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95102" name=""/>
          <p:cNvSpPr txBox="1"/>
          <p:nvPr/>
        </p:nvSpPr>
        <p:spPr bwMode="auto">
          <a:xfrm flipH="0" flipV="0">
            <a:off x="-10293" y="4835718"/>
            <a:ext cx="4604970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Finger Table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1945104720" name=""/>
          <p:cNvSpPr txBox="1"/>
          <p:nvPr/>
        </p:nvSpPr>
        <p:spPr bwMode="auto">
          <a:xfrm flipH="0" flipV="0">
            <a:off x="987973" y="1307079"/>
            <a:ext cx="914398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349889" name=""/>
          <p:cNvSpPr txBox="1"/>
          <p:nvPr/>
        </p:nvSpPr>
        <p:spPr bwMode="auto">
          <a:xfrm flipH="0" flipV="0">
            <a:off x="23715" y="732045"/>
            <a:ext cx="5604958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Ogni nodo possiede una propria Finger Table.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Tutte le FT hanno lo</a:t>
            </a:r>
            <a:r>
              <a:rPr>
                <a:solidFill>
                  <a:schemeClr val="tx1"/>
                </a:solidFill>
              </a:rPr>
              <a:t> stesso numero di righe, pari ad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“</a:t>
            </a:r>
            <a:r>
              <a:rPr i="1">
                <a:solidFill>
                  <a:schemeClr val="tx1"/>
                </a:solidFill>
              </a:rPr>
              <a:t>m</a:t>
            </a:r>
            <a:r>
              <a:rPr>
                <a:solidFill>
                  <a:schemeClr val="tx1"/>
                </a:solidFill>
              </a:rPr>
              <a:t>”, cioè il numero di bit usati per un identificativo.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34758635" name=""/>
          <p:cNvSpPr txBox="1"/>
          <p:nvPr/>
        </p:nvSpPr>
        <p:spPr bwMode="auto">
          <a:xfrm flipH="0" flipV="0">
            <a:off x="23717" y="1702998"/>
            <a:ext cx="527065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La riga i-esima della FT di un </a:t>
            </a:r>
            <a:r>
              <a:rPr i="1">
                <a:solidFill>
                  <a:schemeClr val="tx1"/>
                </a:solidFill>
              </a:rPr>
              <a:t>nodo p</a:t>
            </a:r>
            <a:r>
              <a:rPr>
                <a:solidFill>
                  <a:schemeClr val="tx1"/>
                </a:solidFill>
              </a:rPr>
              <a:t>, è così calcolata: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87039921" name=""/>
          <p:cNvSpPr txBox="1"/>
          <p:nvPr/>
        </p:nvSpPr>
        <p:spPr bwMode="auto">
          <a:xfrm flipH="0" flipV="0">
            <a:off x="-8032" y="4111469"/>
            <a:ext cx="5013172" cy="53604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Ciò consente una ricerca veloce, in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O(log N)</m:t>
                      </m:r>
                    </m:oMath>
                  </m:oMathPara>
                </a14:m>
              </mc:Choice>
              <mc:Fallback/>
            </mc:AlternateContent>
            <a:r>
              <a:rPr b="0" i="0">
                <a:solidFill>
                  <a:schemeClr val="tx1"/>
                </a:solidFill>
              </a:rPr>
              <a:t>, </a:t>
            </a:r>
            <a:br>
              <a:rPr b="0" i="0">
                <a:solidFill>
                  <a:schemeClr val="tx1"/>
                </a:solidFill>
              </a:rPr>
            </a:br>
            <a:r>
              <a:rPr b="0" i="0">
                <a:solidFill>
                  <a:schemeClr val="tx1"/>
                </a:solidFill>
              </a:rPr>
              <a:t>senza interrogare tutto l’anello.</a:t>
            </a:r>
            <a:endParaRPr b="0" i="0"/>
          </a:p>
        </p:txBody>
      </p:sp>
      <p:sp>
        <p:nvSpPr>
          <p:cNvPr id="641338090" name=""/>
          <p:cNvSpPr txBox="1"/>
          <p:nvPr/>
        </p:nvSpPr>
        <p:spPr bwMode="auto">
          <a:xfrm flipH="0" flipV="0">
            <a:off x="2646" y="3070188"/>
            <a:ext cx="6283895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La Finger Table 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mantiene una lista di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nodi progressivamente distanti. </a:t>
            </a:r>
            <a:b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Fornisce 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una c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onoscenza ben definita dei nodi vicini e più approssimata</a:t>
            </a:r>
            <a:b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all’aumentare della distanza.</a:t>
            </a:r>
            <a:endParaRPr lang="it-IT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64383389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576838" y="905861"/>
            <a:ext cx="3414637" cy="2021163"/>
          </a:xfrm>
          <a:prstGeom prst="rect">
            <a:avLst/>
          </a:prstGeom>
        </p:spPr>
      </p:pic>
      <p:sp>
        <p:nvSpPr>
          <p:cNvPr id="13558925" name=""/>
          <p:cNvSpPr/>
          <p:nvPr/>
        </p:nvSpPr>
        <p:spPr bwMode="auto">
          <a:xfrm flipH="0" flipV="0">
            <a:off x="4409277" y="2419168"/>
            <a:ext cx="1956148" cy="30515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65980675" name=""/>
          <p:cNvSpPr/>
          <p:nvPr/>
        </p:nvSpPr>
        <p:spPr bwMode="auto">
          <a:xfrm>
            <a:off x="4488101" y="2419168"/>
            <a:ext cx="183636" cy="51851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 sz="1400">
              <a:latin typeface="Cambria Math"/>
              <a:ea typeface="Cambria Math"/>
              <a:cs typeface="Cambria Math"/>
            </a:endParaRPr>
          </a:p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1396595168" name=""/>
          <p:cNvSpPr/>
          <p:nvPr/>
        </p:nvSpPr>
        <p:spPr bwMode="auto">
          <a:xfrm>
            <a:off x="313186" y="1985968"/>
            <a:ext cx="2837540" cy="33970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FT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e>
                      </m:d>
                      <m:r>
                        <m:rPr>
                          <m:sty m:val="b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 =</m:t>
                      </m:r>
                      <m:r>
                        <m:rPr>
                          <m:sty m:val="b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 succ</m:t>
                      </m:r>
                      <m:d>
                        <m:dPr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p+</m:t>
                          </m:r>
                          <m:sSup>
                            <m:sSupPr>
                              <m:ctrlPr>
                                <a:rPr b="1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b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m:rPr>
                                  <m:sty m:val="b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i-1</m:t>
                              </m:r>
                            </m:sup>
                          </m:sSup>
                        </m:e>
                      </m:d>
                      <m:r>
                        <m:rPr>
                          <m:sty m:val="b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 mod </m:t>
                      </m:r>
                      <m:sSup>
                        <m:sSupPr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b="1" i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1108411311" name=""/>
          <p:cNvSpPr txBox="1"/>
          <p:nvPr/>
        </p:nvSpPr>
        <p:spPr bwMode="auto">
          <a:xfrm flipH="0" flipV="0">
            <a:off x="1242342" y="2480130"/>
            <a:ext cx="417596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000" i="1">
                <a:solidFill>
                  <a:schemeClr val="tx1"/>
                </a:solidFill>
              </a:rPr>
              <a:t>Nodo responsabile dell’</a:t>
            </a:r>
            <a:r>
              <a:rPr sz="1000" i="1">
                <a:solidFill>
                  <a:schemeClr val="tx1"/>
                </a:solidFill>
              </a:rPr>
              <a:t>identificativo </a:t>
            </a:r>
            <a:r>
              <a:rPr sz="1000" i="1">
                <a:solidFill>
                  <a:schemeClr val="tx1"/>
                </a:solidFill>
              </a:rPr>
              <a:t>posto come argomento. </a:t>
            </a:r>
            <a:br>
              <a:rPr sz="1000" i="1">
                <a:solidFill>
                  <a:schemeClr val="tx1"/>
                </a:solidFill>
              </a:rPr>
            </a:br>
            <a:r>
              <a:rPr sz="1000" i="1">
                <a:solidFill>
                  <a:schemeClr val="tx1"/>
                </a:solidFill>
              </a:rPr>
              <a:t>Tale operazione è svolta da un nodo presente nel sistema.</a:t>
            </a:r>
            <a:endParaRPr sz="1000" i="1">
              <a:solidFill>
                <a:schemeClr val="tx1"/>
              </a:solidFill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16199969" flipH="0" flipV="1">
            <a:off x="1376608" y="2359052"/>
            <a:ext cx="244664" cy="45720"/>
          </a:xfrm>
          <a:prstGeom prst="curvedConnector2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75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59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4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33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03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7094357" name=""/>
          <p:cNvSpPr/>
          <p:nvPr/>
        </p:nvSpPr>
        <p:spPr bwMode="auto">
          <a:xfrm rot="0" flipH="0" flipV="0">
            <a:off x="801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587611648" name=""/>
          <p:cNvSpPr/>
          <p:nvPr/>
        </p:nvSpPr>
        <p:spPr bwMode="auto">
          <a:xfrm rot="0" flipH="0" flipV="0">
            <a:off x="145019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440174733" name=""/>
          <p:cNvSpPr/>
          <p:nvPr/>
        </p:nvSpPr>
        <p:spPr bwMode="auto">
          <a:xfrm rot="0" flipH="0" flipV="0">
            <a:off x="2859736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884812563" name=""/>
          <p:cNvSpPr/>
          <p:nvPr/>
        </p:nvSpPr>
        <p:spPr bwMode="auto">
          <a:xfrm rot="0" flipH="0" flipV="0">
            <a:off x="4283169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9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1371387336" name=""/>
          <p:cNvSpPr/>
          <p:nvPr/>
        </p:nvSpPr>
        <p:spPr bwMode="auto">
          <a:xfrm rot="0" flipH="0" flipV="0">
            <a:off x="5769558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212150907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4" y="-4212"/>
            <a:ext cx="9149961" cy="572698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838688467" name=""/>
          <p:cNvSpPr/>
          <p:nvPr/>
        </p:nvSpPr>
        <p:spPr bwMode="auto">
          <a:xfrm rot="0" flipH="0" flipV="0">
            <a:off x="7284657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Management Consulting Toolkit by Slidesgo">
  <a:themeElements>
    <a:clrScheme name="Personalizzati 11">
      <a:dk1>
        <a:srgbClr val="000000"/>
      </a:dk1>
      <a:lt1>
        <a:srgbClr val="FFFFFF"/>
      </a:lt1>
      <a:dk2>
        <a:srgbClr val="027C34"/>
      </a:dk2>
      <a:lt2>
        <a:srgbClr val="EFEFEF"/>
      </a:lt2>
      <a:accent1>
        <a:srgbClr val="064D21"/>
      </a:accent1>
      <a:accent2>
        <a:srgbClr val="000000"/>
      </a:accent2>
      <a:accent3>
        <a:srgbClr val="044D21"/>
      </a:accent3>
      <a:accent4>
        <a:srgbClr val="EFEFEF"/>
      </a:accent4>
      <a:accent5>
        <a:srgbClr val="044D21"/>
      </a:accent5>
      <a:accent6>
        <a:srgbClr val="000000"/>
      </a:accent6>
      <a:hlink>
        <a:srgbClr val="044D21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ONLYOFFICE/7.4.0.163</Application>
  <DocSecurity>0</DocSecurity>
  <PresentationFormat>Presentazione su schermo (16:9)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 Consulting Toolkit</dc:title>
  <dc:subject/>
  <dc:creator/>
  <cp:keywords/>
  <dc:description/>
  <dc:identifier/>
  <dc:language/>
  <cp:lastModifiedBy/>
  <cp:revision>54</cp:revision>
  <dcterms:modified xsi:type="dcterms:W3CDTF">2023-09-15T16:27:37Z</dcterms:modified>
  <cp:category/>
  <cp:contentStatus/>
  <cp:version/>
</cp:coreProperties>
</file>