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5143500" type="screen16x9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  <a:defRPr lang="it-IT"/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 varScale="1">
        <p:scale>
          <a:sx n="178" d="100"/>
          <a:sy n="178" d="100"/>
        </p:scale>
        <p:origin x="256" y="168"/>
      </p:cViewPr>
      <p:guideLst>
        <p:guide pos="2880"/>
        <p:guide pos="162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 bwMode="auto">
          <a:xfrm>
            <a:off x="1643857" y="1172224"/>
            <a:ext cx="6770700" cy="20525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 bwMode="auto">
          <a:xfrm>
            <a:off x="1643851" y="3261774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2"/>
          <p:cNvSpPr/>
          <p:nvPr/>
        </p:nvSpPr>
        <p:spPr bwMode="auto">
          <a:xfrm>
            <a:off x="0" y="0"/>
            <a:ext cx="1216199" cy="257159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 bwMode="auto">
          <a:xfrm>
            <a:off x="713224" y="1152473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 bwMode="auto">
          <a:xfrm>
            <a:off x="713224" y="384048"/>
            <a:ext cx="7717500" cy="57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" preserve="0" showMasterPhAnim="0" userDrawn="1">
  <p:cSld name="CUSTOM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 bwMode="auto">
          <a:xfrm>
            <a:off x="717799" y="383175"/>
            <a:ext cx="7708199" cy="57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 bwMode="auto">
          <a:xfrm>
            <a:off x="2310349" y="1446813"/>
            <a:ext cx="2150399" cy="383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 bwMode="auto">
          <a:xfrm>
            <a:off x="717799" y="1521024"/>
            <a:ext cx="1493399" cy="94169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 bwMode="auto">
          <a:xfrm>
            <a:off x="2310349" y="1858874"/>
            <a:ext cx="2150399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 bwMode="auto">
          <a:xfrm>
            <a:off x="6233049" y="1446813"/>
            <a:ext cx="2150399" cy="383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 bwMode="auto">
          <a:xfrm>
            <a:off x="4686399" y="1521024"/>
            <a:ext cx="1493399" cy="94169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 bwMode="auto">
          <a:xfrm>
            <a:off x="6275799" y="1858878"/>
            <a:ext cx="2150399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 bwMode="auto">
          <a:xfrm>
            <a:off x="2310349" y="2868777"/>
            <a:ext cx="2150399" cy="383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 bwMode="auto">
          <a:xfrm>
            <a:off x="717799" y="2960449"/>
            <a:ext cx="1493399" cy="94169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 bwMode="auto">
          <a:xfrm>
            <a:off x="2310349" y="3298324"/>
            <a:ext cx="2150399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 bwMode="auto">
          <a:xfrm>
            <a:off x="6275649" y="2868774"/>
            <a:ext cx="2150399" cy="383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 bwMode="auto">
          <a:xfrm>
            <a:off x="4686399" y="2960449"/>
            <a:ext cx="1493399" cy="94169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 bwMode="auto">
          <a:xfrm>
            <a:off x="6275799" y="3298324"/>
            <a:ext cx="2150399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5" name="Google Shape;75;p14"/>
          <p:cNvSpPr/>
          <p:nvPr/>
        </p:nvSpPr>
        <p:spPr bwMode="auto">
          <a:xfrm>
            <a:off x="49" y="4834274"/>
            <a:ext cx="4572000" cy="3092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6" name="Google Shape;76;p14"/>
          <p:cNvSpPr/>
          <p:nvPr/>
        </p:nvSpPr>
        <p:spPr bwMode="auto">
          <a:xfrm>
            <a:off x="4572000" y="4834274"/>
            <a:ext cx="4572000" cy="3092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 1" preserve="0" showMasterPhAnim="0" userDrawn="1">
  <p:cSld name="CUSTOM_6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 bwMode="auto">
          <a:xfrm>
            <a:off x="3984975" y="1495799"/>
            <a:ext cx="4055400" cy="722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 bwMode="auto">
          <a:xfrm>
            <a:off x="3994374" y="2142599"/>
            <a:ext cx="4055400" cy="1505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9" name="Google Shape;129;p20"/>
          <p:cNvSpPr/>
          <p:nvPr/>
        </p:nvSpPr>
        <p:spPr bwMode="auto">
          <a:xfrm rot="10800000" flipH="1">
            <a:off x="0" y="2571824"/>
            <a:ext cx="1216199" cy="2571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0" name="Google Shape;130;p20"/>
          <p:cNvSpPr/>
          <p:nvPr/>
        </p:nvSpPr>
        <p:spPr bwMode="auto">
          <a:xfrm rot="10800000" flipH="1">
            <a:off x="1219199" y="1247174"/>
            <a:ext cx="1216199" cy="1324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311699" y="445024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311699" y="1152473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 bwMode="auto">
          <a:xfrm>
            <a:off x="2433066" y="4540846"/>
            <a:ext cx="6770700" cy="557100"/>
          </a:xfrm>
        </p:spPr>
        <p:txBody>
          <a:bodyPr/>
          <a:lstStyle/>
          <a:p>
            <a:pPr lvl="0">
              <a:defRPr/>
            </a:pPr>
            <a:endParaRPr lang="it-IT"/>
          </a:p>
          <a:p>
            <a:pPr lvl="0">
              <a:defRPr/>
            </a:pPr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-8548" y="3053797"/>
            <a:ext cx="1765598" cy="1765598"/>
          </a:xfrm>
          <a:prstGeom prst="rect">
            <a:avLst/>
          </a:prstGeom>
        </p:spPr>
      </p:pic>
      <p:sp>
        <p:nvSpPr>
          <p:cNvPr id="1614086007" name=""/>
          <p:cNvSpPr/>
          <p:nvPr/>
        </p:nvSpPr>
        <p:spPr bwMode="auto">
          <a:xfrm>
            <a:off x="4332303" y="2767512"/>
            <a:ext cx="183636" cy="5489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endParaRPr sz="3000" b="1">
              <a:ln>
                <a:noFill/>
              </a:ln>
              <a:gradFill>
                <a:gsLst>
                  <a:gs pos="0">
                    <a:schemeClr val="accent5">
                      <a:lumMod val="75000"/>
                      <a:lumOff val="25000"/>
                    </a:schemeClr>
                  </a:gs>
                  <a:gs pos="100000">
                    <a:schemeClr val="accent2">
                      <a:lumMod val="75000"/>
                      <a:lumOff val="25000"/>
                    </a:schemeClr>
                  </a:gs>
                </a:gsLst>
                <a:lin ang="0" scaled="1"/>
              </a:gradFill>
            </a:endParaRPr>
          </a:p>
        </p:txBody>
      </p:sp>
      <p:sp>
        <p:nvSpPr>
          <p:cNvPr id="1299400127" name=""/>
          <p:cNvSpPr/>
          <p:nvPr/>
        </p:nvSpPr>
        <p:spPr bwMode="auto">
          <a:xfrm flipH="0" flipV="0">
            <a:off x="1757047" y="373046"/>
            <a:ext cx="7036457" cy="19205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l">
              <a:defRPr/>
            </a:pPr>
            <a:r>
              <a:rPr sz="4000" b="1">
                <a:ln>
                  <a:noFill/>
                </a:ln>
                <a:gradFill>
                  <a:gsLst>
                    <a:gs pos="0">
                      <a:schemeClr val="accent5">
                        <a:lumMod val="75000"/>
                        <a:lumOff val="25000"/>
                      </a:schemeClr>
                    </a:gs>
                    <a:gs pos="100000">
                      <a:schemeClr val="accent2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Implementazione del protocollo di Chord in una rete p2p strutturata</a:t>
            </a:r>
            <a:endParaRPr sz="4000" b="1">
              <a:ln>
                <a:noFill/>
              </a:ln>
              <a:gradFill>
                <a:gsLst>
                  <a:gs pos="0">
                    <a:schemeClr val="accent5">
                      <a:lumMod val="75000"/>
                      <a:lumOff val="25000"/>
                    </a:schemeClr>
                  </a:gs>
                  <a:gs pos="100000">
                    <a:schemeClr val="accent2">
                      <a:lumMod val="75000"/>
                      <a:lumOff val="25000"/>
                    </a:schemeClr>
                  </a:gs>
                </a:gsLst>
                <a:lin ang="0" scaled="1"/>
              </a:gradFill>
            </a:endParaRPr>
          </a:p>
        </p:txBody>
      </p:sp>
      <p:sp>
        <p:nvSpPr>
          <p:cNvPr id="1128189918" name=""/>
          <p:cNvSpPr txBox="1"/>
          <p:nvPr/>
        </p:nvSpPr>
        <p:spPr bwMode="auto">
          <a:xfrm flipH="0" flipV="0">
            <a:off x="6397192" y="4666815"/>
            <a:ext cx="2596069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0"/>
              <a:t>Simone Festa, mat. 0320408</a:t>
            </a:r>
            <a:endParaRPr b="0"/>
          </a:p>
        </p:txBody>
      </p:sp>
      <p:sp>
        <p:nvSpPr>
          <p:cNvPr id="598878716" name=""/>
          <p:cNvSpPr/>
          <p:nvPr/>
        </p:nvSpPr>
        <p:spPr bwMode="auto">
          <a:xfrm>
            <a:off x="2710967" y="2354105"/>
            <a:ext cx="3769220" cy="42707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sz="1100" b="1" i="1" u="none">
                <a:ln>
                  <a:noFill/>
                </a:ln>
                <a:solidFill>
                  <a:schemeClr val="accent1"/>
                </a:solidFill>
                <a:latin typeface="Arial"/>
                <a:ea typeface="Arial"/>
                <a:cs typeface="Arial"/>
              </a:rPr>
              <a:t>Corso di SISTEMI DISTRIBUITI E CLOUD COMPUTING</a:t>
            </a:r>
            <a:endParaRPr sz="1100" b="1" i="1" u="none">
              <a:ln>
                <a:noFill/>
              </a:ln>
              <a:solidFill>
                <a:schemeClr val="accent1"/>
              </a:solidFill>
              <a:latin typeface="Arial"/>
              <a:ea typeface="Arial"/>
              <a:cs typeface="Arial"/>
            </a:endParaRPr>
          </a:p>
          <a:p>
            <a:pPr algn="ctr">
              <a:defRPr/>
            </a:pPr>
            <a:r>
              <a:rPr sz="1100" b="1" i="1" u="none">
                <a:ln>
                  <a:noFill/>
                </a:ln>
                <a:solidFill>
                  <a:schemeClr val="accent1"/>
                </a:solidFill>
                <a:latin typeface="Arial"/>
                <a:ea typeface="Arial"/>
                <a:cs typeface="Arial"/>
              </a:rPr>
              <a:t>Facoltà di INGEGNERIA INFORMATICA</a:t>
            </a:r>
            <a:endParaRPr sz="1100" b="1" i="1">
              <a:ln>
                <a:noFill/>
              </a:ln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7738241" name="CasellaDiTesto 12"/>
          <p:cNvSpPr txBox="1"/>
          <p:nvPr/>
        </p:nvSpPr>
        <p:spPr bwMode="auto">
          <a:xfrm flipH="0" flipV="0">
            <a:off x="4572000" y="4835718"/>
            <a:ext cx="4583541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5/11</a:t>
            </a:r>
            <a:endParaRPr/>
          </a:p>
        </p:txBody>
      </p:sp>
      <p:sp>
        <p:nvSpPr>
          <p:cNvPr id="835661941" name=""/>
          <p:cNvSpPr txBox="1"/>
          <p:nvPr/>
        </p:nvSpPr>
        <p:spPr bwMode="auto">
          <a:xfrm flipH="0" flipV="0">
            <a:off x="264907" y="1341841"/>
            <a:ext cx="3636185" cy="30515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565324846" name="Google Shape;197;p32"/>
          <p:cNvSpPr txBox="1">
            <a:spLocks noGrp="1"/>
          </p:cNvSpPr>
          <p:nvPr/>
        </p:nvSpPr>
        <p:spPr bwMode="auto">
          <a:xfrm flipH="0" flipV="0">
            <a:off x="2646" y="-7936"/>
            <a:ext cx="9152173" cy="465295"/>
          </a:xfrm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lvl="0" algn="l">
              <a:defRPr/>
            </a:pPr>
            <a:r>
              <a:rPr lang="it-IT"/>
              <a:t>Gestione delle risorse</a:t>
            </a:r>
            <a:endParaRPr/>
          </a:p>
        </p:txBody>
      </p:sp>
      <p:sp>
        <p:nvSpPr>
          <p:cNvPr id="260921197" name=""/>
          <p:cNvSpPr txBox="1"/>
          <p:nvPr/>
        </p:nvSpPr>
        <p:spPr bwMode="auto">
          <a:xfrm flipH="0" flipV="0">
            <a:off x="-10295" y="4835718"/>
            <a:ext cx="4604612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Analisi delle opzioni</a:t>
            </a:r>
            <a:r>
              <a:rPr sz="1200" b="0" i="1">
                <a:solidFill>
                  <a:schemeClr val="bg1"/>
                </a:solidFill>
              </a:rPr>
              <a:t> - 2 di 2</a:t>
            </a:r>
            <a:endParaRPr sz="1200" b="0" i="1">
              <a:solidFill>
                <a:schemeClr val="bg1"/>
              </a:solidFill>
            </a:endParaRPr>
          </a:p>
        </p:txBody>
      </p:sp>
      <p:sp>
        <p:nvSpPr>
          <p:cNvPr id="2130931720" name=""/>
          <p:cNvSpPr txBox="1"/>
          <p:nvPr/>
        </p:nvSpPr>
        <p:spPr bwMode="auto">
          <a:xfrm flipH="0" flipV="0">
            <a:off x="10397" y="975386"/>
            <a:ext cx="5521080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19797608" name=""/>
          <p:cNvSpPr txBox="1"/>
          <p:nvPr/>
        </p:nvSpPr>
        <p:spPr bwMode="auto">
          <a:xfrm flipH="0" flipV="0">
            <a:off x="10397" y="823320"/>
            <a:ext cx="554772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Il sistema supporta l’</a:t>
            </a:r>
            <a:r>
              <a:rPr i="1">
                <a:solidFill>
                  <a:schemeClr val="tx1"/>
                </a:solidFill>
              </a:rPr>
              <a:t>inserimento</a:t>
            </a:r>
            <a:r>
              <a:rPr>
                <a:solidFill>
                  <a:schemeClr val="tx1"/>
                </a:solidFill>
              </a:rPr>
              <a:t>, la </a:t>
            </a:r>
            <a:r>
              <a:rPr i="1">
                <a:solidFill>
                  <a:schemeClr val="tx1"/>
                </a:solidFill>
              </a:rPr>
              <a:t>ricerca </a:t>
            </a:r>
            <a:r>
              <a:rPr>
                <a:solidFill>
                  <a:schemeClr val="tx1"/>
                </a:solidFill>
              </a:rPr>
              <a:t>e la </a:t>
            </a:r>
            <a:r>
              <a:rPr i="1">
                <a:solidFill>
                  <a:schemeClr val="tx1"/>
                </a:solidFill>
              </a:rPr>
              <a:t>cancellazione </a:t>
            </a:r>
            <a:r>
              <a:rPr>
                <a:solidFill>
                  <a:schemeClr val="tx1"/>
                </a:solidFill>
              </a:rPr>
              <a:t>di una risorsa.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64047779" name=""/>
          <p:cNvSpPr txBox="1"/>
          <p:nvPr/>
        </p:nvSpPr>
        <p:spPr bwMode="auto">
          <a:xfrm flipH="0" flipV="0">
            <a:off x="23607" y="1646998"/>
            <a:ext cx="4806664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 b="1">
                <a:solidFill>
                  <a:schemeClr val="tx1"/>
                </a:solidFill>
              </a:rPr>
              <a:t>Inserimento</a:t>
            </a:r>
            <a:r>
              <a:rPr b="0">
                <a:solidFill>
                  <a:schemeClr val="tx1"/>
                </a:solidFill>
              </a:rPr>
              <a:t>: fornita una stringa, il registry </a:t>
            </a:r>
            <a:br>
              <a:rPr b="0">
                <a:solidFill>
                  <a:schemeClr val="tx1"/>
                </a:solidFill>
              </a:rPr>
            </a:br>
            <a:r>
              <a:rPr b="0">
                <a:solidFill>
                  <a:schemeClr val="tx1"/>
                </a:solidFill>
              </a:rPr>
              <a:t>ne calcola l’identificativo, seleziona casualmente un nodo, il quale troverà, tramite FT in modo iterativo, </a:t>
            </a:r>
            <a:br>
              <a:rPr b="0">
                <a:solidFill>
                  <a:schemeClr val="tx1"/>
                </a:solidFill>
              </a:rPr>
            </a:br>
            <a:r>
              <a:rPr b="0">
                <a:solidFill>
                  <a:schemeClr val="tx1"/>
                </a:solidFill>
              </a:rPr>
              <a:t>il nodo che dovrà gestire tale risorsa.</a:t>
            </a:r>
            <a:endParaRPr b="0">
              <a:solidFill>
                <a:schemeClr val="tx1"/>
              </a:solidFill>
            </a:endParaRPr>
          </a:p>
        </p:txBody>
      </p:sp>
      <p:pic>
        <p:nvPicPr>
          <p:cNvPr id="214487873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59056" y="3075475"/>
            <a:ext cx="462712" cy="494350"/>
          </a:xfrm>
          <a:prstGeom prst="rect">
            <a:avLst/>
          </a:prstGeom>
        </p:spPr>
      </p:pic>
      <p:pic>
        <p:nvPicPr>
          <p:cNvPr id="193898548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467849" y="3590434"/>
            <a:ext cx="577361" cy="973015"/>
          </a:xfrm>
          <a:prstGeom prst="rect">
            <a:avLst/>
          </a:prstGeom>
        </p:spPr>
      </p:pic>
      <p:pic>
        <p:nvPicPr>
          <p:cNvPr id="18498382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777489" y="1082580"/>
            <a:ext cx="3754126" cy="3508103"/>
          </a:xfrm>
          <a:prstGeom prst="rect">
            <a:avLst/>
          </a:prstGeom>
        </p:spPr>
      </p:pic>
      <p:sp>
        <p:nvSpPr>
          <p:cNvPr id="424137996" name=""/>
          <p:cNvSpPr txBox="1"/>
          <p:nvPr/>
        </p:nvSpPr>
        <p:spPr bwMode="auto">
          <a:xfrm flipH="0" flipV="0">
            <a:off x="3238477" y="4511258"/>
            <a:ext cx="1186489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id(“ciao”) = 3</a:t>
            </a:r>
            <a:endParaRPr/>
          </a:p>
        </p:txBody>
      </p:sp>
      <p:cxnSp>
        <p:nvCxnSpPr>
          <p:cNvPr id="1630668728" name=""/>
          <p:cNvCxnSpPr>
            <a:cxnSpLocks/>
          </p:cNvCxnSpPr>
          <p:nvPr/>
        </p:nvCxnSpPr>
        <p:spPr bwMode="auto">
          <a:xfrm rot="16199969" flipH="0" flipV="0">
            <a:off x="3629746" y="-767156"/>
            <a:ext cx="1390321" cy="6445145"/>
          </a:xfrm>
          <a:prstGeom prst="line">
            <a:avLst/>
          </a:prstGeom>
          <a:ln w="25399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6528359" name=""/>
          <p:cNvPicPr>
            <a:picLocks noChangeAspect="1"/>
          </p:cNvPicPr>
          <p:nvPr/>
        </p:nvPicPr>
        <p:blipFill>
          <a:blip r:embed="rId5"/>
          <a:srcRect l="34817" t="5095" r="7766" b="9023"/>
          <a:stretch/>
        </p:blipFill>
        <p:spPr bwMode="auto">
          <a:xfrm flipH="0" flipV="0">
            <a:off x="8118980" y="1341840"/>
            <a:ext cx="945172" cy="836827"/>
          </a:xfrm>
          <a:prstGeom prst="rect">
            <a:avLst/>
          </a:prstGeom>
        </p:spPr>
      </p:pic>
      <p:cxnSp>
        <p:nvCxnSpPr>
          <p:cNvPr id="1290522748" name=""/>
          <p:cNvCxnSpPr>
            <a:cxnSpLocks/>
          </p:cNvCxnSpPr>
          <p:nvPr/>
        </p:nvCxnSpPr>
        <p:spPr bwMode="auto">
          <a:xfrm flipH="1" flipV="0">
            <a:off x="5531478" y="1992922"/>
            <a:ext cx="2221155" cy="929972"/>
          </a:xfrm>
          <a:prstGeom prst="line">
            <a:avLst/>
          </a:prstGeom>
          <a:ln w="25399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132245" name=""/>
          <p:cNvCxnSpPr>
            <a:cxnSpLocks/>
            <a:endCxn id="1938985483" idx="1"/>
          </p:cNvCxnSpPr>
          <p:nvPr/>
        </p:nvCxnSpPr>
        <p:spPr bwMode="auto">
          <a:xfrm rot="0" flipH="0" flipV="0">
            <a:off x="1145563" y="3322651"/>
            <a:ext cx="2322286" cy="754291"/>
          </a:xfrm>
          <a:prstGeom prst="line">
            <a:avLst/>
          </a:prstGeom>
          <a:ln w="25399" cap="flat" cmpd="sng" algn="ctr">
            <a:solidFill>
              <a:schemeClr val="accent5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9826183" name=""/>
          <p:cNvCxnSpPr>
            <a:cxnSpLocks/>
          </p:cNvCxnSpPr>
          <p:nvPr/>
        </p:nvCxnSpPr>
        <p:spPr bwMode="auto">
          <a:xfrm flipH="1" flipV="1">
            <a:off x="1194235" y="3514833"/>
            <a:ext cx="2199654" cy="727117"/>
          </a:xfrm>
          <a:prstGeom prst="line">
            <a:avLst/>
          </a:prstGeom>
          <a:ln w="25399" cap="flat" cmpd="sng" algn="ctr">
            <a:solidFill>
              <a:schemeClr val="accent3">
                <a:lumMod val="74901"/>
                <a:lumOff val="25099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431100" name=""/>
          <p:cNvSpPr txBox="1"/>
          <p:nvPr/>
        </p:nvSpPr>
        <p:spPr bwMode="auto">
          <a:xfrm rot="1043287" flipH="0" flipV="0">
            <a:off x="1306179" y="3447726"/>
            <a:ext cx="2230189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/>
              <a:t>“ciao”</a:t>
            </a:r>
            <a:r>
              <a:rPr sz="1000"/>
              <a:t> + richiesta IP</a:t>
            </a:r>
            <a:r>
              <a:rPr sz="1000"/>
              <a:t> da contattare</a:t>
            </a:r>
            <a:endParaRPr sz="1000"/>
          </a:p>
        </p:txBody>
      </p:sp>
      <p:sp>
        <p:nvSpPr>
          <p:cNvPr id="1339286680" name=""/>
          <p:cNvSpPr txBox="1"/>
          <p:nvPr/>
        </p:nvSpPr>
        <p:spPr bwMode="auto">
          <a:xfrm rot="1138478" flipH="0" flipV="0">
            <a:off x="1235675" y="3899220"/>
            <a:ext cx="1942760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it-IT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id(“ciao”) = 3 + IP</a:t>
            </a:r>
            <a:endParaRPr sz="1200"/>
          </a:p>
        </p:txBody>
      </p:sp>
      <p:sp>
        <p:nvSpPr>
          <p:cNvPr id="912059621" name=""/>
          <p:cNvSpPr txBox="1"/>
          <p:nvPr/>
        </p:nvSpPr>
        <p:spPr bwMode="auto">
          <a:xfrm flipH="0" flipV="0">
            <a:off x="4045211" y="2753976"/>
            <a:ext cx="982857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i="1"/>
              <a:t>risorsa</a:t>
            </a:r>
            <a:endParaRPr sz="1000" i="1"/>
          </a:p>
          <a:p>
            <a:pPr>
              <a:defRPr/>
            </a:pPr>
            <a:r>
              <a:rPr sz="1000" i="1"/>
              <a:t>memorizzata!</a:t>
            </a:r>
            <a:endParaRPr sz="1000"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9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829230" name="CasellaDiTesto 27"/>
          <p:cNvSpPr txBox="1"/>
          <p:nvPr/>
        </p:nvSpPr>
        <p:spPr bwMode="auto">
          <a:xfrm flipH="0" flipV="0">
            <a:off x="4571998" y="4835718"/>
            <a:ext cx="4578471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6/11</a:t>
            </a:r>
            <a:endParaRPr/>
          </a:p>
        </p:txBody>
      </p:sp>
      <p:sp>
        <p:nvSpPr>
          <p:cNvPr id="1468036149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646" y="-7936"/>
            <a:ext cx="9152173" cy="465295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Generazione del reticolo</a:t>
            </a:r>
            <a:endParaRPr/>
          </a:p>
        </p:txBody>
      </p:sp>
      <p:sp>
        <p:nvSpPr>
          <p:cNvPr id="541502234" name=""/>
          <p:cNvSpPr txBox="1"/>
          <p:nvPr/>
        </p:nvSpPr>
        <p:spPr bwMode="auto">
          <a:xfrm flipH="0" flipV="0">
            <a:off x="-10295" y="4835718"/>
            <a:ext cx="4616492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Confronto tra reticolo e dati reali - 1 di 4</a:t>
            </a:r>
            <a:endParaRPr sz="1200" b="0" i="1"/>
          </a:p>
        </p:txBody>
      </p:sp>
      <p:pic>
        <p:nvPicPr>
          <p:cNvPr id="37789819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90545" y="456076"/>
            <a:ext cx="8269431" cy="43543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7611594" name="CasellaDiTesto 27"/>
          <p:cNvSpPr txBox="1"/>
          <p:nvPr/>
        </p:nvSpPr>
        <p:spPr bwMode="auto">
          <a:xfrm flipH="0" flipV="0">
            <a:off x="4571998" y="4835718"/>
            <a:ext cx="4578471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7/11</a:t>
            </a:r>
            <a:endParaRPr/>
          </a:p>
        </p:txBody>
      </p:sp>
      <p:sp>
        <p:nvSpPr>
          <p:cNvPr id="368865840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646" y="-7936"/>
            <a:ext cx="9152173" cy="465295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Generazione del reticolo</a:t>
            </a:r>
            <a:endParaRPr/>
          </a:p>
        </p:txBody>
      </p:sp>
      <p:pic>
        <p:nvPicPr>
          <p:cNvPr id="474922263" name=""/>
          <p:cNvPicPr>
            <a:picLocks noChangeAspect="1"/>
          </p:cNvPicPr>
          <p:nvPr/>
        </p:nvPicPr>
        <p:blipFill>
          <a:blip r:embed="rId2"/>
          <a:srcRect l="0" t="3016" r="0" b="0"/>
          <a:stretch/>
        </p:blipFill>
        <p:spPr bwMode="auto">
          <a:xfrm flipH="0" flipV="0">
            <a:off x="331572" y="457358"/>
            <a:ext cx="8534615" cy="4358432"/>
          </a:xfrm>
          <a:prstGeom prst="rect">
            <a:avLst/>
          </a:prstGeom>
        </p:spPr>
      </p:pic>
      <p:sp>
        <p:nvSpPr>
          <p:cNvPr id="834900386" name=""/>
          <p:cNvSpPr txBox="1"/>
          <p:nvPr/>
        </p:nvSpPr>
        <p:spPr bwMode="auto">
          <a:xfrm flipH="0" flipV="0">
            <a:off x="-10295" y="4835718"/>
            <a:ext cx="4617931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Confronto tra reticolo e dati reali</a:t>
            </a:r>
            <a:r>
              <a:rPr sz="1200" b="0" i="1">
                <a:solidFill>
                  <a:schemeClr val="bg1"/>
                </a:solidFill>
              </a:rPr>
              <a:t> - 2 di 4</a:t>
            </a:r>
            <a:endParaRPr sz="1200" b="0" i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1627979" name="CasellaDiTesto 27"/>
          <p:cNvSpPr txBox="1"/>
          <p:nvPr/>
        </p:nvSpPr>
        <p:spPr bwMode="auto">
          <a:xfrm flipH="0" flipV="0">
            <a:off x="4571998" y="4835718"/>
            <a:ext cx="4578471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8/11</a:t>
            </a:r>
            <a:endParaRPr/>
          </a:p>
        </p:txBody>
      </p:sp>
      <p:sp>
        <p:nvSpPr>
          <p:cNvPr id="1364700873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646" y="-7936"/>
            <a:ext cx="9152173" cy="465295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Confronto con dati reali</a:t>
            </a:r>
            <a:endParaRPr/>
          </a:p>
        </p:txBody>
      </p:sp>
      <p:pic>
        <p:nvPicPr>
          <p:cNvPr id="65413034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46874" y="460114"/>
            <a:ext cx="8309749" cy="4375602"/>
          </a:xfrm>
          <a:prstGeom prst="rect">
            <a:avLst/>
          </a:prstGeom>
        </p:spPr>
      </p:pic>
      <p:sp>
        <p:nvSpPr>
          <p:cNvPr id="659758472" name=""/>
          <p:cNvSpPr txBox="1"/>
          <p:nvPr/>
        </p:nvSpPr>
        <p:spPr bwMode="auto">
          <a:xfrm flipH="0" flipV="0">
            <a:off x="-10295" y="4835718"/>
            <a:ext cx="4619371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Confronto tra reticolo e dati reali</a:t>
            </a:r>
            <a:r>
              <a:rPr sz="1200" b="0" i="1">
                <a:solidFill>
                  <a:schemeClr val="bg1"/>
                </a:solidFill>
              </a:rPr>
              <a:t> - 3 di 4</a:t>
            </a:r>
            <a:endParaRPr sz="1200" b="0" i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7335100" name="CasellaDiTesto 27"/>
          <p:cNvSpPr txBox="1"/>
          <p:nvPr/>
        </p:nvSpPr>
        <p:spPr bwMode="auto">
          <a:xfrm flipH="0" flipV="0">
            <a:off x="4571998" y="4835718"/>
            <a:ext cx="4579911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9/11</a:t>
            </a:r>
            <a:endParaRPr/>
          </a:p>
        </p:txBody>
      </p:sp>
      <p:pic>
        <p:nvPicPr>
          <p:cNvPr id="154775411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62748" y="453668"/>
            <a:ext cx="8294686" cy="4365624"/>
          </a:xfrm>
          <a:prstGeom prst="rect">
            <a:avLst/>
          </a:prstGeom>
        </p:spPr>
      </p:pic>
      <p:sp>
        <p:nvSpPr>
          <p:cNvPr id="956921383" name="Google Shape;197;p32"/>
          <p:cNvSpPr txBox="1">
            <a:spLocks noGrp="1"/>
          </p:cNvSpPr>
          <p:nvPr/>
        </p:nvSpPr>
        <p:spPr bwMode="auto">
          <a:xfrm flipH="0" flipV="0">
            <a:off x="2645" y="-7936"/>
            <a:ext cx="9146383" cy="539749"/>
          </a:xfrm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 lvl="0" algn="l">
              <a:defRPr/>
            </a:pPr>
            <a:r>
              <a:rPr lang="it-IT"/>
              <a:t>Confronto con dati reali</a:t>
            </a:r>
            <a:endParaRPr/>
          </a:p>
        </p:txBody>
      </p:sp>
      <p:sp>
        <p:nvSpPr>
          <p:cNvPr id="1064086423" name=""/>
          <p:cNvSpPr txBox="1"/>
          <p:nvPr/>
        </p:nvSpPr>
        <p:spPr bwMode="auto">
          <a:xfrm flipH="0" flipV="0">
            <a:off x="-10295" y="4835718"/>
            <a:ext cx="4618651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Confronto tra reticolo e dati reali</a:t>
            </a:r>
            <a:r>
              <a:rPr sz="1200" b="0" i="1">
                <a:solidFill>
                  <a:schemeClr val="bg1"/>
                </a:solidFill>
              </a:rPr>
              <a:t> - 4 di 4</a:t>
            </a:r>
            <a:endParaRPr sz="1200" b="0" i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modelId="{1E4D9682-C152-4E5A-9A57-7F27F413D306}">
        <p:nvSpPr>
          <p:cNvPr id="775667983" name=""/>
          <p:cNvSpPr/>
          <p:nvPr/>
        </p:nvSpPr>
        <p:spPr bwMode="auto">
          <a:xfrm rot="0" flipH="0" flipV="0">
            <a:off x="365936" y="2168748"/>
            <a:ext cx="1650756" cy="561750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5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6" rtlCol="0" fromWordArt="0" anchor="ctr" anchorCtr="0" forceAA="0" upright="0" compatLnSpc="0">
            <a:noAutofit/>
          </a:bodyPr>
          <a:lstStyle/>
          <a:p>
            <a:pPr marL="0" lvl="0" indent="0" algn="ctr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Introduzione Dow Jones Index</a:t>
            </a:r>
            <a:endParaRPr sz="1150" b="1"/>
          </a:p>
        </p:txBody>
      </p:sp>
      <p:sp modelId="{83651184-06C5-4302-854D-8C3DE3FADDB7}">
        <p:nvSpPr>
          <p:cNvPr id="665706902" name=""/>
          <p:cNvSpPr/>
          <p:nvPr/>
        </p:nvSpPr>
        <p:spPr bwMode="auto">
          <a:xfrm rot="0" flipH="0" flipV="0">
            <a:off x="2018811" y="2168748"/>
            <a:ext cx="1650756" cy="561750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5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3" tIns="16002" rIns="16002" bIns="16002" numCol="1" spcCol="1266" rtlCol="0" fromWordArt="0" anchor="ctr" anchorCtr="0" forceAA="0" upright="0" compatLnSpc="0">
            <a:noAutofit/>
          </a:bodyPr>
          <a:lstStyle/>
          <a:p>
            <a:pPr marL="0" lvl="0" indent="0" algn="ctr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b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</a:b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Analisi delle opzioni</a:t>
            </a:r>
            <a:endParaRPr sz="1150" b="1"/>
          </a:p>
          <a:p>
            <a:pPr>
              <a:defRPr/>
            </a:pPr>
            <a:endParaRPr sz="1150" b="1"/>
          </a:p>
        </p:txBody>
      </p:sp>
      <p:sp modelId="{5B3B418F-22E7-42A8-A4CA-95681CA0B866}">
        <p:nvSpPr>
          <p:cNvPr id="96136787" name=""/>
          <p:cNvSpPr/>
          <p:nvPr/>
        </p:nvSpPr>
        <p:spPr bwMode="auto">
          <a:xfrm rot="0" flipH="0" flipV="0">
            <a:off x="3671688" y="2168748"/>
            <a:ext cx="1650756" cy="561750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5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3" tIns="16002" rIns="16002" bIns="16002" numCol="1" spcCol="1266" rtlCol="0" fromWordArt="0" anchor="ctr" anchorCtr="0" forceAA="0" upright="0" compatLnSpc="0">
            <a:noAutofit/>
          </a:bodyPr>
          <a:lstStyle/>
          <a:p>
            <a:pPr marL="0" lvl="0" indent="0" algn="ctr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b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</a:b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Confronto tra reticolo e dati reali</a:t>
            </a:r>
            <a:endParaRPr sz="1150" b="1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150" b="1"/>
          </a:p>
        </p:txBody>
      </p:sp>
      <p:sp modelId="{1E4D9682-C152-4E5A-9A57-7F27F413D306}">
        <p:nvSpPr>
          <p:cNvPr id="1378081591" name=""/>
          <p:cNvSpPr/>
          <p:nvPr/>
        </p:nvSpPr>
        <p:spPr bwMode="auto">
          <a:xfrm rot="0" flipH="0" flipV="0">
            <a:off x="5303698" y="2165040"/>
            <a:ext cx="1718608" cy="571450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6" tIns="16002" rIns="16002" bIns="16002" numCol="1" spcCol="1266" rtlCol="0" fromWordArt="0" anchor="ctr" anchorCtr="0" forceAA="0" upright="0" compatLnSpc="0">
            <a:noAutofit/>
          </a:bodyPr>
          <a:lstStyle/>
          <a:p>
            <a:pPr marL="0" lvl="0" indent="0" algn="ctr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b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</a:b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Put – Call parity</a:t>
            </a:r>
            <a:endParaRPr sz="1150" b="1"/>
          </a:p>
          <a:p>
            <a:pPr>
              <a:defRPr/>
            </a:pPr>
            <a:endParaRPr sz="1150" b="1"/>
          </a:p>
        </p:txBody>
      </p:sp>
      <p:sp modelId="{83651184-06C5-4302-854D-8C3DE3FADDB7}">
        <p:nvSpPr>
          <p:cNvPr id="888308376" name=""/>
          <p:cNvSpPr/>
          <p:nvPr/>
        </p:nvSpPr>
        <p:spPr bwMode="auto">
          <a:xfrm rot="0" flipH="0" flipV="0">
            <a:off x="6998662" y="2165040"/>
            <a:ext cx="1718608" cy="571450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5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6" rtlCol="0" fromWordArt="0" anchor="ctr" anchorCtr="0" forceAA="0" upright="0" compatLnSpc="0">
            <a:noAutofit/>
          </a:bodyPr>
          <a:lstStyle/>
          <a:p>
            <a:pPr marL="0" lvl="0" indent="0" algn="ctr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b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</a:b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sz="1150" b="1"/>
          </a:p>
          <a:p>
            <a:pPr>
              <a:defRPr/>
            </a:pPr>
            <a:endParaRPr sz="1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1982223" name="CasellaDiTesto 27"/>
          <p:cNvSpPr txBox="1"/>
          <p:nvPr/>
        </p:nvSpPr>
        <p:spPr bwMode="auto">
          <a:xfrm flipH="0" flipV="0">
            <a:off x="4549631" y="4835718"/>
            <a:ext cx="4606988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10/11</a:t>
            </a:r>
            <a:endParaRPr/>
          </a:p>
        </p:txBody>
      </p:sp>
      <p:sp>
        <p:nvSpPr>
          <p:cNvPr id="1203001947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646" y="-7936"/>
            <a:ext cx="9152173" cy="465295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Put-Call Parity</a:t>
            </a:r>
            <a:endParaRPr/>
          </a:p>
        </p:txBody>
      </p:sp>
      <p:sp>
        <p:nvSpPr>
          <p:cNvPr id="636886981" name=""/>
          <p:cNvSpPr txBox="1"/>
          <p:nvPr/>
        </p:nvSpPr>
        <p:spPr bwMode="auto">
          <a:xfrm flipH="0" flipV="0">
            <a:off x="5159505" y="2461203"/>
            <a:ext cx="834664" cy="30515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116091585" name=""/>
          <p:cNvSpPr/>
          <p:nvPr/>
        </p:nvSpPr>
        <p:spPr bwMode="auto">
          <a:xfrm flipH="0" flipV="0">
            <a:off x="125856" y="1925480"/>
            <a:ext cx="653539" cy="285053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0262391" name=""/>
          <p:cNvSpPr/>
          <p:nvPr/>
        </p:nvSpPr>
        <p:spPr bwMode="auto">
          <a:xfrm flipH="0" flipV="0">
            <a:off x="4638308" y="2210648"/>
            <a:ext cx="653538" cy="285052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142834" name=""/>
          <p:cNvSpPr txBox="1"/>
          <p:nvPr/>
        </p:nvSpPr>
        <p:spPr bwMode="auto">
          <a:xfrm flipH="0" flipV="0">
            <a:off x="754874" y="1174749"/>
            <a:ext cx="914400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459241274" name=""/>
          <p:cNvPicPr>
            <a:picLocks noChangeAspect="1"/>
          </p:cNvPicPr>
          <p:nvPr/>
        </p:nvPicPr>
        <p:blipFill>
          <a:blip r:embed="rId2"/>
          <a:srcRect l="0" t="2481" r="0" b="0"/>
          <a:stretch/>
        </p:blipFill>
        <p:spPr bwMode="auto">
          <a:xfrm flipH="0" flipV="0">
            <a:off x="326249" y="502459"/>
            <a:ext cx="8420874" cy="4322037"/>
          </a:xfrm>
          <a:prstGeom prst="rect">
            <a:avLst/>
          </a:prstGeom>
        </p:spPr>
      </p:pic>
      <p:sp>
        <p:nvSpPr>
          <p:cNvPr id="1808727353" name=""/>
          <p:cNvSpPr txBox="1"/>
          <p:nvPr/>
        </p:nvSpPr>
        <p:spPr bwMode="auto">
          <a:xfrm flipH="0" flipV="0">
            <a:off x="-10295" y="4835718"/>
            <a:ext cx="4626571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Put-Call Parity - 1 di 1</a:t>
            </a:r>
            <a:endParaRPr sz="1200" b="0"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modelId="{1E4D9682-C152-4E5A-9A57-7F27F413D306}">
        <p:nvSpPr>
          <p:cNvPr id="384206591" name=""/>
          <p:cNvSpPr/>
          <p:nvPr/>
        </p:nvSpPr>
        <p:spPr bwMode="auto">
          <a:xfrm rot="0" flipH="0" flipV="0">
            <a:off x="365936" y="2168748"/>
            <a:ext cx="1650756" cy="561750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5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6" rtlCol="0" fromWordArt="0" anchor="ctr" anchorCtr="0" forceAA="0" upright="0" compatLnSpc="0">
            <a:noAutofit/>
          </a:bodyPr>
          <a:lstStyle/>
          <a:p>
            <a:pPr marL="0" lvl="0" indent="0" algn="ctr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Introduzione Dow Jones Index</a:t>
            </a:r>
            <a:endParaRPr sz="1150" b="1"/>
          </a:p>
        </p:txBody>
      </p:sp>
      <p:sp modelId="{83651184-06C5-4302-854D-8C3DE3FADDB7}">
        <p:nvSpPr>
          <p:cNvPr id="76772355" name=""/>
          <p:cNvSpPr/>
          <p:nvPr/>
        </p:nvSpPr>
        <p:spPr bwMode="auto">
          <a:xfrm rot="0" flipH="0" flipV="0">
            <a:off x="2018811" y="2168748"/>
            <a:ext cx="1650756" cy="561750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5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3" tIns="16002" rIns="16002" bIns="16002" numCol="1" spcCol="1266" rtlCol="0" fromWordArt="0" anchor="ctr" anchorCtr="0" forceAA="0" upright="0" compatLnSpc="0">
            <a:noAutofit/>
          </a:bodyPr>
          <a:lstStyle/>
          <a:p>
            <a:pPr marL="0" lvl="0" indent="0" algn="ctr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b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</a:b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Analisi delle opzioni</a:t>
            </a:r>
            <a:endParaRPr sz="1150" b="1"/>
          </a:p>
          <a:p>
            <a:pPr>
              <a:defRPr/>
            </a:pPr>
            <a:endParaRPr sz="1150" b="1"/>
          </a:p>
        </p:txBody>
      </p:sp>
      <p:sp modelId="{5B3B418F-22E7-42A8-A4CA-95681CA0B866}">
        <p:nvSpPr>
          <p:cNvPr id="901148601" name=""/>
          <p:cNvSpPr/>
          <p:nvPr/>
        </p:nvSpPr>
        <p:spPr bwMode="auto">
          <a:xfrm rot="0" flipH="0" flipV="0">
            <a:off x="3671688" y="2168748"/>
            <a:ext cx="1650756" cy="561750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5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3" tIns="16002" rIns="16002" bIns="16002" numCol="1" spcCol="1266" rtlCol="0" fromWordArt="0" anchor="ctr" anchorCtr="0" forceAA="0" upright="0" compatLnSpc="0">
            <a:noAutofit/>
          </a:bodyPr>
          <a:lstStyle/>
          <a:p>
            <a:pPr marL="0" lvl="0" indent="0" algn="ctr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b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</a:b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Confronto tra reticolo e dati reali</a:t>
            </a:r>
            <a:endParaRPr sz="1150" b="1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150" b="1"/>
          </a:p>
        </p:txBody>
      </p:sp>
      <p:sp modelId="{1E4D9682-C152-4E5A-9A57-7F27F413D306}">
        <p:nvSpPr>
          <p:cNvPr id="76566028" name=""/>
          <p:cNvSpPr/>
          <p:nvPr/>
        </p:nvSpPr>
        <p:spPr bwMode="auto">
          <a:xfrm rot="0" flipH="0" flipV="0">
            <a:off x="5303698" y="2165040"/>
            <a:ext cx="1718608" cy="571450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5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6" tIns="16002" rIns="16002" bIns="16002" numCol="1" spcCol="1266" rtlCol="0" fromWordArt="0" anchor="ctr" anchorCtr="0" forceAA="0" upright="0" compatLnSpc="0">
            <a:noAutofit/>
          </a:bodyPr>
          <a:lstStyle/>
          <a:p>
            <a:pPr marL="0" lvl="0" indent="0" algn="ctr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b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</a:b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Put – Call parity</a:t>
            </a:r>
            <a:endParaRPr sz="1150" b="1"/>
          </a:p>
          <a:p>
            <a:pPr>
              <a:defRPr/>
            </a:pPr>
            <a:endParaRPr sz="1150" b="1"/>
          </a:p>
        </p:txBody>
      </p:sp>
      <p:sp modelId="{83651184-06C5-4302-854D-8C3DE3FADDB7}">
        <p:nvSpPr>
          <p:cNvPr id="205709460" name=""/>
          <p:cNvSpPr/>
          <p:nvPr/>
        </p:nvSpPr>
        <p:spPr bwMode="auto">
          <a:xfrm rot="0" flipH="0" flipV="0">
            <a:off x="6998662" y="2165040"/>
            <a:ext cx="1718608" cy="571450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9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6" rtlCol="0" fromWordArt="0" anchor="ctr" anchorCtr="0" forceAA="0" upright="0" compatLnSpc="0">
            <a:noAutofit/>
          </a:bodyPr>
          <a:lstStyle/>
          <a:p>
            <a:pPr marL="0" lvl="0" indent="0" algn="ctr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b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</a:b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sz="1150" b="1"/>
          </a:p>
          <a:p>
            <a:pPr>
              <a:defRPr/>
            </a:pPr>
            <a:endParaRPr sz="1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1151716" name="CasellaDiTesto 27"/>
          <p:cNvSpPr txBox="1"/>
          <p:nvPr/>
        </p:nvSpPr>
        <p:spPr bwMode="auto">
          <a:xfrm flipH="0" flipV="0">
            <a:off x="4549631" y="4835718"/>
            <a:ext cx="4606988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11/11</a:t>
            </a:r>
            <a:endParaRPr/>
          </a:p>
        </p:txBody>
      </p:sp>
      <p:sp>
        <p:nvSpPr>
          <p:cNvPr id="615569618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646" y="-7936"/>
            <a:ext cx="9152173" cy="465295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Conclusioni - Risultati</a:t>
            </a:r>
            <a:endParaRPr/>
          </a:p>
        </p:txBody>
      </p:sp>
      <p:sp>
        <p:nvSpPr>
          <p:cNvPr id="548157183" name=""/>
          <p:cNvSpPr txBox="1"/>
          <p:nvPr/>
        </p:nvSpPr>
        <p:spPr bwMode="auto">
          <a:xfrm flipH="0" flipV="0">
            <a:off x="5159505" y="2461203"/>
            <a:ext cx="834664" cy="30515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294706931" name=""/>
          <p:cNvSpPr/>
          <p:nvPr/>
        </p:nvSpPr>
        <p:spPr bwMode="auto">
          <a:xfrm flipH="0" flipV="0">
            <a:off x="125856" y="1925480"/>
            <a:ext cx="653539" cy="285053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8624429" name=""/>
          <p:cNvSpPr/>
          <p:nvPr/>
        </p:nvSpPr>
        <p:spPr bwMode="auto">
          <a:xfrm flipH="0" flipV="0">
            <a:off x="4638308" y="2210648"/>
            <a:ext cx="653538" cy="285052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6730396" name=""/>
          <p:cNvSpPr txBox="1"/>
          <p:nvPr/>
        </p:nvSpPr>
        <p:spPr bwMode="auto">
          <a:xfrm flipH="0" flipV="0">
            <a:off x="754873" y="1174749"/>
            <a:ext cx="914400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910357807" name=""/>
          <p:cNvSpPr txBox="1"/>
          <p:nvPr/>
        </p:nvSpPr>
        <p:spPr bwMode="auto">
          <a:xfrm flipH="0" flipV="0">
            <a:off x="-10296" y="717369"/>
            <a:ext cx="9314516" cy="3322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>
              <a:buFont typeface="Arial"/>
              <a:buChar char="•"/>
              <a:defRPr/>
            </a:pPr>
            <a:r>
              <a:rPr sz="1400" b="0" i="0" u="none">
                <a:solidFill>
                  <a:schemeClr val="accent1"/>
                </a:solidFill>
                <a:latin typeface="Arial"/>
                <a:ea typeface="Arial"/>
                <a:cs typeface="Arial"/>
              </a:rPr>
              <a:t>Analisi dei rendimenti logaritmici giornalieri:</a:t>
            </a:r>
            <a:endParaRPr sz="1400" b="0" i="0" u="none">
              <a:solidFill>
                <a:schemeClr val="accent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sz="1400">
                <a:latin typeface="Arial"/>
                <a:ea typeface="Arial"/>
                <a:cs typeface="Arial"/>
              </a:rPr>
              <a:t>    </a:t>
            </a:r>
            <a:r>
              <a:rPr sz="1400">
                <a:solidFill>
                  <a:schemeClr val="tx1"/>
                </a:solidFill>
                <a:latin typeface="Arial"/>
                <a:ea typeface="Arial"/>
                <a:cs typeface="Arial"/>
              </a:rPr>
              <a:t>   Variabilità </a:t>
            </a:r>
            <a:r>
              <a:rPr sz="1500" b="1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≈</a:t>
            </a:r>
            <a:r>
              <a:rPr sz="140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0.00999</a:t>
            </a:r>
            <a:endParaRPr sz="1400" b="0" i="0" u="none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   </a:t>
            </a:r>
            <a:r>
              <a:rPr sz="14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Rendimento medio </a:t>
            </a:r>
            <a:r>
              <a:rPr sz="1500" b="1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≈</a:t>
            </a:r>
            <a:r>
              <a:rPr sz="14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0.0003</a:t>
            </a:r>
            <a:endParaRPr sz="14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400">
              <a:solidFill>
                <a:schemeClr val="tx1"/>
              </a:solidFill>
              <a:latin typeface="Arial"/>
              <a:cs typeface="Arial"/>
            </a:endParaRPr>
          </a:p>
          <a:p>
            <a:pPr marL="239821" indent="-239821">
              <a:buFont typeface="Arial"/>
              <a:buChar char="•"/>
              <a:defRPr/>
            </a:pPr>
            <a:endParaRPr sz="1400">
              <a:solidFill>
                <a:schemeClr val="accent1"/>
              </a:solidFill>
              <a:latin typeface="Arial"/>
              <a:cs typeface="Arial"/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lang="it-IT" sz="1400" b="0" i="0" u="none" strike="noStrike" cap="none" spc="0">
                <a:solidFill>
                  <a:schemeClr val="accent1"/>
                </a:solidFill>
                <a:latin typeface="Arial"/>
                <a:ea typeface="Arial"/>
                <a:cs typeface="Arial"/>
              </a:rPr>
              <a:t>Analisi delle opzioni:</a:t>
            </a:r>
            <a:endParaRPr sz="1400">
              <a:solidFill>
                <a:schemeClr val="accent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sz="1400">
                <a:latin typeface="Arial"/>
                <a:ea typeface="Arial"/>
                <a:cs typeface="Arial"/>
              </a:rPr>
              <a:t>       Mercato indirizzato verso opzioni con valori </a:t>
            </a:r>
            <a:r>
              <a:rPr lang="it-IT" sz="1400" b="1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</a:t>
            </a:r>
            <a:r>
              <a:rPr lang="it-IT" sz="1400" b="1" i="1" u="none" strike="noStrike" cap="none" spc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₀</a:t>
            </a:r>
            <a:r>
              <a:rPr lang="it-IT" sz="1400" b="1" i="0" u="none" strike="noStrike" cap="none" spc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ridotti</a:t>
            </a:r>
            <a:r>
              <a:rPr sz="1400">
                <a:latin typeface="Arial"/>
                <a:ea typeface="Arial"/>
                <a:cs typeface="Arial"/>
              </a:rPr>
              <a:t>, e </a:t>
            </a:r>
            <a:r>
              <a:rPr sz="1400" i="1">
                <a:latin typeface="Arial"/>
                <a:ea typeface="Arial"/>
                <a:cs typeface="Arial"/>
              </a:rPr>
              <a:t>strike </a:t>
            </a:r>
            <a:r>
              <a:rPr sz="1400" b="1" i="1">
                <a:latin typeface="Arial"/>
                <a:ea typeface="Arial"/>
                <a:cs typeface="Arial"/>
              </a:rPr>
              <a:t>K</a:t>
            </a:r>
            <a:r>
              <a:rPr sz="1400">
                <a:latin typeface="Arial"/>
                <a:ea typeface="Arial"/>
                <a:cs typeface="Arial"/>
              </a:rPr>
              <a:t> vicino al valore dell’indice.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 sz="1400">
              <a:solidFill>
                <a:schemeClr val="tx1"/>
              </a:solidFill>
              <a:latin typeface="Arial"/>
              <a:cs typeface="Arial"/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1400">
                <a:solidFill>
                  <a:schemeClr val="accent1"/>
                </a:solidFill>
                <a:latin typeface="Arial"/>
                <a:ea typeface="Arial"/>
                <a:cs typeface="Arial"/>
              </a:rPr>
              <a:t>Call europee:</a:t>
            </a:r>
            <a:endParaRPr sz="1400">
              <a:solidFill>
                <a:schemeClr val="accen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40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Il payoff atteso risulta sempre </a:t>
            </a:r>
            <a:r>
              <a:rPr sz="1400" i="1">
                <a:solidFill>
                  <a:schemeClr val="tx1"/>
                </a:solidFill>
                <a:latin typeface="Arial"/>
                <a:ea typeface="Arial"/>
                <a:cs typeface="Arial"/>
              </a:rPr>
              <a:t>superiore </a:t>
            </a:r>
            <a:r>
              <a:rPr sz="1400">
                <a:solidFill>
                  <a:schemeClr val="tx1"/>
                </a:solidFill>
                <a:latin typeface="Arial"/>
                <a:ea typeface="Arial"/>
                <a:cs typeface="Arial"/>
              </a:rPr>
              <a:t>al payoff immediato.</a:t>
            </a:r>
            <a:br>
              <a:rPr sz="140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sz="140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Ciò conferma che l’</a:t>
            </a:r>
            <a:r>
              <a:rPr sz="1400" i="1">
                <a:solidFill>
                  <a:schemeClr val="tx1"/>
                </a:solidFill>
                <a:latin typeface="Arial"/>
                <a:ea typeface="Arial"/>
                <a:cs typeface="Arial"/>
              </a:rPr>
              <a:t>esercizio anticipato</a:t>
            </a:r>
            <a:r>
              <a:rPr sz="1400">
                <a:solidFill>
                  <a:schemeClr val="tx1"/>
                </a:solidFill>
                <a:latin typeface="Arial"/>
                <a:ea typeface="Arial"/>
                <a:cs typeface="Arial"/>
              </a:rPr>
              <a:t> di una call americana, rispetto ad una call europea, </a:t>
            </a:r>
            <a:br>
              <a:rPr sz="140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sz="140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non è </a:t>
            </a:r>
            <a:r>
              <a:rPr sz="1400" i="1">
                <a:solidFill>
                  <a:schemeClr val="tx1"/>
                </a:solidFill>
                <a:latin typeface="Arial"/>
                <a:ea typeface="Arial"/>
                <a:cs typeface="Arial"/>
              </a:rPr>
              <a:t>mai </a:t>
            </a:r>
            <a:r>
              <a:rPr sz="1400" i="1">
                <a:solidFill>
                  <a:schemeClr val="tx1"/>
                </a:solidFill>
                <a:latin typeface="Arial"/>
                <a:ea typeface="Arial"/>
                <a:cs typeface="Arial"/>
              </a:rPr>
              <a:t>conveniente</a:t>
            </a:r>
            <a:r>
              <a:rPr sz="1400">
                <a:solidFill>
                  <a:schemeClr val="tx1"/>
                </a:solidFill>
                <a:latin typeface="Arial"/>
                <a:ea typeface="Arial"/>
                <a:cs typeface="Arial"/>
              </a:rPr>
              <a:t>.</a:t>
            </a:r>
            <a:endParaRPr sz="14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400">
              <a:latin typeface="Arial"/>
              <a:cs typeface="Arial"/>
            </a:endParaRPr>
          </a:p>
        </p:txBody>
      </p:sp>
      <p:sp>
        <p:nvSpPr>
          <p:cNvPr id="904359241" name=""/>
          <p:cNvSpPr txBox="1"/>
          <p:nvPr/>
        </p:nvSpPr>
        <p:spPr bwMode="auto">
          <a:xfrm flipH="0" flipV="0">
            <a:off x="-10295" y="4835718"/>
            <a:ext cx="4617571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sz="1200" b="0"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564735" y="1057523"/>
            <a:ext cx="2007264" cy="1129086"/>
          </a:xfrm>
          <a:prstGeom prst="rect">
            <a:avLst/>
          </a:prstGeom>
        </p:spPr>
      </p:pic>
      <p:sp>
        <p:nvSpPr>
          <p:cNvPr id="617939900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72830" y="35471"/>
            <a:ext cx="3343950" cy="572697"/>
          </a:xfrm>
        </p:spPr>
        <p:txBody>
          <a:bodyPr/>
          <a:lstStyle/>
          <a:p>
            <a:pPr lvl="0" algn="l">
              <a:defRPr/>
            </a:pPr>
            <a:r>
              <a:rPr lang="it-IT" sz="2800" b="1" i="0" u="none" strike="noStrike" cap="none" spc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Repository</a:t>
            </a:r>
            <a:br>
              <a:rPr lang="it-IT" sz="2800" b="1" i="0" u="none" strike="noStrike" cap="none" spc="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</a:br>
            <a:endParaRPr sz="2800"/>
          </a:p>
        </p:txBody>
      </p:sp>
      <p:sp>
        <p:nvSpPr>
          <p:cNvPr id="2144614103" name=""/>
          <p:cNvSpPr txBox="1"/>
          <p:nvPr/>
        </p:nvSpPr>
        <p:spPr bwMode="auto">
          <a:xfrm flipH="0" flipV="0">
            <a:off x="4641427" y="1512781"/>
            <a:ext cx="4277682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it-IT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https://github.com/simonefesta/MF_DowJonesIndex</a:t>
            </a:r>
            <a:endParaRPr sz="1200" b="1"/>
          </a:p>
        </p:txBody>
      </p:sp>
      <p:sp>
        <p:nvSpPr>
          <p:cNvPr id="114394917" name=""/>
          <p:cNvSpPr txBox="1"/>
          <p:nvPr/>
        </p:nvSpPr>
        <p:spPr bwMode="auto">
          <a:xfrm flipH="0" flipV="0">
            <a:off x="3321535" y="2408464"/>
            <a:ext cx="478294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965553833" name=""/>
          <p:cNvSpPr/>
          <p:nvPr/>
        </p:nvSpPr>
        <p:spPr bwMode="auto">
          <a:xfrm>
            <a:off x="2112996" y="2971620"/>
            <a:ext cx="5772808" cy="7013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sz="4000" b="1">
                <a:ln>
                  <a:noFill/>
                </a:ln>
                <a:gradFill>
                  <a:gsLst>
                    <a:gs pos="0">
                      <a:schemeClr val="accent5">
                        <a:lumMod val="75000"/>
                        <a:lumOff val="25000"/>
                      </a:schemeClr>
                    </a:gs>
                    <a:gs pos="100000">
                      <a:schemeClr val="accent2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</a:rPr>
              <a:t>Grazie per l’attenzione!</a:t>
            </a:r>
            <a:endParaRPr sz="4000" b="1">
              <a:ln>
                <a:noFill/>
              </a:ln>
              <a:gradFill>
                <a:gsLst>
                  <a:gs pos="0">
                    <a:schemeClr val="accent5">
                      <a:lumMod val="75000"/>
                      <a:lumOff val="25000"/>
                    </a:schemeClr>
                  </a:gs>
                  <a:gs pos="100000">
                    <a:schemeClr val="accent2">
                      <a:lumMod val="75000"/>
                      <a:lumOff val="25000"/>
                    </a:schemeClr>
                  </a:gs>
                </a:gsLst>
                <a:lin ang="0" scaled="1"/>
              </a:gradFill>
            </a:endParaRPr>
          </a:p>
        </p:txBody>
      </p:sp>
      <p:pic>
        <p:nvPicPr>
          <p:cNvPr id="579093888" name="Immagine 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104482" y="4101546"/>
            <a:ext cx="1041952" cy="1041952"/>
          </a:xfrm>
          <a:prstGeom prst="rect">
            <a:avLst/>
          </a:prstGeom>
        </p:spPr>
      </p:pic>
      <p:sp>
        <p:nvSpPr>
          <p:cNvPr id="382127956" name=""/>
          <p:cNvSpPr txBox="1"/>
          <p:nvPr/>
        </p:nvSpPr>
        <p:spPr bwMode="auto">
          <a:xfrm flipH="0" flipV="0">
            <a:off x="3568365" y="3728016"/>
            <a:ext cx="274155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lvl="0">
              <a:defRPr/>
            </a:pPr>
            <a:r>
              <a:rPr lang="it-IT" sz="1400" b="1" i="0" u="none" strike="noStrike" cap="none" spc="0">
                <a:solidFill>
                  <a:schemeClr val="bg2"/>
                </a:solidFill>
                <a:latin typeface="Arial"/>
                <a:ea typeface="Arial"/>
                <a:cs typeface="Arial"/>
              </a:rPr>
              <a:t>Simone Festa, mat. 0320408</a:t>
            </a:r>
            <a:endParaRPr sz="1400" b="1">
              <a:solidFill>
                <a:schemeClr val="bg2"/>
              </a:solidFill>
            </a:endParaRP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modelId="{1E4D9682-C152-4E5A-9A57-7F27F413D306}">
        <p:nvSpPr>
          <p:cNvPr id="1898142604" name=""/>
          <p:cNvSpPr/>
          <p:nvPr/>
        </p:nvSpPr>
        <p:spPr bwMode="auto">
          <a:xfrm rot="0" flipH="0" flipV="0">
            <a:off x="8019" y="2172456"/>
            <a:ext cx="1355392" cy="399805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Introduzione </a:t>
            </a:r>
            <a:endParaRPr sz="1150" b="1"/>
          </a:p>
        </p:txBody>
      </p:sp>
      <p:sp modelId="{83651184-06C5-4302-854D-8C3DE3FADDB7}">
        <p:nvSpPr>
          <p:cNvPr id="375524108" name=""/>
          <p:cNvSpPr/>
          <p:nvPr/>
        </p:nvSpPr>
        <p:spPr bwMode="auto">
          <a:xfrm rot="0" flipH="0" flipV="0">
            <a:off x="1450200" y="2172456"/>
            <a:ext cx="1355392" cy="399805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sz="1150" b="1"/>
              <a:t>Server Registry</a:t>
            </a:r>
            <a:endParaRPr sz="1150" b="1"/>
          </a:p>
        </p:txBody>
      </p:sp>
      <p:sp modelId="{5B3B418F-22E7-42A8-A4CA-95681CA0B866}">
        <p:nvSpPr>
          <p:cNvPr id="1967199822" name=""/>
          <p:cNvSpPr/>
          <p:nvPr/>
        </p:nvSpPr>
        <p:spPr bwMode="auto">
          <a:xfrm rot="0" flipH="0" flipV="0">
            <a:off x="2859737" y="2172456"/>
            <a:ext cx="1355392" cy="399805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Finger Table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sp modelId="{1E4D9682-C152-4E5A-9A57-7F27F413D306}">
        <p:nvSpPr>
          <p:cNvPr id="1538669264" name=""/>
          <p:cNvSpPr/>
          <p:nvPr/>
        </p:nvSpPr>
        <p:spPr bwMode="auto">
          <a:xfrm rot="0" flipH="0" flipV="0">
            <a:off x="4283170" y="2168748"/>
            <a:ext cx="1411103" cy="406709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6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Gestione risorse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 b="1"/>
          </a:p>
        </p:txBody>
      </p:sp>
      <p:sp modelId="{83651184-06C5-4302-854D-8C3DE3FADDB7}">
        <p:nvSpPr>
          <p:cNvPr id="685854203" name=""/>
          <p:cNvSpPr/>
          <p:nvPr/>
        </p:nvSpPr>
        <p:spPr bwMode="auto">
          <a:xfrm rot="0" flipH="0" flipV="0">
            <a:off x="5769558" y="2168748"/>
            <a:ext cx="1411103" cy="406709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Join/Leave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  <p:sp>
        <p:nvSpPr>
          <p:cNvPr id="16909662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85" y="-4212"/>
            <a:ext cx="9149962" cy="572699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Agenda</a:t>
            </a:r>
            <a:endParaRPr/>
          </a:p>
        </p:txBody>
      </p:sp>
      <p:sp modelId="{83651184-06C5-4302-854D-8C3DE3FADDB7}">
        <p:nvSpPr>
          <p:cNvPr id="1188189905" name=""/>
          <p:cNvSpPr/>
          <p:nvPr/>
        </p:nvSpPr>
        <p:spPr bwMode="auto">
          <a:xfrm rot="0" flipH="0" flipV="0">
            <a:off x="7284658" y="2172456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2935211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-10294" y="7936"/>
            <a:ext cx="9147591" cy="481171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Introduzione</a:t>
            </a:r>
            <a:endParaRPr/>
          </a:p>
        </p:txBody>
      </p:sp>
      <p:sp>
        <p:nvSpPr>
          <p:cNvPr id="2099318708" name="CasellaDiTesto 27"/>
          <p:cNvSpPr txBox="1"/>
          <p:nvPr/>
        </p:nvSpPr>
        <p:spPr bwMode="auto">
          <a:xfrm flipH="0" flipV="0">
            <a:off x="4572000" y="4835718"/>
            <a:ext cx="4579191" cy="305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 b="0" i="0">
                <a:solidFill>
                  <a:schemeClr val="bg1"/>
                </a:solidFill>
              </a:rPr>
              <a:t>1/11</a:t>
            </a:r>
            <a:endParaRPr b="0" i="0"/>
          </a:p>
        </p:txBody>
      </p:sp>
      <p:sp>
        <p:nvSpPr>
          <p:cNvPr id="1867664274" name=""/>
          <p:cNvSpPr txBox="1"/>
          <p:nvPr/>
        </p:nvSpPr>
        <p:spPr bwMode="auto">
          <a:xfrm flipH="0" flipV="0">
            <a:off x="107022" y="828836"/>
            <a:ext cx="8121328" cy="23778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>
              <a:buFont typeface="Arial"/>
              <a:buChar char="•"/>
              <a:defRPr/>
            </a:pPr>
            <a:r>
              <a:rPr sz="1400">
                <a:solidFill>
                  <a:schemeClr val="tx1"/>
                </a:solidFill>
              </a:rPr>
              <a:t>Lo scopo del progetto è implementare, in un contesto di </a:t>
            </a:r>
            <a:r>
              <a:rPr sz="1400" i="1">
                <a:solidFill>
                  <a:schemeClr val="tx1"/>
                </a:solidFill>
              </a:rPr>
              <a:t>overlay network strutturata</a:t>
            </a:r>
            <a:r>
              <a:rPr sz="1400">
                <a:solidFill>
                  <a:schemeClr val="tx1"/>
                </a:solidFill>
              </a:rPr>
              <a:t>, </a:t>
            </a:r>
            <a:r>
              <a:rPr sz="1400">
                <a:solidFill>
                  <a:schemeClr val="tx1"/>
                </a:solidFill>
              </a:rPr>
              <a:t>l’algoritmo/protocollo di </a:t>
            </a:r>
            <a:r>
              <a:rPr sz="1400" b="1">
                <a:solidFill>
                  <a:schemeClr val="tx1"/>
                </a:solidFill>
              </a:rPr>
              <a:t>Chord</a:t>
            </a:r>
            <a:r>
              <a:rPr sz="1400">
                <a:solidFill>
                  <a:schemeClr val="tx1"/>
                </a:solidFill>
              </a:rPr>
              <a:t>.</a:t>
            </a:r>
            <a:endParaRPr/>
          </a:p>
          <a:p>
            <a:pPr>
              <a:defRPr/>
            </a:pPr>
            <a:endParaRPr sz="1400">
              <a:solidFill>
                <a:schemeClr val="tx1"/>
              </a:solidFill>
            </a:endParaRPr>
          </a:p>
          <a:p>
            <a:pPr marL="239820" indent="-239820">
              <a:buFont typeface="Arial"/>
              <a:buChar char="•"/>
              <a:defRPr/>
            </a:pPr>
            <a:endParaRPr sz="1400">
              <a:solidFill>
                <a:schemeClr val="tx1"/>
              </a:solidFill>
            </a:endParaRPr>
          </a:p>
          <a:p>
            <a:pPr marL="201270" indent="-20127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14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I nodi nell’anello sono in grado di memorizzare delle </a:t>
            </a:r>
            <a:r>
              <a:rPr sz="1400" b="0" i="1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risorse</a:t>
            </a:r>
            <a:r>
              <a:rPr sz="14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. </a:t>
            </a:r>
            <a:br>
              <a:rPr sz="14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sz="14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Particolare attenzione è data al </a:t>
            </a:r>
            <a:r>
              <a:rPr sz="14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come</a:t>
            </a:r>
            <a:r>
              <a:rPr sz="14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queste risorse vengono gestite e affidate.</a:t>
            </a:r>
            <a:br>
              <a:rPr sz="14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sz="1200" b="0" i="1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- Chord ha l’obiettivo di definire queste modalità.</a:t>
            </a:r>
            <a:endParaRPr sz="14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200" b="0" i="1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49" indent="-261849">
              <a:buFont typeface="Arial"/>
              <a:buChar char="•"/>
              <a:defRPr/>
            </a:pPr>
            <a:endParaRPr sz="1200" i="1">
              <a:solidFill>
                <a:schemeClr val="tx1"/>
              </a:solidFill>
            </a:endParaRPr>
          </a:p>
          <a:p>
            <a:pPr marL="261849" indent="-261849">
              <a:buFont typeface="Arial"/>
              <a:buChar char="•"/>
              <a:defRPr/>
            </a:pPr>
            <a:r>
              <a:rPr sz="1400" i="0">
                <a:solidFill>
                  <a:schemeClr val="tx1"/>
                </a:solidFill>
              </a:rPr>
              <a:t>Di seguito, viene proposta una rappresentazione di una rete ad anello:</a:t>
            </a:r>
            <a:endParaRPr sz="1400" i="0">
              <a:solidFill>
                <a:schemeClr val="tx1"/>
              </a:solidFill>
            </a:endParaRPr>
          </a:p>
          <a:p>
            <a:pPr>
              <a:defRPr/>
            </a:pPr>
            <a:endParaRPr sz="1600" i="0">
              <a:solidFill>
                <a:schemeClr val="tx1"/>
              </a:solidFill>
            </a:endParaRPr>
          </a:p>
        </p:txBody>
      </p:sp>
      <p:sp>
        <p:nvSpPr>
          <p:cNvPr id="1547712352" name=""/>
          <p:cNvSpPr txBox="1"/>
          <p:nvPr/>
        </p:nvSpPr>
        <p:spPr bwMode="auto">
          <a:xfrm flipH="0" flipV="0">
            <a:off x="-10294" y="4835718"/>
            <a:ext cx="4604251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Introduzione Dow Jones Index - 1 di 3</a:t>
            </a:r>
            <a:endParaRPr sz="1200" b="0"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" name="CasellaDiTesto 27"/>
          <p:cNvSpPr txBox="1"/>
          <p:nvPr/>
        </p:nvSpPr>
        <p:spPr bwMode="auto">
          <a:xfrm flipH="0" flipV="0">
            <a:off x="4572000" y="4835718"/>
            <a:ext cx="4578832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 i="0">
                <a:solidFill>
                  <a:schemeClr val="bg1"/>
                </a:solidFill>
              </a:rPr>
              <a:t>2/11</a:t>
            </a:r>
            <a:endParaRPr i="0"/>
          </a:p>
        </p:txBody>
      </p:sp>
      <p:sp>
        <p:nvSpPr>
          <p:cNvPr id="1198785919" name=""/>
          <p:cNvSpPr txBox="1"/>
          <p:nvPr/>
        </p:nvSpPr>
        <p:spPr bwMode="auto">
          <a:xfrm flipH="0" flipV="0">
            <a:off x="362243" y="2482060"/>
            <a:ext cx="48008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04947993" name=""/>
          <p:cNvSpPr txBox="1"/>
          <p:nvPr/>
        </p:nvSpPr>
        <p:spPr bwMode="auto">
          <a:xfrm flipH="0" flipV="0">
            <a:off x="-10296" y="4835718"/>
            <a:ext cx="4599932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Introduzione Dow Jones Index</a:t>
            </a:r>
            <a:r>
              <a:rPr sz="1200" b="0" i="1">
                <a:solidFill>
                  <a:schemeClr val="bg1"/>
                </a:solidFill>
              </a:rPr>
              <a:t> - 2 di 3</a:t>
            </a:r>
            <a:endParaRPr sz="1200" b="0" i="1">
              <a:solidFill>
                <a:schemeClr val="bg1"/>
              </a:solidFill>
            </a:endParaRPr>
          </a:p>
        </p:txBody>
      </p:sp>
      <p:pic>
        <p:nvPicPr>
          <p:cNvPr id="99348280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579354" y="472569"/>
            <a:ext cx="4408728" cy="4119808"/>
          </a:xfrm>
          <a:prstGeom prst="rect">
            <a:avLst/>
          </a:prstGeom>
        </p:spPr>
      </p:pic>
      <p:sp>
        <p:nvSpPr>
          <p:cNvPr id="1492571123" name=""/>
          <p:cNvSpPr txBox="1"/>
          <p:nvPr/>
        </p:nvSpPr>
        <p:spPr bwMode="auto">
          <a:xfrm flipH="0" flipV="0">
            <a:off x="10397" y="3227467"/>
            <a:ext cx="442386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0" indent="-239820">
              <a:buFont typeface="Arial"/>
              <a:buChar char="•"/>
              <a:defRPr/>
            </a:pPr>
            <a:r>
              <a:rPr sz="1400" b="1">
                <a:solidFill>
                  <a:schemeClr val="tx1"/>
                </a:solidFill>
              </a:rPr>
              <a:t>Come si introduce un nuovo nodo nella rete?</a:t>
            </a:r>
            <a:endParaRPr b="1"/>
          </a:p>
        </p:txBody>
      </p:sp>
      <p:sp>
        <p:nvSpPr>
          <p:cNvPr id="243738834" name=""/>
          <p:cNvSpPr txBox="1"/>
          <p:nvPr/>
        </p:nvSpPr>
        <p:spPr bwMode="auto">
          <a:xfrm flipH="0" flipV="0">
            <a:off x="10397" y="3828665"/>
            <a:ext cx="4131650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Come</a:t>
            </a:r>
            <a:r>
              <a:rPr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comunicano i nodi nella rete?</a:t>
            </a:r>
            <a:endParaRPr sz="1400" b="1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41340620" name=""/>
          <p:cNvSpPr txBox="1"/>
          <p:nvPr/>
        </p:nvSpPr>
        <p:spPr bwMode="auto">
          <a:xfrm flipH="0" flipV="0">
            <a:off x="10397" y="4379353"/>
            <a:ext cx="369231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Come vengono</a:t>
            </a:r>
            <a:r>
              <a:rPr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assegnate le risors</a:t>
            </a:r>
            <a:r>
              <a:rPr sz="14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e?</a:t>
            </a:r>
            <a:endParaRPr sz="1400" b="1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03398718" name=""/>
          <p:cNvSpPr txBox="1"/>
          <p:nvPr/>
        </p:nvSpPr>
        <p:spPr bwMode="auto">
          <a:xfrm flipH="0" flipV="0">
            <a:off x="10397" y="627759"/>
            <a:ext cx="5338562" cy="1585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Disposizione ad </a:t>
            </a:r>
            <a:r>
              <a:rPr i="1">
                <a:solidFill>
                  <a:schemeClr val="tx1"/>
                </a:solidFill>
              </a:rPr>
              <a:t>anello</a:t>
            </a:r>
            <a:r>
              <a:rPr>
                <a:solidFill>
                  <a:schemeClr val="tx1"/>
                </a:solidFill>
              </a:rPr>
              <a:t> a livello </a:t>
            </a:r>
            <a:r>
              <a:rPr i="1">
                <a:solidFill>
                  <a:schemeClr val="tx1"/>
                </a:solidFill>
              </a:rPr>
              <a:t>overlay</a:t>
            </a:r>
            <a:r>
              <a:rPr>
                <a:solidFill>
                  <a:schemeClr val="tx1"/>
                </a:solidFill>
              </a:rPr>
              <a:t>, non fisico.</a:t>
            </a:r>
            <a:br>
              <a:rPr>
                <a:solidFill>
                  <a:schemeClr val="tx1"/>
                </a:solidFill>
              </a:rPr>
            </a:br>
            <a:endParaRPr>
              <a:solidFill>
                <a:schemeClr val="tx1"/>
              </a:solidFill>
            </a:endParaRPr>
          </a:p>
          <a:p>
            <a:pPr marL="239821" indent="-239821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Nodi e Risorse vengono mappate nello stesso</a:t>
            </a:r>
            <a:r>
              <a:rPr i="1">
                <a:solidFill>
                  <a:schemeClr val="tx1"/>
                </a:solidFill>
              </a:rPr>
              <a:t> </a:t>
            </a:r>
            <a:br>
              <a:rPr i="1">
                <a:solidFill>
                  <a:schemeClr val="tx1"/>
                </a:solidFill>
              </a:rPr>
            </a:br>
            <a:r>
              <a:rPr i="1">
                <a:solidFill>
                  <a:schemeClr val="tx1"/>
                </a:solidFill>
              </a:rPr>
              <a:t>spazio contiguo </a:t>
            </a:r>
            <a:r>
              <a:rPr b="1" i="0">
                <a:solidFill>
                  <a:schemeClr val="tx1"/>
                </a:solidFill>
              </a:rPr>
              <a:t>(consistent hashing)</a:t>
            </a:r>
            <a:endParaRPr b="1" i="0">
              <a:solidFill>
                <a:schemeClr val="tx1"/>
              </a:solidFill>
            </a:endParaRPr>
          </a:p>
          <a:p>
            <a:pPr marL="239821" indent="-239821" algn="l">
              <a:buFont typeface="Arial"/>
              <a:buChar char="•"/>
              <a:defRPr/>
            </a:pPr>
            <a:endParaRPr b="1" i="0"/>
          </a:p>
          <a:p>
            <a:pPr marL="239821" indent="-239821" algn="l">
              <a:buFont typeface="Arial"/>
              <a:buChar char="•"/>
              <a:defRPr/>
            </a:pPr>
            <a:r>
              <a:rPr b="0" i="0">
                <a:solidFill>
                  <a:schemeClr val="tx1"/>
                </a:solidFill>
              </a:rPr>
              <a:t>Ogni nodo conosce </a:t>
            </a:r>
            <a:r>
              <a:rPr b="0" i="1">
                <a:solidFill>
                  <a:schemeClr val="tx1"/>
                </a:solidFill>
              </a:rPr>
              <a:t>m</a:t>
            </a:r>
            <a:r>
              <a:rPr b="0" i="0">
                <a:solidFill>
                  <a:schemeClr val="tx1"/>
                </a:solidFill>
              </a:rPr>
              <a:t> vicini, dove </a:t>
            </a:r>
            <a:r>
              <a:rPr b="0" i="1">
                <a:solidFill>
                  <a:schemeClr val="tx1"/>
                </a:solidFill>
              </a:rPr>
              <a:t>m</a:t>
            </a:r>
            <a:r>
              <a:rPr b="0" i="0">
                <a:solidFill>
                  <a:schemeClr val="tx1"/>
                </a:solidFill>
              </a:rPr>
              <a:t> è il numero di bits</a:t>
            </a:r>
            <a:br>
              <a:rPr b="0" i="0">
                <a:solidFill>
                  <a:schemeClr val="tx1"/>
                </a:solidFill>
              </a:rPr>
            </a:br>
            <a:r>
              <a:rPr b="0" i="0">
                <a:solidFill>
                  <a:schemeClr val="tx1"/>
                </a:solidFill>
              </a:rPr>
              <a:t>usati per identificare univocamente un elemento.</a:t>
            </a:r>
            <a:endParaRPr b="0" i="0"/>
          </a:p>
        </p:txBody>
      </p:sp>
      <p:sp>
        <p:nvSpPr>
          <p:cNvPr id="2020281903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-10294" y="7935"/>
            <a:ext cx="9147591" cy="481171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Introduzione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93482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93482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348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39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57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34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modelId="{1E4D9682-C152-4E5A-9A57-7F27F413D306}">
        <p:nvSpPr>
          <p:cNvPr id="757900198" name=""/>
          <p:cNvSpPr/>
          <p:nvPr/>
        </p:nvSpPr>
        <p:spPr bwMode="auto">
          <a:xfrm rot="0" flipH="0" flipV="0">
            <a:off x="8019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Introduzione </a:t>
            </a:r>
            <a:endParaRPr sz="1150" b="1"/>
          </a:p>
        </p:txBody>
      </p:sp>
      <p:sp modelId="{83651184-06C5-4302-854D-8C3DE3FADDB7}">
        <p:nvSpPr>
          <p:cNvPr id="875974307" name=""/>
          <p:cNvSpPr/>
          <p:nvPr/>
        </p:nvSpPr>
        <p:spPr bwMode="auto">
          <a:xfrm rot="0" flipH="0" flipV="0">
            <a:off x="1450199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sz="1150" b="1"/>
              <a:t>Server Registry</a:t>
            </a:r>
            <a:endParaRPr sz="1150" b="1"/>
          </a:p>
        </p:txBody>
      </p:sp>
      <p:sp modelId="{5B3B418F-22E7-42A8-A4CA-95681CA0B866}">
        <p:nvSpPr>
          <p:cNvPr id="1012675974" name=""/>
          <p:cNvSpPr/>
          <p:nvPr/>
        </p:nvSpPr>
        <p:spPr bwMode="auto">
          <a:xfrm rot="0" flipH="0" flipV="0">
            <a:off x="2859736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Finger Table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sp modelId="{1E4D9682-C152-4E5A-9A57-7F27F413D306}">
        <p:nvSpPr>
          <p:cNvPr id="1797444596" name=""/>
          <p:cNvSpPr/>
          <p:nvPr/>
        </p:nvSpPr>
        <p:spPr bwMode="auto">
          <a:xfrm rot="0" flipH="0" flipV="0">
            <a:off x="4283169" y="2168748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6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Gestione risorse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 b="1"/>
          </a:p>
        </p:txBody>
      </p:sp>
      <p:sp modelId="{83651184-06C5-4302-854D-8C3DE3FADDB7}">
        <p:nvSpPr>
          <p:cNvPr id="1718783725" name=""/>
          <p:cNvSpPr/>
          <p:nvPr/>
        </p:nvSpPr>
        <p:spPr bwMode="auto">
          <a:xfrm rot="0" flipH="0" flipV="0">
            <a:off x="5769558" y="2168748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Join/Leave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  <p:sp>
        <p:nvSpPr>
          <p:cNvPr id="1749205030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84" y="-4212"/>
            <a:ext cx="9149961" cy="572698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Agenda</a:t>
            </a:r>
            <a:endParaRPr/>
          </a:p>
        </p:txBody>
      </p:sp>
      <p:sp modelId="{83651184-06C5-4302-854D-8C3DE3FADDB7}">
        <p:nvSpPr>
          <p:cNvPr id="1741492844" name=""/>
          <p:cNvSpPr/>
          <p:nvPr/>
        </p:nvSpPr>
        <p:spPr bwMode="auto">
          <a:xfrm rot="0" flipH="0" flipV="0">
            <a:off x="7284657" y="2172456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" name="CasellaDiTesto 27"/>
          <p:cNvSpPr txBox="1"/>
          <p:nvPr/>
        </p:nvSpPr>
        <p:spPr bwMode="auto">
          <a:xfrm flipH="0" flipV="0">
            <a:off x="4549631" y="4835718"/>
            <a:ext cx="4608788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3/11</a:t>
            </a:r>
            <a:endParaRPr/>
          </a:p>
        </p:txBody>
      </p:sp>
      <p:sp>
        <p:nvSpPr>
          <p:cNvPr id="11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646" y="-7937"/>
            <a:ext cx="9152173" cy="465295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Server Registry</a:t>
            </a:r>
            <a:endParaRPr/>
          </a:p>
        </p:txBody>
      </p:sp>
      <p:sp>
        <p:nvSpPr>
          <p:cNvPr id="1406591199" name=""/>
          <p:cNvSpPr txBox="1"/>
          <p:nvPr/>
        </p:nvSpPr>
        <p:spPr bwMode="auto">
          <a:xfrm flipH="0" flipV="0">
            <a:off x="5159506" y="2461203"/>
            <a:ext cx="834665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836332993" name=""/>
          <p:cNvSpPr/>
          <p:nvPr/>
        </p:nvSpPr>
        <p:spPr bwMode="auto">
          <a:xfrm flipH="0" flipV="0">
            <a:off x="125857" y="1925481"/>
            <a:ext cx="653540" cy="285054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022501" name=""/>
          <p:cNvSpPr/>
          <p:nvPr/>
        </p:nvSpPr>
        <p:spPr bwMode="auto">
          <a:xfrm flipH="0" flipV="0">
            <a:off x="4638309" y="2210649"/>
            <a:ext cx="653539" cy="285053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798933" name=""/>
          <p:cNvSpPr txBox="1"/>
          <p:nvPr/>
        </p:nvSpPr>
        <p:spPr bwMode="auto">
          <a:xfrm flipH="0" flipV="0">
            <a:off x="-10295" y="4835718"/>
            <a:ext cx="4598492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Introduzione Dow Jones Index</a:t>
            </a:r>
            <a:r>
              <a:rPr sz="1200" b="0" i="1">
                <a:solidFill>
                  <a:schemeClr val="bg1"/>
                </a:solidFill>
              </a:rPr>
              <a:t> - 3 di 3</a:t>
            </a:r>
            <a:endParaRPr sz="1200" b="0" i="1">
              <a:solidFill>
                <a:schemeClr val="bg1"/>
              </a:solidFill>
            </a:endParaRPr>
          </a:p>
        </p:txBody>
      </p:sp>
      <p:pic>
        <p:nvPicPr>
          <p:cNvPr id="142409488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994981" y="1110479"/>
            <a:ext cx="1136343" cy="1915056"/>
          </a:xfrm>
          <a:prstGeom prst="rect">
            <a:avLst/>
          </a:prstGeom>
        </p:spPr>
      </p:pic>
      <p:sp>
        <p:nvSpPr>
          <p:cNvPr id="2082562882" name=""/>
          <p:cNvSpPr txBox="1"/>
          <p:nvPr/>
        </p:nvSpPr>
        <p:spPr bwMode="auto">
          <a:xfrm flipH="0" flipV="0">
            <a:off x="987974" y="1307080"/>
            <a:ext cx="914399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89468881" name=""/>
          <p:cNvSpPr txBox="1"/>
          <p:nvPr/>
        </p:nvSpPr>
        <p:spPr bwMode="auto">
          <a:xfrm flipH="0" flipV="0">
            <a:off x="10397" y="975387"/>
            <a:ext cx="5513881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Permette ad un client esterno di interagire col sistema.</a:t>
            </a:r>
            <a:r>
              <a:rPr>
                <a:solidFill>
                  <a:schemeClr val="tx1"/>
                </a:solidFill>
              </a:rPr>
              <a:t> </a:t>
            </a:r>
            <a:br>
              <a:rPr>
                <a:solidFill>
                  <a:schemeClr val="tx1"/>
                </a:solidFill>
              </a:rPr>
            </a:br>
            <a:r>
              <a:rPr>
                <a:solidFill>
                  <a:schemeClr val="tx1"/>
                </a:solidFill>
              </a:rPr>
              <a:t>IP statico e noto a tutti.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481546049" name=""/>
          <p:cNvSpPr txBox="1"/>
          <p:nvPr/>
        </p:nvSpPr>
        <p:spPr bwMode="auto">
          <a:xfrm flipH="0" flipV="0">
            <a:off x="-10294" y="1702999"/>
            <a:ext cx="4550751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Permette ad un nodo di conoscere i propri</a:t>
            </a:r>
            <a:r>
              <a:rPr>
                <a:solidFill>
                  <a:schemeClr val="tx1"/>
                </a:solidFill>
              </a:rPr>
              <a:t> nodi adiacenti, con cui instaurare la connessione.</a:t>
            </a:r>
            <a:endParaRPr b="1" i="0">
              <a:solidFill>
                <a:schemeClr val="tx1"/>
              </a:solidFill>
            </a:endParaRPr>
          </a:p>
        </p:txBody>
      </p:sp>
      <p:sp>
        <p:nvSpPr>
          <p:cNvPr id="1180890809" name=""/>
          <p:cNvSpPr txBox="1"/>
          <p:nvPr/>
        </p:nvSpPr>
        <p:spPr bwMode="auto">
          <a:xfrm flipH="0" flipV="0">
            <a:off x="-10294" y="2353175"/>
            <a:ext cx="4976093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endParaRPr b="1" i="0"/>
          </a:p>
          <a:p>
            <a:pPr marL="239821" indent="-239821" algn="l">
              <a:buFont typeface="Arial"/>
              <a:buChar char="•"/>
              <a:defRPr/>
            </a:pPr>
            <a:r>
              <a:rPr b="0" i="0">
                <a:solidFill>
                  <a:schemeClr val="tx1"/>
                </a:solidFill>
              </a:rPr>
              <a:t>Mantenendo una lista ordinata dei nodi presenti, favorisce </a:t>
            </a:r>
            <a:r>
              <a:rPr b="0" i="0">
                <a:solidFill>
                  <a:schemeClr val="tx1"/>
                </a:solidFill>
              </a:rPr>
              <a:t>il calcolo delle Finger Table per le varie entità.</a:t>
            </a:r>
            <a:endParaRPr b="0" i="0"/>
          </a:p>
        </p:txBody>
      </p:sp>
      <p:sp>
        <p:nvSpPr>
          <p:cNvPr id="604225272" name=""/>
          <p:cNvSpPr txBox="1"/>
          <p:nvPr/>
        </p:nvSpPr>
        <p:spPr bwMode="auto">
          <a:xfrm flipH="0" flipV="0">
            <a:off x="-10294" y="3434200"/>
            <a:ext cx="7613408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 b="0" i="0">
                <a:solidFill>
                  <a:schemeClr val="tx1"/>
                </a:solidFill>
              </a:rPr>
              <a:t>Un nuovo nodo si interfaccerà con il Registry. Calcolato l’identificatore di questo nuovo nodo, il Registry fornirà le informazioni dei nodi adiacenti per il corretto posizionamento.</a:t>
            </a:r>
            <a:endParaRPr b="0" i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89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60422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modelId="{1E4D9682-C152-4E5A-9A57-7F27F413D306}">
        <p:nvSpPr>
          <p:cNvPr id="1754725967" name=""/>
          <p:cNvSpPr/>
          <p:nvPr/>
        </p:nvSpPr>
        <p:spPr bwMode="auto">
          <a:xfrm rot="0" flipH="0" flipV="0">
            <a:off x="8019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Introduzione </a:t>
            </a:r>
            <a:endParaRPr sz="1150" b="1"/>
          </a:p>
        </p:txBody>
      </p:sp>
      <p:sp modelId="{83651184-06C5-4302-854D-8C3DE3FADDB7}">
        <p:nvSpPr>
          <p:cNvPr id="758584723" name=""/>
          <p:cNvSpPr/>
          <p:nvPr/>
        </p:nvSpPr>
        <p:spPr bwMode="auto">
          <a:xfrm rot="0" flipH="0" flipV="0">
            <a:off x="1450199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sz="1150" b="1"/>
              <a:t>Server Registry</a:t>
            </a:r>
            <a:endParaRPr sz="1150" b="1"/>
          </a:p>
        </p:txBody>
      </p:sp>
      <p:sp modelId="{5B3B418F-22E7-42A8-A4CA-95681CA0B866}">
        <p:nvSpPr>
          <p:cNvPr id="801939379" name=""/>
          <p:cNvSpPr/>
          <p:nvPr/>
        </p:nvSpPr>
        <p:spPr bwMode="auto">
          <a:xfrm rot="0" flipH="0" flipV="0">
            <a:off x="2859736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Finger Table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sp modelId="{1E4D9682-C152-4E5A-9A57-7F27F413D306}">
        <p:nvSpPr>
          <p:cNvPr id="1245961087" name=""/>
          <p:cNvSpPr/>
          <p:nvPr/>
        </p:nvSpPr>
        <p:spPr bwMode="auto">
          <a:xfrm rot="0" flipH="0" flipV="0">
            <a:off x="4283169" y="2168748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6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Gestione risorse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 b="1"/>
          </a:p>
        </p:txBody>
      </p:sp>
      <p:sp modelId="{83651184-06C5-4302-854D-8C3DE3FADDB7}">
        <p:nvSpPr>
          <p:cNvPr id="30165806" name=""/>
          <p:cNvSpPr/>
          <p:nvPr/>
        </p:nvSpPr>
        <p:spPr bwMode="auto">
          <a:xfrm rot="0" flipH="0" flipV="0">
            <a:off x="5769558" y="2168748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Join/Leave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  <p:sp>
        <p:nvSpPr>
          <p:cNvPr id="1794574045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84" y="-4212"/>
            <a:ext cx="9149961" cy="572698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Agenda</a:t>
            </a:r>
            <a:endParaRPr/>
          </a:p>
        </p:txBody>
      </p:sp>
      <p:sp modelId="{83651184-06C5-4302-854D-8C3DE3FADDB7}">
        <p:nvSpPr>
          <p:cNvPr id="891618127" name=""/>
          <p:cNvSpPr/>
          <p:nvPr/>
        </p:nvSpPr>
        <p:spPr bwMode="auto">
          <a:xfrm rot="0" flipH="0" flipV="0">
            <a:off x="7284657" y="2172456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6368275" name="CasellaDiTesto 27"/>
          <p:cNvSpPr txBox="1"/>
          <p:nvPr/>
        </p:nvSpPr>
        <p:spPr bwMode="auto">
          <a:xfrm flipH="0" flipV="0">
            <a:off x="4549630" y="4835718"/>
            <a:ext cx="4608787" cy="305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>
                <a:solidFill>
                  <a:schemeClr val="bg1"/>
                </a:solidFill>
              </a:rPr>
              <a:t>3/11</a:t>
            </a:r>
            <a:endParaRPr/>
          </a:p>
        </p:txBody>
      </p:sp>
      <p:sp>
        <p:nvSpPr>
          <p:cNvPr id="1459466098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646" y="-7936"/>
            <a:ext cx="9152172" cy="465294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Finger Table</a:t>
            </a:r>
            <a:endParaRPr/>
          </a:p>
        </p:txBody>
      </p:sp>
      <p:sp>
        <p:nvSpPr>
          <p:cNvPr id="818217356" name=""/>
          <p:cNvSpPr txBox="1"/>
          <p:nvPr/>
        </p:nvSpPr>
        <p:spPr bwMode="auto">
          <a:xfrm flipH="0" flipV="0">
            <a:off x="5159505" y="2461203"/>
            <a:ext cx="834664" cy="30515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949888208" name=""/>
          <p:cNvSpPr/>
          <p:nvPr/>
        </p:nvSpPr>
        <p:spPr bwMode="auto">
          <a:xfrm flipH="0" flipV="0">
            <a:off x="125856" y="1925480"/>
            <a:ext cx="653539" cy="285053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192139" name=""/>
          <p:cNvSpPr/>
          <p:nvPr/>
        </p:nvSpPr>
        <p:spPr bwMode="auto">
          <a:xfrm flipH="0" flipV="0">
            <a:off x="4638308" y="2210648"/>
            <a:ext cx="653538" cy="285052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95102" name=""/>
          <p:cNvSpPr txBox="1"/>
          <p:nvPr/>
        </p:nvSpPr>
        <p:spPr bwMode="auto">
          <a:xfrm flipH="0" flipV="0">
            <a:off x="-10294" y="4835718"/>
            <a:ext cx="4598491" cy="2563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lvl="0" indent="0" algn="l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200" b="0" i="1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Introduzione Dow Jones Index</a:t>
            </a:r>
            <a:r>
              <a:rPr sz="1200" b="0" i="1">
                <a:solidFill>
                  <a:schemeClr val="bg1"/>
                </a:solidFill>
              </a:rPr>
              <a:t> - 3 di 3</a:t>
            </a:r>
            <a:endParaRPr sz="1200" b="0" i="1">
              <a:solidFill>
                <a:schemeClr val="bg1"/>
              </a:solidFill>
            </a:endParaRPr>
          </a:p>
        </p:txBody>
      </p:sp>
      <p:sp>
        <p:nvSpPr>
          <p:cNvPr id="1945104720" name=""/>
          <p:cNvSpPr txBox="1"/>
          <p:nvPr/>
        </p:nvSpPr>
        <p:spPr bwMode="auto">
          <a:xfrm flipH="0" flipV="0">
            <a:off x="987973" y="1307079"/>
            <a:ext cx="914398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349889" name=""/>
          <p:cNvSpPr txBox="1"/>
          <p:nvPr/>
        </p:nvSpPr>
        <p:spPr bwMode="auto">
          <a:xfrm flipH="0" flipV="0">
            <a:off x="23717" y="975386"/>
            <a:ext cx="555312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Ogni nodo possiede una propria FT. </a:t>
            </a:r>
            <a:br>
              <a:rPr>
                <a:solidFill>
                  <a:schemeClr val="tx1"/>
                </a:solidFill>
              </a:rPr>
            </a:br>
            <a:r>
              <a:rPr>
                <a:solidFill>
                  <a:schemeClr val="tx1"/>
                </a:solidFill>
              </a:rPr>
              <a:t>Tutte le FT hanno lo</a:t>
            </a:r>
            <a:r>
              <a:rPr>
                <a:solidFill>
                  <a:schemeClr val="tx1"/>
                </a:solidFill>
              </a:rPr>
              <a:t> stesso numero di righe.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534758635" name=""/>
          <p:cNvSpPr txBox="1"/>
          <p:nvPr/>
        </p:nvSpPr>
        <p:spPr bwMode="auto">
          <a:xfrm flipH="0" flipV="0">
            <a:off x="23717" y="1702998"/>
            <a:ext cx="5270650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La riga i-esima della FT di un </a:t>
            </a:r>
            <a:r>
              <a:rPr i="1">
                <a:solidFill>
                  <a:schemeClr val="tx1"/>
                </a:solidFill>
              </a:rPr>
              <a:t>nodo p</a:t>
            </a:r>
            <a:r>
              <a:rPr>
                <a:solidFill>
                  <a:schemeClr val="tx1"/>
                </a:solidFill>
              </a:rPr>
              <a:t>, è così calcolata: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687039921" name=""/>
          <p:cNvSpPr txBox="1"/>
          <p:nvPr/>
        </p:nvSpPr>
        <p:spPr bwMode="auto">
          <a:xfrm flipH="0" flipV="0">
            <a:off x="-8032" y="4111469"/>
            <a:ext cx="5013172" cy="53604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 algn="l">
              <a:buFont typeface="Arial"/>
              <a:buChar char="•"/>
              <a:defRPr/>
            </a:pPr>
            <a:r>
              <a:rPr b="0" i="0">
                <a:solidFill>
                  <a:schemeClr val="tx1"/>
                </a:solidFill>
              </a:rPr>
              <a:t>Ciò consente una ricerca veloce, in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O(log N)</m:t>
                      </m:r>
                    </m:oMath>
                  </m:oMathPara>
                </a14:m>
              </mc:Choice>
              <mc:Fallback/>
            </mc:AlternateContent>
            <a:r>
              <a:rPr b="0" i="0">
                <a:solidFill>
                  <a:schemeClr val="tx1"/>
                </a:solidFill>
              </a:rPr>
              <a:t>, </a:t>
            </a:r>
            <a:br>
              <a:rPr b="0" i="0">
                <a:solidFill>
                  <a:schemeClr val="tx1"/>
                </a:solidFill>
              </a:rPr>
            </a:br>
            <a:r>
              <a:rPr b="0" i="0">
                <a:solidFill>
                  <a:schemeClr val="tx1"/>
                </a:solidFill>
              </a:rPr>
              <a:t>senza interrogare tutto l’anello.</a:t>
            </a:r>
            <a:endParaRPr b="0" i="0"/>
          </a:p>
        </p:txBody>
      </p:sp>
      <p:sp>
        <p:nvSpPr>
          <p:cNvPr id="641338090" name=""/>
          <p:cNvSpPr txBox="1"/>
          <p:nvPr/>
        </p:nvSpPr>
        <p:spPr bwMode="auto">
          <a:xfrm flipH="0" flipV="0">
            <a:off x="2646" y="3070188"/>
            <a:ext cx="6283895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39821" indent="-239821">
              <a:buFont typeface="Arial"/>
              <a:buChar char="•"/>
              <a:defRPr/>
            </a:pPr>
            <a:r>
              <a:rPr b="0" i="0">
                <a:solidFill>
                  <a:schemeClr val="tx1"/>
                </a:solidFill>
              </a:rPr>
              <a:t>La Finger Table 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mantiene una lista di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nodi progressivamente distanti. </a:t>
            </a:r>
            <a:b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Fornisce 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una c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onoscenza ben definita dei nodi vicini e più approssimata</a:t>
            </a:r>
            <a:b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all’aumentare della distanza.</a:t>
            </a:r>
            <a:endParaRPr lang="it-IT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64383389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576838" y="905861"/>
            <a:ext cx="3414637" cy="2021163"/>
          </a:xfrm>
          <a:prstGeom prst="rect">
            <a:avLst/>
          </a:prstGeom>
        </p:spPr>
      </p:pic>
      <p:sp>
        <p:nvSpPr>
          <p:cNvPr id="13558925" name=""/>
          <p:cNvSpPr/>
          <p:nvPr/>
        </p:nvSpPr>
        <p:spPr bwMode="auto">
          <a:xfrm flipH="0" flipV="0">
            <a:off x="4409277" y="2419169"/>
            <a:ext cx="1956148" cy="30515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65980675" name=""/>
          <p:cNvSpPr/>
          <p:nvPr/>
        </p:nvSpPr>
        <p:spPr bwMode="auto">
          <a:xfrm>
            <a:off x="4488101" y="2419169"/>
            <a:ext cx="183636" cy="51851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endParaRPr sz="1400">
              <a:latin typeface="Cambria Math"/>
              <a:ea typeface="Cambria Math"/>
              <a:cs typeface="Cambria Math"/>
            </a:endParaRPr>
          </a:p>
          <a:p>
            <a:pPr algn="ctr">
              <a:defRPr/>
            </a:pPr>
            <a:endParaRPr>
              <a:latin typeface="Cambria Math"/>
              <a:ea typeface="Cambria Math"/>
              <a:cs typeface="Cambria Math"/>
            </a:endParaRPr>
          </a:p>
        </p:txBody>
      </p:sp>
      <p:sp>
        <p:nvSpPr>
          <p:cNvPr id="1396595168" name=""/>
          <p:cNvSpPr/>
          <p:nvPr/>
        </p:nvSpPr>
        <p:spPr bwMode="auto">
          <a:xfrm>
            <a:off x="313186" y="1985968"/>
            <a:ext cx="2837540" cy="33970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b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FT</m:t>
                          </m:r>
                        </m:e>
                        <m:sub>
                          <m:r>
                            <m:rPr>
                              <m:sty m:val="b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b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e>
                      </m:d>
                      <m:r>
                        <m:rPr>
                          <m:sty m:val="b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 =</m:t>
                      </m:r>
                      <m:r>
                        <m:rPr>
                          <m:sty m:val="b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 succ</m:t>
                      </m:r>
                      <m:d>
                        <m:dPr>
                          <m:ctrlPr>
                            <a:rPr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b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p+</m:t>
                          </m:r>
                          <m:sSup>
                            <m:sSupPr>
                              <m:ctrlPr>
                                <a:rPr b="1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b"/>
                                </m:rP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m:rPr>
                                  <m:sty m:val="b"/>
                                </m:rPr>
                                <a:rPr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i-1</m:t>
                              </m:r>
                            </m:sup>
                          </m:sSup>
                        </m:e>
                      </m:d>
                      <m:r>
                        <m:rPr>
                          <m:sty m:val="b"/>
                        </m:rPr>
                        <a:rPr>
                          <a:latin typeface="Cambria Math"/>
                          <a:ea typeface="Cambria Math"/>
                          <a:cs typeface="Cambria Math"/>
                        </a:rPr>
                        <m:t> mod </m:t>
                      </m:r>
                      <m:sSup>
                        <m:sSupPr>
                          <m:ctrlPr>
                            <a:rPr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b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b"/>
                            </m:r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endParaRPr b="1" i="0">
              <a:latin typeface="Cambria Math"/>
              <a:ea typeface="Cambria Math"/>
              <a:cs typeface="Cambria Math"/>
            </a:endParaRPr>
          </a:p>
        </p:txBody>
      </p:sp>
      <p:sp>
        <p:nvSpPr>
          <p:cNvPr id="1108411311" name=""/>
          <p:cNvSpPr txBox="1"/>
          <p:nvPr/>
        </p:nvSpPr>
        <p:spPr bwMode="auto">
          <a:xfrm flipH="0" flipV="0">
            <a:off x="1242344" y="2480130"/>
            <a:ext cx="3610519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000" i="1">
                <a:solidFill>
                  <a:schemeClr val="tx1"/>
                </a:solidFill>
              </a:rPr>
              <a:t>Nodo responsabile dell’</a:t>
            </a:r>
            <a:r>
              <a:rPr sz="1000" i="1">
                <a:solidFill>
                  <a:schemeClr val="tx1"/>
                </a:solidFill>
              </a:rPr>
              <a:t>identificativo </a:t>
            </a:r>
            <a:r>
              <a:rPr sz="1000" i="1">
                <a:solidFill>
                  <a:schemeClr val="tx1"/>
                </a:solidFill>
              </a:rPr>
              <a:t>posto come argomento.</a:t>
            </a:r>
            <a:br>
              <a:rPr sz="1000">
                <a:solidFill>
                  <a:schemeClr val="tx1"/>
                </a:solidFill>
              </a:rPr>
            </a:br>
            <a:r>
              <a:rPr sz="1000">
                <a:solidFill>
                  <a:schemeClr val="tx1"/>
                </a:solidFill>
              </a:rPr>
              <a:t>Il registry fornisce tale informazione. </a:t>
            </a:r>
            <a:endParaRPr sz="1000" i="1">
              <a:solidFill>
                <a:schemeClr val="tx1"/>
              </a:solidFill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rot="16199969" flipH="0" flipV="1">
            <a:off x="1376608" y="2359052"/>
            <a:ext cx="244664" cy="45720"/>
          </a:xfrm>
          <a:prstGeom prst="curvedConnector2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83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75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59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4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33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03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modelId="{1E4D9682-C152-4E5A-9A57-7F27F413D306}">
        <p:nvSpPr>
          <p:cNvPr id="7094357" name=""/>
          <p:cNvSpPr/>
          <p:nvPr/>
        </p:nvSpPr>
        <p:spPr bwMode="auto">
          <a:xfrm rot="0" flipH="0" flipV="0">
            <a:off x="8019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Introduzione </a:t>
            </a:r>
            <a:endParaRPr sz="1150" b="1"/>
          </a:p>
        </p:txBody>
      </p:sp>
      <p:sp modelId="{83651184-06C5-4302-854D-8C3DE3FADDB7}">
        <p:nvSpPr>
          <p:cNvPr id="587611648" name=""/>
          <p:cNvSpPr/>
          <p:nvPr/>
        </p:nvSpPr>
        <p:spPr bwMode="auto">
          <a:xfrm rot="0" flipH="0" flipV="0">
            <a:off x="1450199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sz="1150" b="1"/>
              <a:t>Server Registry</a:t>
            </a:r>
            <a:endParaRPr sz="1150" b="1"/>
          </a:p>
        </p:txBody>
      </p:sp>
      <p:sp modelId="{5B3B418F-22E7-42A8-A4CA-95681CA0B866}">
        <p:nvSpPr>
          <p:cNvPr id="440174733" name=""/>
          <p:cNvSpPr/>
          <p:nvPr/>
        </p:nvSpPr>
        <p:spPr bwMode="auto">
          <a:xfrm rot="0" flipH="0" flipV="0">
            <a:off x="2859736" y="2172456"/>
            <a:ext cx="1355391" cy="399804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2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Finger Table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 i="0" u="none" strike="noStrike" cap="none" spc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sp modelId="{1E4D9682-C152-4E5A-9A57-7F27F413D306}">
        <p:nvSpPr>
          <p:cNvPr id="884812563" name=""/>
          <p:cNvSpPr/>
          <p:nvPr/>
        </p:nvSpPr>
        <p:spPr bwMode="auto">
          <a:xfrm rot="0" flipH="0" flipV="0">
            <a:off x="4283169" y="2168748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9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6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Gestione risorse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 b="1"/>
          </a:p>
        </p:txBody>
      </p:sp>
      <p:sp modelId="{83651184-06C5-4302-854D-8C3DE3FADDB7}">
        <p:nvSpPr>
          <p:cNvPr id="1371387336" name=""/>
          <p:cNvSpPr/>
          <p:nvPr/>
        </p:nvSpPr>
        <p:spPr bwMode="auto">
          <a:xfrm rot="0" flipH="0" flipV="0">
            <a:off x="5769558" y="2168748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Join/Leave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  <p:sp>
        <p:nvSpPr>
          <p:cNvPr id="212150907" name="Google Shape;197;p3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784" y="-4212"/>
            <a:ext cx="9149961" cy="572698"/>
          </a:xfrm>
        </p:spPr>
        <p:txBody>
          <a:bodyPr/>
          <a:lstStyle/>
          <a:p>
            <a:pPr lvl="0" algn="l">
              <a:defRPr/>
            </a:pPr>
            <a:r>
              <a:rPr lang="it-IT"/>
              <a:t>Agenda</a:t>
            </a:r>
            <a:endParaRPr/>
          </a:p>
        </p:txBody>
      </p:sp>
      <p:sp modelId="{83651184-06C5-4302-854D-8C3DE3FADDB7}">
        <p:nvSpPr>
          <p:cNvPr id="838688467" name=""/>
          <p:cNvSpPr/>
          <p:nvPr/>
        </p:nvSpPr>
        <p:spPr bwMode="auto">
          <a:xfrm rot="0" flipH="0" flipV="0">
            <a:off x="7284657" y="2172456"/>
            <a:ext cx="1411102" cy="406708"/>
          </a:xfrm>
          <a:prstGeom prst="chevron">
            <a:avLst>
              <a:gd name="adj" fmla="val 50000"/>
            </a:avLst>
          </a:prstGeom>
          <a:solidFill>
            <a:schemeClr val="bg2">
              <a:lumMod val="75000"/>
              <a:alpha val="49999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spcFirstLastPara="0" vertOverflow="overflow" horzOverflow="overflow" vert="horz" wrap="square" lIns="48001" tIns="16002" rIns="16002" bIns="16002" numCol="1" spcCol="1265" rtlCol="0" fromWordArt="0" anchor="ctr" anchorCtr="0" forceAA="0" upright="0" compatLnSpc="0">
            <a:noAutofit/>
          </a:bodyPr>
          <a:lstStyle/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50" b="1"/>
          </a:p>
          <a:p>
            <a:pPr marL="0" lvl="0" indent="0" algn="ctr" defTabSz="186689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150" b="1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Conclusioni</a:t>
            </a:r>
            <a:endParaRPr lang="it-IT" sz="1150" b="1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1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Management Consulting Toolkit by Slidesgo">
  <a:themeElements>
    <a:clrScheme name="Personalizzati 11">
      <a:dk1>
        <a:srgbClr val="000000"/>
      </a:dk1>
      <a:lt1>
        <a:srgbClr val="FFFFFF"/>
      </a:lt1>
      <a:dk2>
        <a:srgbClr val="027C34"/>
      </a:dk2>
      <a:lt2>
        <a:srgbClr val="EFEFEF"/>
      </a:lt2>
      <a:accent1>
        <a:srgbClr val="064D21"/>
      </a:accent1>
      <a:accent2>
        <a:srgbClr val="000000"/>
      </a:accent2>
      <a:accent3>
        <a:srgbClr val="044D21"/>
      </a:accent3>
      <a:accent4>
        <a:srgbClr val="EFEFEF"/>
      </a:accent4>
      <a:accent5>
        <a:srgbClr val="044D21"/>
      </a:accent5>
      <a:accent6>
        <a:srgbClr val="000000"/>
      </a:accent6>
      <a:hlink>
        <a:srgbClr val="044D21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ONLYOFFICE/7.4.0.163</Application>
  <DocSecurity>0</DocSecurity>
  <PresentationFormat>Presentazione su schermo (16:9)</PresentationFormat>
  <Paragraphs>0</Paragraphs>
  <Slides>19</Slides>
  <Notes>19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 Consulting Toolkit</dc:title>
  <dc:subject/>
  <dc:creator/>
  <cp:keywords/>
  <dc:description/>
  <dc:identifier/>
  <dc:language/>
  <cp:lastModifiedBy/>
  <cp:revision>46</cp:revision>
  <dcterms:modified xsi:type="dcterms:W3CDTF">2023-08-21T16:43:27Z</dcterms:modified>
  <cp:category/>
  <cp:contentStatus/>
  <cp:version/>
</cp:coreProperties>
</file>