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757045" y="373045"/>
            <a:ext cx="7039696" cy="19205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 di Chord in una rete peer2peer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722152" y="2427735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1" y="1438420"/>
            <a:ext cx="48214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fornita una stringa, il Registry</a:t>
            </a:r>
            <a:r>
              <a:rPr b="0">
                <a:solidFill>
                  <a:schemeClr val="tx1"/>
                </a:solidFill>
              </a:rPr>
              <a:t> seleziona un nodo tramite scheduling Round Robin, il quale troverà, tramite FT in modo iterativo, </a:t>
            </a:r>
            <a:r>
              <a:rPr b="0">
                <a:solidFill>
                  <a:schemeClr val="tx1"/>
                </a:solidFill>
              </a:rPr>
              <a:t>il nodo che dovrà gestire tale risorsa.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235985" y="1992921"/>
            <a:ext cx="2516647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9" y="3834775"/>
            <a:ext cx="141801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3419" y="2512592"/>
            <a:ext cx="311975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20626203" flipH="0" flipV="0">
            <a:off x="5490491" y="2306173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00045" name="CasellaDiTesto 12"/>
          <p:cNvSpPr txBox="1"/>
          <p:nvPr/>
        </p:nvSpPr>
        <p:spPr bwMode="auto">
          <a:xfrm flipH="0" flipV="0">
            <a:off x="4572000" y="4835718"/>
            <a:ext cx="458498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147378453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45062002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1225343327" name=""/>
          <p:cNvSpPr txBox="1"/>
          <p:nvPr/>
        </p:nvSpPr>
        <p:spPr bwMode="auto">
          <a:xfrm flipH="0" flipV="0">
            <a:off x="-10294" y="4835718"/>
            <a:ext cx="46064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38060775" name=""/>
          <p:cNvSpPr txBox="1"/>
          <p:nvPr/>
        </p:nvSpPr>
        <p:spPr bwMode="auto">
          <a:xfrm flipH="0" flipV="0">
            <a:off x="10396" y="975385"/>
            <a:ext cx="5521078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5090245" name=""/>
          <p:cNvSpPr txBox="1"/>
          <p:nvPr/>
        </p:nvSpPr>
        <p:spPr bwMode="auto">
          <a:xfrm flipH="0" flipV="0">
            <a:off x="23606" y="823320"/>
            <a:ext cx="55682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7294142" name=""/>
          <p:cNvSpPr txBox="1"/>
          <p:nvPr/>
        </p:nvSpPr>
        <p:spPr bwMode="auto">
          <a:xfrm flipH="0" flipV="0">
            <a:off x="23607" y="1438420"/>
            <a:ext cx="48077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128226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276741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774567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1"/>
          </a:xfrm>
          <a:prstGeom prst="rect">
            <a:avLst/>
          </a:prstGeom>
        </p:spPr>
      </p:pic>
      <p:cxnSp>
        <p:nvCxnSpPr>
          <p:cNvPr id="727641971" name=""/>
          <p:cNvCxnSpPr>
            <a:cxnSpLocks/>
          </p:cNvCxnSpPr>
          <p:nvPr/>
        </p:nvCxnSpPr>
        <p:spPr bwMode="auto">
          <a:xfrm rot="16199932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4555568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79" y="1341839"/>
            <a:ext cx="945171" cy="836826"/>
          </a:xfrm>
          <a:prstGeom prst="rect">
            <a:avLst/>
          </a:prstGeom>
        </p:spPr>
      </p:pic>
      <p:cxnSp>
        <p:nvCxnSpPr>
          <p:cNvPr id="432480142" name=""/>
          <p:cNvCxnSpPr>
            <a:cxnSpLocks/>
          </p:cNvCxnSpPr>
          <p:nvPr/>
        </p:nvCxnSpPr>
        <p:spPr bwMode="auto">
          <a:xfrm flipH="1" flipV="0">
            <a:off x="5235984" y="1992921"/>
            <a:ext cx="2516646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520515" name=""/>
          <p:cNvCxnSpPr>
            <a:cxnSpLocks/>
            <a:endCxn id="276741972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912795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567312" name=""/>
          <p:cNvSpPr txBox="1"/>
          <p:nvPr/>
        </p:nvSpPr>
        <p:spPr bwMode="auto">
          <a:xfrm rot="1096846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26255177" name=""/>
          <p:cNvSpPr txBox="1"/>
          <p:nvPr/>
        </p:nvSpPr>
        <p:spPr bwMode="auto">
          <a:xfrm rot="1080071" flipH="0" flipV="0">
            <a:off x="1446329" y="3834774"/>
            <a:ext cx="1418010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385029357" name=""/>
          <p:cNvSpPr txBox="1"/>
          <p:nvPr/>
        </p:nvSpPr>
        <p:spPr bwMode="auto">
          <a:xfrm flipH="0" flipV="0">
            <a:off x="3969456" y="2753974"/>
            <a:ext cx="109491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“4:ciao”</a:t>
            </a:r>
            <a:endParaRPr sz="1000" i="1"/>
          </a:p>
        </p:txBody>
      </p:sp>
      <p:sp>
        <p:nvSpPr>
          <p:cNvPr id="887920528" name=""/>
          <p:cNvSpPr txBox="1"/>
          <p:nvPr/>
        </p:nvSpPr>
        <p:spPr bwMode="auto">
          <a:xfrm rot="20869666" flipH="0" flipV="0">
            <a:off x="1546691" y="2482507"/>
            <a:ext cx="3222569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cercare la risorsa avente id = 4</a:t>
            </a:r>
            <a:endParaRPr sz="1000"/>
          </a:p>
        </p:txBody>
      </p:sp>
      <p:sp>
        <p:nvSpPr>
          <p:cNvPr id="598316243" name=""/>
          <p:cNvSpPr txBox="1"/>
          <p:nvPr/>
        </p:nvSpPr>
        <p:spPr bwMode="auto">
          <a:xfrm flipH="0" flipV="0">
            <a:off x="7512222" y="1316319"/>
            <a:ext cx="49780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 = 4</a:t>
            </a:r>
            <a:endParaRPr sz="1000"/>
          </a:p>
        </p:txBody>
      </p:sp>
      <p:sp>
        <p:nvSpPr>
          <p:cNvPr id="292603333" name=""/>
          <p:cNvSpPr txBox="1"/>
          <p:nvPr/>
        </p:nvSpPr>
        <p:spPr bwMode="auto">
          <a:xfrm rot="20626203" flipH="0" flipV="0">
            <a:off x="5238284" y="2339518"/>
            <a:ext cx="2756850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dovrebbe mantenere la risorsa</a:t>
            </a:r>
            <a:endParaRPr sz="900"/>
          </a:p>
        </p:txBody>
      </p:sp>
      <p:sp>
        <p:nvSpPr>
          <p:cNvPr id="651814908" name=""/>
          <p:cNvSpPr txBox="1"/>
          <p:nvPr/>
        </p:nvSpPr>
        <p:spPr bwMode="auto">
          <a:xfrm flipH="0" flipV="0">
            <a:off x="23606" y="1255359"/>
            <a:ext cx="43864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23976816" name=""/>
          <p:cNvSpPr txBox="1"/>
          <p:nvPr/>
        </p:nvSpPr>
        <p:spPr bwMode="auto">
          <a:xfrm flipH="0" flipV="0">
            <a:off x="3969456" y="3104676"/>
            <a:ext cx="113806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“4:ciao”</a:t>
            </a:r>
            <a:endParaRPr sz="1000"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2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6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9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1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5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81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3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38" y="684108"/>
            <a:ext cx="709134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precedenti e successori.</a:t>
            </a:r>
            <a:r>
              <a:rPr b="0">
                <a:solidFill>
                  <a:schemeClr val="tx1"/>
                </a:solidFill>
              </a:rPr>
              <a:t> 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165229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1993086" y="2687853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74982" y="3019356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257042" y="4172387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  <p:sp>
        <p:nvSpPr>
          <p:cNvPr id="1685238051" name=""/>
          <p:cNvSpPr txBox="1"/>
          <p:nvPr/>
        </p:nvSpPr>
        <p:spPr bwMode="auto">
          <a:xfrm flipH="0" flipV="0">
            <a:off x="23944" y="1306941"/>
            <a:ext cx="3032035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 lang="it-IT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864579268" name=""/>
          <p:cNvSpPr txBox="1"/>
          <p:nvPr/>
        </p:nvSpPr>
        <p:spPr bwMode="auto">
          <a:xfrm flipH="0" flipV="0">
            <a:off x="1993086" y="2157085"/>
            <a:ext cx="1263955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cxnSp>
        <p:nvCxnSpPr>
          <p:cNvPr id="457313239" name=""/>
          <p:cNvCxnSpPr>
            <a:cxnSpLocks/>
          </p:cNvCxnSpPr>
          <p:nvPr/>
        </p:nvCxnSpPr>
        <p:spPr bwMode="auto">
          <a:xfrm flipH="1" flipV="1">
            <a:off x="1400190" y="2377586"/>
            <a:ext cx="871902" cy="388325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4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23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9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5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7" y="1662206"/>
            <a:ext cx="574751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un suo guasto impedirebbe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corretto svolgimento di operazioni di inserimento 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posizionamento dei nodi.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2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2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216595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658776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3068313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491746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978134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493234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2" y="902104"/>
            <a:ext cx="56171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implementare, in un contesto di </a:t>
            </a:r>
            <a:br>
              <a:rPr sz="1400">
                <a:solidFill>
                  <a:schemeClr val="tx1"/>
                </a:solidFill>
              </a:rPr>
            </a:br>
            <a:r>
              <a:rPr sz="1400" i="1">
                <a:solidFill>
                  <a:schemeClr val="tx1"/>
                </a:solidFill>
              </a:rPr>
              <a:t>overlay network strutturata</a:t>
            </a:r>
            <a:r>
              <a:rPr sz="1400">
                <a:solidFill>
                  <a:schemeClr val="tx1"/>
                </a:solidFill>
              </a:rPr>
              <a:t>, </a:t>
            </a:r>
            <a:r>
              <a:rPr sz="1400">
                <a:solidFill>
                  <a:schemeClr val="tx1"/>
                </a:solidFill>
              </a:rPr>
              <a:t>l’algoritmo/protocollo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2" y="1624232"/>
            <a:ext cx="5031340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01269" indent="-20126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 nodi nell’anello sono in grado di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memorizzare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delle </a:t>
            </a: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risorse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Particolare attenzione è data al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queste risorse vengono gestite e affidate.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Chord ha l’obiettivo di definire queste modalità.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63527" y="3198348"/>
            <a:ext cx="4458407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48" indent="-261848" algn="l">
              <a:buFont typeface="Arial"/>
              <a:buChar char="•"/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di una rete ad anello:</a:t>
            </a:r>
            <a:endParaRPr sz="140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4" y="472569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7" y="3227467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7" y="3828665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7" y="4379353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7" y="627759"/>
            <a:ext cx="5338562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Disposizione ad </a:t>
            </a:r>
            <a:r>
              <a:rPr i="1">
                <a:solidFill>
                  <a:schemeClr val="tx1"/>
                </a:solidFill>
              </a:rPr>
              <a:t>anello</a:t>
            </a:r>
            <a:r>
              <a:rPr>
                <a:solidFill>
                  <a:schemeClr val="tx1"/>
                </a:solidFill>
              </a:rPr>
              <a:t> a livello </a:t>
            </a:r>
            <a:r>
              <a:rPr i="1">
                <a:solidFill>
                  <a:schemeClr val="tx1"/>
                </a:solidFill>
              </a:rPr>
              <a:t>overlay</a:t>
            </a:r>
            <a:r>
              <a:rPr>
                <a:solidFill>
                  <a:schemeClr val="tx1"/>
                </a:solidFill>
              </a:rPr>
              <a:t>, non fisico.</a:t>
            </a:r>
            <a:br>
              <a:rPr>
                <a:solidFill>
                  <a:schemeClr val="tx1"/>
                </a:solidFill>
              </a:rPr>
            </a:br>
            <a:endParaRPr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Nodi e Risorse vengono mappate nello stesso</a:t>
            </a:r>
            <a:r>
              <a:rPr i="1">
                <a:solidFill>
                  <a:schemeClr val="tx1"/>
                </a:solidFill>
              </a:rPr>
              <a:t> </a:t>
            </a:r>
            <a:br>
              <a:rPr i="1">
                <a:solidFill>
                  <a:schemeClr val="tx1"/>
                </a:solidFill>
              </a:rPr>
            </a:br>
            <a:r>
              <a:rPr i="1">
                <a:solidFill>
                  <a:schemeClr val="tx1"/>
                </a:solidFill>
              </a:rPr>
              <a:t>spazio contiguo </a:t>
            </a:r>
            <a:r>
              <a:rPr b="1" i="0">
                <a:solidFill>
                  <a:schemeClr val="tx1"/>
                </a:solidFill>
              </a:rPr>
              <a:t>(consistent hashing)</a:t>
            </a:r>
            <a:endParaRPr b="1" i="0"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Ogni nodo conosce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vicini, dove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è il numero di bits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usati per identificare univocamente un elemento.</a:t>
            </a:r>
            <a:endParaRPr b="0" i="0"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4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6" y="975386"/>
            <a:ext cx="5514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</a:t>
            </a:r>
            <a:r>
              <a:rPr i="1">
                <a:solidFill>
                  <a:schemeClr val="tx1"/>
                </a:solidFill>
              </a:rPr>
              <a:t>client esterno</a:t>
            </a:r>
            <a:r>
              <a:rPr>
                <a:solidFill>
                  <a:schemeClr val="tx1"/>
                </a:solidFill>
              </a:rPr>
              <a:t>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IP statico e noto a tutti.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1" y="2154915"/>
            <a:ext cx="4614831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Fornisce ad un </a:t>
            </a:r>
            <a:r>
              <a:rPr i="1">
                <a:solidFill>
                  <a:schemeClr val="tx1"/>
                </a:solidFill>
              </a:rPr>
              <a:t>nuovo</a:t>
            </a:r>
            <a:r>
              <a:rPr>
                <a:solidFill>
                  <a:schemeClr val="tx1"/>
                </a:solidFill>
              </a:rPr>
              <a:t> nodo un punto di accesso nel sistema, fornendogli</a:t>
            </a:r>
            <a:r>
              <a:rPr>
                <a:solidFill>
                  <a:schemeClr val="tx1"/>
                </a:solidFill>
              </a:rPr>
              <a:t> il contatto dei nodi adiacenti con cui instaurare la connessione.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3" y="3361295"/>
            <a:ext cx="5066092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Se un nodo lascia involontariamente il sistema, il Registry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fornisce supporto per la riconfigurazione dei nodi limitrofi.</a:t>
            </a:r>
            <a:endParaRPr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7" y="975386"/>
            <a:ext cx="55531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FT.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2" y="2480130"/>
            <a:ext cx="414608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 </a:t>
            </a:r>
            <a:br>
              <a:rPr sz="1000" i="1">
                <a:solidFill>
                  <a:schemeClr val="tx1"/>
                </a:solidFill>
              </a:rPr>
            </a:br>
            <a:r>
              <a:rPr sz="1000" i="1">
                <a:solidFill>
                  <a:schemeClr val="tx1"/>
                </a:solidFill>
              </a:rPr>
              <a:t>Il risultato è ottenuto ricorsivamente, interrogando i nodi successori.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52</cp:revision>
  <dcterms:modified xsi:type="dcterms:W3CDTF">2023-09-06T14:58:06Z</dcterms:modified>
  <cp:category/>
  <cp:contentStatus/>
  <cp:version/>
</cp:coreProperties>
</file>