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it-IT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8" d="100"/>
          <a:sy n="178" d="100"/>
        </p:scale>
        <p:origin x="256" y="168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1643857" y="1172224"/>
            <a:ext cx="6770700" cy="2052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1643851" y="3261774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0" y="0"/>
            <a:ext cx="1216199" cy="2571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713224" y="115247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 bwMode="auto">
          <a:xfrm>
            <a:off x="713224" y="384048"/>
            <a:ext cx="77175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 bwMode="auto">
          <a:xfrm>
            <a:off x="717799" y="383175"/>
            <a:ext cx="77081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 bwMode="auto">
          <a:xfrm>
            <a:off x="23103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77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 bwMode="auto">
          <a:xfrm>
            <a:off x="2310349" y="185887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 bwMode="auto">
          <a:xfrm>
            <a:off x="62330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6863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 bwMode="auto">
          <a:xfrm>
            <a:off x="6275799" y="1858878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 bwMode="auto">
          <a:xfrm>
            <a:off x="2310349" y="2868777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 bwMode="auto">
          <a:xfrm>
            <a:off x="7177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 bwMode="auto">
          <a:xfrm>
            <a:off x="231034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 bwMode="auto">
          <a:xfrm>
            <a:off x="6275649" y="2868774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6863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 bwMode="auto">
          <a:xfrm>
            <a:off x="627579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/>
          <p:cNvSpPr/>
          <p:nvPr/>
        </p:nvSpPr>
        <p:spPr bwMode="auto">
          <a:xfrm>
            <a:off x="49" y="4834274"/>
            <a:ext cx="4572000" cy="3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14"/>
          <p:cNvSpPr/>
          <p:nvPr/>
        </p:nvSpPr>
        <p:spPr bwMode="auto">
          <a:xfrm>
            <a:off x="4572000" y="4834274"/>
            <a:ext cx="4572000" cy="309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 bwMode="auto">
          <a:xfrm>
            <a:off x="3984975" y="1495799"/>
            <a:ext cx="4055400" cy="72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 bwMode="auto">
          <a:xfrm>
            <a:off x="3994374" y="2142599"/>
            <a:ext cx="4055400" cy="1505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20"/>
          <p:cNvSpPr/>
          <p:nvPr/>
        </p:nvSpPr>
        <p:spPr bwMode="auto">
          <a:xfrm rot="10800000" flipH="1">
            <a:off x="0" y="2571824"/>
            <a:ext cx="1216199" cy="257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20"/>
          <p:cNvSpPr/>
          <p:nvPr/>
        </p:nvSpPr>
        <p:spPr bwMode="auto">
          <a:xfrm rot="10800000" flipH="1">
            <a:off x="1219199" y="1247174"/>
            <a:ext cx="1216199" cy="1324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699" y="115247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 bwMode="auto">
          <a:xfrm>
            <a:off x="2433066" y="4540846"/>
            <a:ext cx="6770700" cy="557100"/>
          </a:xfrm>
        </p:spPr>
        <p:txBody>
          <a:bodyPr/>
          <a:lstStyle/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8548" y="3053797"/>
            <a:ext cx="1765598" cy="1765598"/>
          </a:xfrm>
          <a:prstGeom prst="rect">
            <a:avLst/>
          </a:prstGeom>
        </p:spPr>
      </p:pic>
      <p:sp>
        <p:nvSpPr>
          <p:cNvPr id="1614086007" name=""/>
          <p:cNvSpPr/>
          <p:nvPr/>
        </p:nvSpPr>
        <p:spPr bwMode="auto">
          <a:xfrm>
            <a:off x="4332303" y="2767512"/>
            <a:ext cx="183636" cy="548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3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299400127" name=""/>
          <p:cNvSpPr/>
          <p:nvPr/>
        </p:nvSpPr>
        <p:spPr bwMode="auto">
          <a:xfrm flipH="0" flipV="0">
            <a:off x="1446842" y="790198"/>
            <a:ext cx="7424823" cy="1310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Implementazione del protocollo/algoritmo di Chord  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128189918" name=""/>
          <p:cNvSpPr txBox="1"/>
          <p:nvPr/>
        </p:nvSpPr>
        <p:spPr bwMode="auto">
          <a:xfrm flipH="0" flipV="0">
            <a:off x="6397192" y="4666815"/>
            <a:ext cx="259606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Simone Festa, mat. 0320408</a:t>
            </a:r>
            <a:endParaRPr b="0"/>
          </a:p>
        </p:txBody>
      </p:sp>
      <p:sp>
        <p:nvSpPr>
          <p:cNvPr id="598878716" name=""/>
          <p:cNvSpPr/>
          <p:nvPr/>
        </p:nvSpPr>
        <p:spPr bwMode="auto">
          <a:xfrm>
            <a:off x="2826440" y="2427734"/>
            <a:ext cx="3769220" cy="427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Corso di SISTEMI DISTRIBUITI E CLOUD COMPUTING</a:t>
            </a:r>
            <a:endParaRPr sz="1100" b="1" i="1" u="none">
              <a:ln>
                <a:noFill/>
              </a:ln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Facoltà di INGEGNERIA INFORMATICA</a:t>
            </a:r>
            <a:endParaRPr sz="1100" b="1" i="1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38241" name="CasellaDiTesto 12"/>
          <p:cNvSpPr txBox="1"/>
          <p:nvPr/>
        </p:nvSpPr>
        <p:spPr bwMode="auto">
          <a:xfrm flipH="0" flipV="0">
            <a:off x="4572000" y="4835718"/>
            <a:ext cx="458426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5/10</a:t>
            </a:r>
            <a:endParaRPr/>
          </a:p>
        </p:txBody>
      </p:sp>
      <p:sp>
        <p:nvSpPr>
          <p:cNvPr id="835661941" name=""/>
          <p:cNvSpPr txBox="1"/>
          <p:nvPr/>
        </p:nvSpPr>
        <p:spPr bwMode="auto">
          <a:xfrm flipH="0" flipV="0">
            <a:off x="264907" y="1341841"/>
            <a:ext cx="3636185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65324846" name="Google Shape;197;p32"/>
          <p:cNvSpPr txBox="1">
            <a:spLocks noGrp="1"/>
          </p:cNvSpPr>
          <p:nvPr/>
        </p:nvSpPr>
        <p:spPr bwMode="auto">
          <a:xfrm flipH="0" flipV="0">
            <a:off x="2646" y="-7936"/>
            <a:ext cx="9152173" cy="465295"/>
          </a:xfr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260921197" name=""/>
          <p:cNvSpPr txBox="1"/>
          <p:nvPr/>
        </p:nvSpPr>
        <p:spPr bwMode="auto">
          <a:xfrm flipH="0" flipV="0">
            <a:off x="-10294" y="4835718"/>
            <a:ext cx="461433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sz="1200" b="0" i="1">
                <a:solidFill>
                  <a:schemeClr val="bg1"/>
                </a:solidFill>
              </a:rPr>
              <a:t>- 1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130931720" name=""/>
          <p:cNvSpPr txBox="1"/>
          <p:nvPr/>
        </p:nvSpPr>
        <p:spPr bwMode="auto">
          <a:xfrm flipH="0" flipV="0">
            <a:off x="10397" y="975386"/>
            <a:ext cx="55210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9797608" name=""/>
          <p:cNvSpPr txBox="1"/>
          <p:nvPr/>
        </p:nvSpPr>
        <p:spPr bwMode="auto">
          <a:xfrm flipH="0" flipV="0">
            <a:off x="10397" y="823320"/>
            <a:ext cx="55477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Il sistema supporta l’</a:t>
            </a:r>
            <a:r>
              <a:rPr i="1">
                <a:solidFill>
                  <a:schemeClr val="tx1"/>
                </a:solidFill>
              </a:rPr>
              <a:t>inserimento</a:t>
            </a:r>
            <a:r>
              <a:rPr>
                <a:solidFill>
                  <a:schemeClr val="tx1"/>
                </a:solidFill>
              </a:rPr>
              <a:t>, la </a:t>
            </a:r>
            <a:r>
              <a:rPr i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e la </a:t>
            </a:r>
            <a:r>
              <a:rPr i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di una risorsa.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4047779" name=""/>
          <p:cNvSpPr txBox="1"/>
          <p:nvPr/>
        </p:nvSpPr>
        <p:spPr bwMode="auto">
          <a:xfrm flipH="0" flipV="0">
            <a:off x="1530" y="1438418"/>
            <a:ext cx="48397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Inserimento</a:t>
            </a:r>
            <a:r>
              <a:rPr b="0">
                <a:solidFill>
                  <a:schemeClr val="tx1"/>
                </a:solidFill>
              </a:rPr>
              <a:t>: 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1448787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1938985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9" y="3590434"/>
            <a:ext cx="577361" cy="973015"/>
          </a:xfrm>
          <a:prstGeom prst="rect">
            <a:avLst/>
          </a:prstGeom>
        </p:spPr>
      </p:pic>
      <p:pic>
        <p:nvPicPr>
          <p:cNvPr id="18498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9" y="1082580"/>
            <a:ext cx="3754126" cy="3508103"/>
          </a:xfrm>
          <a:prstGeom prst="rect">
            <a:avLst/>
          </a:prstGeom>
        </p:spPr>
      </p:pic>
      <p:cxnSp>
        <p:nvCxnSpPr>
          <p:cNvPr id="1630668728" name=""/>
          <p:cNvCxnSpPr>
            <a:cxnSpLocks/>
          </p:cNvCxnSpPr>
          <p:nvPr/>
        </p:nvCxnSpPr>
        <p:spPr bwMode="auto">
          <a:xfrm rot="16199969" flipH="0" flipV="0">
            <a:off x="3629746" y="-767156"/>
            <a:ext cx="1390321" cy="644514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522748" name=""/>
          <p:cNvCxnSpPr>
            <a:cxnSpLocks/>
          </p:cNvCxnSpPr>
          <p:nvPr/>
        </p:nvCxnSpPr>
        <p:spPr bwMode="auto">
          <a:xfrm flipH="0" flipV="0">
            <a:off x="7752631" y="1992920"/>
            <a:ext cx="339118" cy="761052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132245" name=""/>
          <p:cNvCxnSpPr>
            <a:cxnSpLocks/>
            <a:endCxn id="1938985483" idx="1"/>
          </p:cNvCxnSpPr>
          <p:nvPr/>
        </p:nvCxnSpPr>
        <p:spPr bwMode="auto">
          <a:xfrm rot="0" flipH="0" flipV="0">
            <a:off x="1145563" y="3322651"/>
            <a:ext cx="2322286" cy="754291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826183" name=""/>
          <p:cNvCxnSpPr>
            <a:cxnSpLocks/>
          </p:cNvCxnSpPr>
          <p:nvPr/>
        </p:nvCxnSpPr>
        <p:spPr bwMode="auto">
          <a:xfrm flipH="1" flipV="1">
            <a:off x="1194235" y="3514833"/>
            <a:ext cx="2199654" cy="727117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431100" name=""/>
          <p:cNvSpPr txBox="1"/>
          <p:nvPr/>
        </p:nvSpPr>
        <p:spPr bwMode="auto">
          <a:xfrm rot="1096846" flipH="0" flipV="0">
            <a:off x="1317152" y="3490228"/>
            <a:ext cx="2245668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339286680" name=""/>
          <p:cNvSpPr txBox="1"/>
          <p:nvPr/>
        </p:nvSpPr>
        <p:spPr bwMode="auto">
          <a:xfrm rot="1080071" flipH="0" flipV="0">
            <a:off x="1446328" y="3835134"/>
            <a:ext cx="1418729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1</a:t>
            </a:r>
            <a:endParaRPr sz="1000"/>
          </a:p>
        </p:txBody>
      </p:sp>
      <p:sp>
        <p:nvSpPr>
          <p:cNvPr id="912059621" name=""/>
          <p:cNvSpPr txBox="1"/>
          <p:nvPr/>
        </p:nvSpPr>
        <p:spPr bwMode="auto">
          <a:xfrm flipH="0" flipV="0">
            <a:off x="4045211" y="2753976"/>
            <a:ext cx="9828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risorsa</a:t>
            </a:r>
            <a:endParaRPr sz="1000" i="1"/>
          </a:p>
          <a:p>
            <a:pPr>
              <a:defRPr/>
            </a:pPr>
            <a:r>
              <a:rPr sz="1000" i="1"/>
              <a:t>memorizzata!</a:t>
            </a:r>
            <a:endParaRPr sz="1000" i="1"/>
          </a:p>
        </p:txBody>
      </p:sp>
      <p:sp>
        <p:nvSpPr>
          <p:cNvPr id="823839044" name=""/>
          <p:cNvSpPr txBox="1"/>
          <p:nvPr/>
        </p:nvSpPr>
        <p:spPr bwMode="auto">
          <a:xfrm rot="20901053" flipH="0" flipV="0">
            <a:off x="1590212" y="2512951"/>
            <a:ext cx="3126889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‘1’ per memorizzare la risorsa “ciao”</a:t>
            </a:r>
            <a:endParaRPr sz="1000"/>
          </a:p>
        </p:txBody>
      </p:sp>
      <p:sp>
        <p:nvSpPr>
          <p:cNvPr id="662070896" name=""/>
          <p:cNvSpPr txBox="1"/>
          <p:nvPr/>
        </p:nvSpPr>
        <p:spPr bwMode="auto">
          <a:xfrm flipH="0" flipV="0">
            <a:off x="7374180" y="1316321"/>
            <a:ext cx="74479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1811855099" name=""/>
          <p:cNvSpPr txBox="1"/>
          <p:nvPr/>
        </p:nvSpPr>
        <p:spPr bwMode="auto">
          <a:xfrm rot="0" flipH="0" flipV="0">
            <a:off x="5490490" y="2623672"/>
            <a:ext cx="2362779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dovrà gestire la risorsa</a:t>
            </a:r>
            <a:endParaRPr sz="900"/>
          </a:p>
        </p:txBody>
      </p:sp>
      <p:pic>
        <p:nvPicPr>
          <p:cNvPr id="12332487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091750" y="1062219"/>
            <a:ext cx="929716" cy="811029"/>
          </a:xfrm>
          <a:prstGeom prst="rect">
            <a:avLst/>
          </a:prstGeom>
        </p:spPr>
      </p:pic>
      <p:pic>
        <p:nvPicPr>
          <p:cNvPr id="99813362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118977" y="3070321"/>
            <a:ext cx="902489" cy="787277"/>
          </a:xfrm>
          <a:prstGeom prst="rect">
            <a:avLst/>
          </a:prstGeom>
        </p:spPr>
      </p:pic>
      <p:cxnSp>
        <p:nvCxnSpPr>
          <p:cNvPr id="40144750" name=""/>
          <p:cNvCxnSpPr>
            <a:cxnSpLocks/>
          </p:cNvCxnSpPr>
          <p:nvPr/>
        </p:nvCxnSpPr>
        <p:spPr bwMode="auto">
          <a:xfrm flipH="1" flipV="0">
            <a:off x="5432749" y="2906373"/>
            <a:ext cx="2313828" cy="0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2864540" name=""/>
          <p:cNvSpPr txBox="1"/>
          <p:nvPr/>
        </p:nvSpPr>
        <p:spPr bwMode="auto">
          <a:xfrm flipH="0" flipV="0">
            <a:off x="6927629" y="517825"/>
            <a:ext cx="21598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2 è il nodo più lontano</a:t>
            </a:r>
            <a:endParaRPr sz="1200"/>
          </a:p>
          <a:p>
            <a:pPr algn="ctr">
              <a:defRPr/>
            </a:pPr>
            <a:r>
              <a:rPr sz="1200"/>
              <a:t>che non eccede la risorsa</a:t>
            </a:r>
            <a:endParaRPr/>
          </a:p>
        </p:txBody>
      </p:sp>
      <p:sp>
        <p:nvSpPr>
          <p:cNvPr id="523682948" name=""/>
          <p:cNvSpPr txBox="1"/>
          <p:nvPr/>
        </p:nvSpPr>
        <p:spPr bwMode="auto">
          <a:xfrm flipH="0" flipV="0">
            <a:off x="7752631" y="3957233"/>
            <a:ext cx="140578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/>
              <a:t>6 è il nodo più lontano </a:t>
            </a:r>
            <a:r>
              <a:rPr sz="1200"/>
              <a:t>che non eccede la risorsa</a:t>
            </a:r>
            <a:endParaRPr sz="1200"/>
          </a:p>
        </p:txBody>
      </p:sp>
      <p:sp>
        <p:nvSpPr>
          <p:cNvPr id="1622417152" name=""/>
          <p:cNvSpPr txBox="1"/>
          <p:nvPr/>
        </p:nvSpPr>
        <p:spPr bwMode="auto">
          <a:xfrm flipH="0" flipV="0">
            <a:off x="-12375" y="4571999"/>
            <a:ext cx="617262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i="1"/>
              <a:t>NB: Il nodo fornito dal server sarà il nodo che informerà il client dell’esito dell’operazione.</a:t>
            </a:r>
            <a:endParaRPr sz="12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9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87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9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4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8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8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4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8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13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85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4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678580" name="CasellaDiTesto 12"/>
          <p:cNvSpPr txBox="1"/>
          <p:nvPr/>
        </p:nvSpPr>
        <p:spPr bwMode="auto">
          <a:xfrm flipH="0" flipV="0">
            <a:off x="4572000" y="4835718"/>
            <a:ext cx="4584979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6/10</a:t>
            </a:r>
            <a:endParaRPr/>
          </a:p>
        </p:txBody>
      </p:sp>
      <p:sp>
        <p:nvSpPr>
          <p:cNvPr id="239296399" name=""/>
          <p:cNvSpPr txBox="1"/>
          <p:nvPr/>
        </p:nvSpPr>
        <p:spPr bwMode="auto">
          <a:xfrm flipH="0" flipV="0">
            <a:off x="264906" y="1341840"/>
            <a:ext cx="3636184" cy="3051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29381243" name="Google Shape;197;p32"/>
          <p:cNvSpPr txBox="1">
            <a:spLocks noGrp="1"/>
          </p:cNvSpPr>
          <p:nvPr/>
        </p:nvSpPr>
        <p:spPr bwMode="auto">
          <a:xfrm flipH="0" flipV="0">
            <a:off x="2646" y="-7935"/>
            <a:ext cx="9152172" cy="465294"/>
          </a:xfr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793045214" name=""/>
          <p:cNvSpPr txBox="1"/>
          <p:nvPr/>
        </p:nvSpPr>
        <p:spPr bwMode="auto">
          <a:xfrm flipH="0" flipV="0">
            <a:off x="-10293" y="4835718"/>
            <a:ext cx="461433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sz="1200" b="0" i="1">
                <a:solidFill>
                  <a:schemeClr val="bg1"/>
                </a:solidFill>
              </a:rPr>
              <a:t>- 1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1107094356" name=""/>
          <p:cNvSpPr txBox="1"/>
          <p:nvPr/>
        </p:nvSpPr>
        <p:spPr bwMode="auto">
          <a:xfrm flipH="0" flipV="0">
            <a:off x="10396" y="975385"/>
            <a:ext cx="5521079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8170809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3"/>
            <a:ext cx="856859" cy="494348"/>
          </a:xfrm>
          <a:prstGeom prst="rect">
            <a:avLst/>
          </a:prstGeom>
        </p:spPr>
      </p:pic>
      <p:pic>
        <p:nvPicPr>
          <p:cNvPr id="3493113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8" y="3590433"/>
            <a:ext cx="577360" cy="973014"/>
          </a:xfrm>
          <a:prstGeom prst="rect">
            <a:avLst/>
          </a:prstGeom>
        </p:spPr>
      </p:pic>
      <p:pic>
        <p:nvPicPr>
          <p:cNvPr id="69770060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8" y="1082579"/>
            <a:ext cx="3754125" cy="3508102"/>
          </a:xfrm>
          <a:prstGeom prst="rect">
            <a:avLst/>
          </a:prstGeom>
        </p:spPr>
      </p:pic>
      <p:cxnSp>
        <p:nvCxnSpPr>
          <p:cNvPr id="1508041028" name=""/>
          <p:cNvCxnSpPr>
            <a:cxnSpLocks/>
          </p:cNvCxnSpPr>
          <p:nvPr/>
        </p:nvCxnSpPr>
        <p:spPr bwMode="auto">
          <a:xfrm rot="16199934" flipH="0" flipV="0">
            <a:off x="3629745" y="-767155"/>
            <a:ext cx="1390320" cy="6445144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474331" name=""/>
          <p:cNvCxnSpPr>
            <a:cxnSpLocks/>
          </p:cNvCxnSpPr>
          <p:nvPr/>
        </p:nvCxnSpPr>
        <p:spPr bwMode="auto">
          <a:xfrm flipH="0" flipV="0">
            <a:off x="7752631" y="1992920"/>
            <a:ext cx="339117" cy="761052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868030" name=""/>
          <p:cNvCxnSpPr>
            <a:cxnSpLocks/>
            <a:endCxn id="349311327" idx="1"/>
          </p:cNvCxnSpPr>
          <p:nvPr/>
        </p:nvCxnSpPr>
        <p:spPr bwMode="auto">
          <a:xfrm rot="0" flipH="0" flipV="0">
            <a:off x="1145562" y="3322650"/>
            <a:ext cx="2322285" cy="754290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750069" name=""/>
          <p:cNvCxnSpPr>
            <a:cxnSpLocks/>
          </p:cNvCxnSpPr>
          <p:nvPr/>
        </p:nvCxnSpPr>
        <p:spPr bwMode="auto">
          <a:xfrm flipH="1" flipV="1">
            <a:off x="1194234" y="3514833"/>
            <a:ext cx="2199654" cy="727116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255467" name=""/>
          <p:cNvSpPr txBox="1"/>
          <p:nvPr/>
        </p:nvSpPr>
        <p:spPr bwMode="auto">
          <a:xfrm rot="1096813" flipH="0" flipV="0">
            <a:off x="1317151" y="3490227"/>
            <a:ext cx="2245667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064374882" name=""/>
          <p:cNvSpPr txBox="1"/>
          <p:nvPr/>
        </p:nvSpPr>
        <p:spPr bwMode="auto">
          <a:xfrm rot="1080036" flipH="0" flipV="0">
            <a:off x="1446327" y="3835134"/>
            <a:ext cx="1418728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1</a:t>
            </a:r>
            <a:endParaRPr sz="1000"/>
          </a:p>
        </p:txBody>
      </p:sp>
      <p:sp>
        <p:nvSpPr>
          <p:cNvPr id="1856460509" name=""/>
          <p:cNvSpPr txBox="1"/>
          <p:nvPr/>
        </p:nvSpPr>
        <p:spPr bwMode="auto">
          <a:xfrm flipH="0" flipV="0">
            <a:off x="7374179" y="1316320"/>
            <a:ext cx="744797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1179276056" name=""/>
          <p:cNvSpPr txBox="1"/>
          <p:nvPr/>
        </p:nvSpPr>
        <p:spPr bwMode="auto">
          <a:xfrm rot="0" flipH="0" flipV="0">
            <a:off x="5490490" y="2623672"/>
            <a:ext cx="2362779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dovrà gestire la risorsa</a:t>
            </a:r>
            <a:endParaRPr sz="900"/>
          </a:p>
        </p:txBody>
      </p:sp>
      <p:pic>
        <p:nvPicPr>
          <p:cNvPr id="68593015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091749" y="1062219"/>
            <a:ext cx="929715" cy="811028"/>
          </a:xfrm>
          <a:prstGeom prst="rect">
            <a:avLst/>
          </a:prstGeom>
        </p:spPr>
      </p:pic>
      <p:pic>
        <p:nvPicPr>
          <p:cNvPr id="132443549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118977" y="3070320"/>
            <a:ext cx="902488" cy="787277"/>
          </a:xfrm>
          <a:prstGeom prst="rect">
            <a:avLst/>
          </a:prstGeom>
        </p:spPr>
      </p:pic>
      <p:cxnSp>
        <p:nvCxnSpPr>
          <p:cNvPr id="1688569128" name=""/>
          <p:cNvCxnSpPr>
            <a:cxnSpLocks/>
          </p:cNvCxnSpPr>
          <p:nvPr/>
        </p:nvCxnSpPr>
        <p:spPr bwMode="auto">
          <a:xfrm flipH="1" flipV="0">
            <a:off x="5432749" y="2906373"/>
            <a:ext cx="2313828" cy="0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924682" name=""/>
          <p:cNvSpPr txBox="1"/>
          <p:nvPr/>
        </p:nvSpPr>
        <p:spPr bwMode="auto">
          <a:xfrm flipH="0" flipV="0">
            <a:off x="6927629" y="517825"/>
            <a:ext cx="2159856" cy="4575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2 è il nodo più lontano</a:t>
            </a:r>
            <a:endParaRPr sz="1200"/>
          </a:p>
          <a:p>
            <a:pPr algn="ctr">
              <a:defRPr/>
            </a:pPr>
            <a:r>
              <a:rPr sz="1200"/>
              <a:t>che non eccede la risorsa</a:t>
            </a:r>
            <a:endParaRPr/>
          </a:p>
        </p:txBody>
      </p:sp>
      <p:sp>
        <p:nvSpPr>
          <p:cNvPr id="1761818255" name=""/>
          <p:cNvSpPr txBox="1"/>
          <p:nvPr/>
        </p:nvSpPr>
        <p:spPr bwMode="auto">
          <a:xfrm flipH="0" flipV="0">
            <a:off x="7752631" y="3957232"/>
            <a:ext cx="140578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/>
              <a:t>6 è il nodo più lontano </a:t>
            </a:r>
            <a:r>
              <a:rPr sz="1200"/>
              <a:t>che non eccede la risorsa</a:t>
            </a:r>
            <a:endParaRPr sz="1200"/>
          </a:p>
        </p:txBody>
      </p:sp>
      <p:sp>
        <p:nvSpPr>
          <p:cNvPr id="402020654" name=""/>
          <p:cNvSpPr txBox="1"/>
          <p:nvPr/>
        </p:nvSpPr>
        <p:spPr bwMode="auto">
          <a:xfrm flipH="0" flipV="0">
            <a:off x="23605" y="823320"/>
            <a:ext cx="556859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di una risorsa è eseguita in modo simile.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08427004" name=""/>
          <p:cNvSpPr txBox="1"/>
          <p:nvPr/>
        </p:nvSpPr>
        <p:spPr bwMode="auto">
          <a:xfrm flipH="0" flipV="0">
            <a:off x="23605" y="1255358"/>
            <a:ext cx="438682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sfrutta la stessa logica, eliminando la risorsa dal nodo che la gestisce.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77409693" name=""/>
          <p:cNvSpPr txBox="1"/>
          <p:nvPr/>
        </p:nvSpPr>
        <p:spPr bwMode="auto">
          <a:xfrm flipH="0" flipV="0">
            <a:off x="3969455" y="2753973"/>
            <a:ext cx="109527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Gestisco la </a:t>
            </a:r>
            <a:endParaRPr sz="1000" i="1"/>
          </a:p>
          <a:p>
            <a:pPr>
              <a:defRPr/>
            </a:pPr>
            <a:r>
              <a:rPr sz="1000" i="1"/>
              <a:t>risorsa </a:t>
            </a:r>
            <a:r>
              <a:rPr sz="1000" i="1"/>
              <a:t>“4:ciao”</a:t>
            </a:r>
            <a:endParaRPr sz="1000" i="1"/>
          </a:p>
        </p:txBody>
      </p:sp>
      <p:sp>
        <p:nvSpPr>
          <p:cNvPr id="1220466478" name=""/>
          <p:cNvSpPr txBox="1"/>
          <p:nvPr/>
        </p:nvSpPr>
        <p:spPr bwMode="auto">
          <a:xfrm flipH="0" flipV="0">
            <a:off x="3969455" y="3104676"/>
            <a:ext cx="113842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Elimino la</a:t>
            </a:r>
            <a:endParaRPr sz="1000" i="1">
              <a:solidFill>
                <a:srgbClr val="C00000"/>
              </a:solidFill>
            </a:endParaRPr>
          </a:p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risorsa </a:t>
            </a:r>
            <a:r>
              <a:rPr sz="1000" i="1">
                <a:solidFill>
                  <a:srgbClr val="C00000"/>
                </a:solidFill>
              </a:rPr>
              <a:t>“4:ciao”</a:t>
            </a:r>
            <a:endParaRPr sz="1000" i="1">
              <a:solidFill>
                <a:srgbClr val="C00000"/>
              </a:solidFill>
            </a:endParaRPr>
          </a:p>
        </p:txBody>
      </p:sp>
      <p:sp>
        <p:nvSpPr>
          <p:cNvPr id="2132050382" name=""/>
          <p:cNvSpPr txBox="1"/>
          <p:nvPr/>
        </p:nvSpPr>
        <p:spPr bwMode="auto">
          <a:xfrm rot="20869632" flipH="0" flipV="0">
            <a:off x="1543663" y="2483045"/>
            <a:ext cx="3229702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‘1’ per cercare la risorsa avente id = 4</a:t>
            </a:r>
            <a:endParaRPr sz="1000"/>
          </a:p>
        </p:txBody>
      </p:sp>
      <p:sp>
        <p:nvSpPr>
          <p:cNvPr id="1325718777" name=""/>
          <p:cNvSpPr txBox="1"/>
          <p:nvPr/>
        </p:nvSpPr>
        <p:spPr bwMode="auto">
          <a:xfrm flipH="0" flipV="0">
            <a:off x="-12375" y="4571998"/>
            <a:ext cx="617262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i="1"/>
              <a:t>NB: Il nodo fornito dal </a:t>
            </a:r>
            <a:r>
              <a:rPr sz="1200" i="1"/>
              <a:t>server </a:t>
            </a:r>
            <a:r>
              <a:rPr sz="1200" i="1"/>
              <a:t>sarà il nodo che informerà il client dell’esito dell’operazione.</a:t>
            </a:r>
            <a:endParaRPr sz="12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0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0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25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37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75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5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0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4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9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3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6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7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40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46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71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154989690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1250806833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211860579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881103030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43779999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38982138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285881474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987281" name="CasellaDiTesto 27"/>
          <p:cNvSpPr txBox="1"/>
          <p:nvPr/>
        </p:nvSpPr>
        <p:spPr bwMode="auto">
          <a:xfrm flipH="0" flipV="0">
            <a:off x="4571996" y="4835718"/>
            <a:ext cx="4579911" cy="30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7/10</a:t>
            </a:r>
            <a:endParaRPr/>
          </a:p>
        </p:txBody>
      </p:sp>
      <p:sp>
        <p:nvSpPr>
          <p:cNvPr id="144630445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2046792075" name=""/>
          <p:cNvSpPr txBox="1"/>
          <p:nvPr/>
        </p:nvSpPr>
        <p:spPr bwMode="auto">
          <a:xfrm flipH="0" flipV="0">
            <a:off x="2644" y="4835718"/>
            <a:ext cx="462692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- 1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673495906" name=""/>
          <p:cNvSpPr txBox="1"/>
          <p:nvPr/>
        </p:nvSpPr>
        <p:spPr bwMode="auto">
          <a:xfrm flipH="0" flipV="0">
            <a:off x="18038" y="823320"/>
            <a:ext cx="565319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nel sistema,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237177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9071393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12429298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2115804559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292674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6718536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76189035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1102315741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180684628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219524368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8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5401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30662690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935009378" name=""/>
          <p:cNvCxnSpPr>
            <a:cxnSpLocks/>
            <a:stCxn id="907139307" idx="3"/>
          </p:cNvCxnSpPr>
          <p:nvPr/>
        </p:nvCxnSpPr>
        <p:spPr bwMode="auto">
          <a:xfrm rot="0" flipH="0" flipV="1">
            <a:off x="2069610" y="3300935"/>
            <a:ext cx="3500445" cy="85976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163185" name=""/>
          <p:cNvSpPr txBox="1"/>
          <p:nvPr/>
        </p:nvSpPr>
        <p:spPr bwMode="auto">
          <a:xfrm rot="20764056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  <p:sp>
        <p:nvSpPr>
          <p:cNvPr id="1343900050" name=""/>
          <p:cNvSpPr txBox="1"/>
          <p:nvPr/>
        </p:nvSpPr>
        <p:spPr bwMode="auto">
          <a:xfrm flipH="0" flipV="0">
            <a:off x="5627162" y="79374"/>
            <a:ext cx="3481391" cy="10062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i="1"/>
              <a:t>NB: una migliore implementazione </a:t>
            </a:r>
            <a:endParaRPr sz="1200" i="1"/>
          </a:p>
          <a:p>
            <a:pPr>
              <a:defRPr/>
            </a:pPr>
            <a:r>
              <a:rPr sz="1200" i="1"/>
              <a:t>porterebbe il server registry a NON fornire</a:t>
            </a:r>
            <a:endParaRPr sz="1200" i="1"/>
          </a:p>
          <a:p>
            <a:pPr>
              <a:defRPr/>
            </a:pPr>
            <a:r>
              <a:rPr sz="1200" i="1"/>
              <a:t>predecessore e successore, ma solo un nodo da contattare </a:t>
            </a:r>
            <a:r>
              <a:rPr sz="1200" i="1"/>
              <a:t>nel sistema con cui inizializzare l’operazione di posizionamento nell’anello.</a:t>
            </a:r>
            <a:endParaRPr sz="12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49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7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7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8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3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1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0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216611" name="CasellaDiTesto 27"/>
          <p:cNvSpPr txBox="1"/>
          <p:nvPr/>
        </p:nvSpPr>
        <p:spPr bwMode="auto">
          <a:xfrm flipH="0" flipV="0">
            <a:off x="4571996" y="4835718"/>
            <a:ext cx="458063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8/10</a:t>
            </a:r>
            <a:endParaRPr/>
          </a:p>
        </p:txBody>
      </p:sp>
      <p:sp>
        <p:nvSpPr>
          <p:cNvPr id="187976505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1373477883" name=""/>
          <p:cNvSpPr txBox="1"/>
          <p:nvPr/>
        </p:nvSpPr>
        <p:spPr bwMode="auto">
          <a:xfrm flipH="0" flipV="0">
            <a:off x="2644" y="4835718"/>
            <a:ext cx="462764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- 2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61177177" name=""/>
          <p:cNvSpPr txBox="1"/>
          <p:nvPr/>
        </p:nvSpPr>
        <p:spPr bwMode="auto">
          <a:xfrm flipH="0" flipV="0">
            <a:off x="18038" y="823320"/>
            <a:ext cx="563843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nel sistema,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0458295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518138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20332057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491016977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347339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170482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000830511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931070646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283794042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715919436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7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04748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42342507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19349702" name=""/>
          <p:cNvCxnSpPr>
            <a:cxnSpLocks/>
            <a:stCxn id="518138847" idx="3"/>
          </p:cNvCxnSpPr>
          <p:nvPr/>
        </p:nvCxnSpPr>
        <p:spPr bwMode="auto">
          <a:xfrm rot="0" flipH="0" flipV="1">
            <a:off x="2069610" y="3300935"/>
            <a:ext cx="3500444" cy="859763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171466" name=""/>
          <p:cNvSpPr txBox="1"/>
          <p:nvPr/>
        </p:nvSpPr>
        <p:spPr bwMode="auto">
          <a:xfrm rot="20764056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79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34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0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7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7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1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1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4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8" dur="2000" fill="hold"/>
                                        <p:tgtEl>
                                          <p:spTgt spid="518138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6" dur="2000" fill="hold"/>
                                        <p:tgtEl>
                                          <p:spTgt spid="10008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881304" name="CasellaDiTesto 27"/>
          <p:cNvSpPr txBox="1"/>
          <p:nvPr/>
        </p:nvSpPr>
        <p:spPr bwMode="auto">
          <a:xfrm flipH="0" flipV="0">
            <a:off x="4571997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9/10</a:t>
            </a:r>
            <a:endParaRPr/>
          </a:p>
        </p:txBody>
      </p:sp>
      <p:sp>
        <p:nvSpPr>
          <p:cNvPr id="30024704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562342620" name=""/>
          <p:cNvSpPr txBox="1"/>
          <p:nvPr/>
        </p:nvSpPr>
        <p:spPr bwMode="auto">
          <a:xfrm flipH="0" flipV="0">
            <a:off x="2644" y="4835718"/>
            <a:ext cx="46211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- 3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960484034" name=""/>
          <p:cNvSpPr txBox="1"/>
          <p:nvPr/>
        </p:nvSpPr>
        <p:spPr bwMode="auto">
          <a:xfrm flipH="0" flipV="0">
            <a:off x="18036" y="684108"/>
            <a:ext cx="709638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Leave</a:t>
            </a:r>
            <a:r>
              <a:rPr b="0">
                <a:solidFill>
                  <a:schemeClr val="tx1"/>
                </a:solidFill>
              </a:rPr>
              <a:t> (controllata), i nodi adiacenti al nodo da rimuovere verranno contattati per aggiornare la loro conoscenza sui nodi predecessori e successori.</a:t>
            </a:r>
            <a:r>
              <a:rPr b="0">
                <a:solidFill>
                  <a:schemeClr val="tx1"/>
                </a:solidFill>
              </a:rPr>
              <a:t> 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196949948" name=""/>
          <p:cNvPicPr>
            <a:picLocks noChangeAspect="1"/>
          </p:cNvPicPr>
          <p:nvPr/>
        </p:nvPicPr>
        <p:blipFill>
          <a:blip r:embed="rId2"/>
          <a:srcRect l="32978" t="0" r="0" b="41624"/>
          <a:stretch/>
        </p:blipFill>
        <p:spPr bwMode="auto">
          <a:xfrm flipH="0" flipV="0">
            <a:off x="289466" y="2157086"/>
            <a:ext cx="3093353" cy="2517740"/>
          </a:xfrm>
          <a:prstGeom prst="rect">
            <a:avLst/>
          </a:prstGeom>
        </p:spPr>
      </p:pic>
      <p:sp>
        <p:nvSpPr>
          <p:cNvPr id="318889337" name=""/>
          <p:cNvSpPr txBox="1"/>
          <p:nvPr/>
        </p:nvSpPr>
        <p:spPr bwMode="auto">
          <a:xfrm flipH="0" flipV="0">
            <a:off x="4971787" y="3768283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85067319" name=""/>
          <p:cNvSpPr txBox="1"/>
          <p:nvPr/>
        </p:nvSpPr>
        <p:spPr bwMode="auto">
          <a:xfrm flipH="0" flipV="0">
            <a:off x="3181497" y="3165229"/>
            <a:ext cx="179028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/>
              <a:t>“0”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predecessore.</a:t>
            </a:r>
            <a:endParaRPr sz="1000"/>
          </a:p>
        </p:txBody>
      </p:sp>
      <p:sp>
        <p:nvSpPr>
          <p:cNvPr id="1584424770" name=""/>
          <p:cNvSpPr/>
          <p:nvPr/>
        </p:nvSpPr>
        <p:spPr bwMode="auto">
          <a:xfrm flipH="0" flipV="0">
            <a:off x="1993086" y="2687853"/>
            <a:ext cx="877637" cy="59348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74982" y="3019356"/>
            <a:ext cx="380999" cy="1219932"/>
          </a:xfrm>
          <a:prstGeom prst="curvedConnector3">
            <a:avLst>
              <a:gd name="adj1" fmla="val 115277"/>
            </a:avLst>
          </a:prstGeom>
          <a:ln w="1904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758255" name=""/>
          <p:cNvSpPr txBox="1"/>
          <p:nvPr/>
        </p:nvSpPr>
        <p:spPr bwMode="auto">
          <a:xfrm flipH="0" flipV="0">
            <a:off x="3257042" y="4172387"/>
            <a:ext cx="180720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Prelevo le risorse possedute dal nodo “1”.</a:t>
            </a:r>
            <a:endParaRPr sz="1000"/>
          </a:p>
        </p:txBody>
      </p:sp>
      <p:sp>
        <p:nvSpPr>
          <p:cNvPr id="1685238051" name=""/>
          <p:cNvSpPr txBox="1"/>
          <p:nvPr/>
        </p:nvSpPr>
        <p:spPr bwMode="auto">
          <a:xfrm flipH="0" flipV="0">
            <a:off x="23944" y="1306941"/>
            <a:ext cx="3032035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 lang="it-IT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Esempio: rimozione del nodo “1”.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864579268" name=""/>
          <p:cNvSpPr txBox="1"/>
          <p:nvPr/>
        </p:nvSpPr>
        <p:spPr bwMode="auto">
          <a:xfrm flipH="0" flipV="0">
            <a:off x="1993086" y="2157085"/>
            <a:ext cx="1263955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/>
              <a:t>“2”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successore</a:t>
            </a:r>
            <a:endParaRPr sz="1000"/>
          </a:p>
        </p:txBody>
      </p:sp>
      <p:cxnSp>
        <p:nvCxnSpPr>
          <p:cNvPr id="457313239" name=""/>
          <p:cNvCxnSpPr>
            <a:cxnSpLocks/>
          </p:cNvCxnSpPr>
          <p:nvPr/>
        </p:nvCxnSpPr>
        <p:spPr bwMode="auto">
          <a:xfrm flipH="1" flipV="1">
            <a:off x="1400190" y="2377586"/>
            <a:ext cx="871902" cy="388325"/>
          </a:xfrm>
          <a:prstGeom prst="curvedConnector3">
            <a:avLst>
              <a:gd name="adj1" fmla="val 24113"/>
            </a:avLst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23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9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5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3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4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283163778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2014794116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512424908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2046500462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03774601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696075289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26010446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82223" name="CasellaDiTesto 27"/>
          <p:cNvSpPr txBox="1"/>
          <p:nvPr/>
        </p:nvSpPr>
        <p:spPr bwMode="auto">
          <a:xfrm flipH="0" flipV="0">
            <a:off x="4549630" y="4835718"/>
            <a:ext cx="46077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10/10</a:t>
            </a:r>
            <a:endParaRPr/>
          </a:p>
        </p:txBody>
      </p:sp>
      <p:sp>
        <p:nvSpPr>
          <p:cNvPr id="120300194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Conclusioni</a:t>
            </a:r>
            <a:endParaRPr/>
          </a:p>
        </p:txBody>
      </p:sp>
      <p:sp>
        <p:nvSpPr>
          <p:cNvPr id="636886981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16091585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262391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142834" name=""/>
          <p:cNvSpPr txBox="1"/>
          <p:nvPr/>
        </p:nvSpPr>
        <p:spPr bwMode="auto">
          <a:xfrm flipH="0" flipV="0">
            <a:off x="754874" y="1174749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08727353" name=""/>
          <p:cNvSpPr txBox="1"/>
          <p:nvPr/>
        </p:nvSpPr>
        <p:spPr bwMode="auto">
          <a:xfrm flipH="0" flipV="0">
            <a:off x="-10294" y="4835718"/>
            <a:ext cx="463053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200" b="0" i="1"/>
          </a:p>
        </p:txBody>
      </p:sp>
      <p:pic>
        <p:nvPicPr>
          <p:cNvPr id="21244942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59504" y="603623"/>
            <a:ext cx="3744491" cy="3499099"/>
          </a:xfrm>
          <a:prstGeom prst="rect">
            <a:avLst/>
          </a:prstGeom>
        </p:spPr>
      </p:pic>
      <p:pic>
        <p:nvPicPr>
          <p:cNvPr id="16433134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75560" y="3659920"/>
            <a:ext cx="525494" cy="885604"/>
          </a:xfrm>
          <a:prstGeom prst="rect">
            <a:avLst/>
          </a:prstGeom>
        </p:spPr>
      </p:pic>
      <p:sp>
        <p:nvSpPr>
          <p:cNvPr id="252917676" name=""/>
          <p:cNvSpPr txBox="1"/>
          <p:nvPr/>
        </p:nvSpPr>
        <p:spPr bwMode="auto">
          <a:xfrm flipH="0" flipV="0">
            <a:off x="18040" y="823320"/>
            <a:ext cx="566183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 seguito, esaminiamo alcune limitazioni dell’implementazione: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66051897" name=""/>
          <p:cNvSpPr txBox="1"/>
          <p:nvPr/>
        </p:nvSpPr>
        <p:spPr bwMode="auto">
          <a:xfrm flipH="0" flipV="0">
            <a:off x="-30556" y="1662205"/>
            <a:ext cx="5777036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Server Registry bottleneck</a:t>
            </a:r>
            <a:r>
              <a:rPr>
                <a:solidFill>
                  <a:schemeClr val="tx1"/>
                </a:solidFill>
              </a:rPr>
              <a:t>: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un suo guasto limiterebbe alcune funzionalità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per la gestione del sistema</a:t>
            </a:r>
            <a:r>
              <a:rPr/>
              <a:t>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3263150" name=""/>
          <p:cNvSpPr txBox="1"/>
          <p:nvPr/>
        </p:nvSpPr>
        <p:spPr bwMode="auto">
          <a:xfrm flipH="0" flipV="0">
            <a:off x="-18593" y="2766360"/>
            <a:ext cx="514218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Non tolleranza in caso di partizionamento della rete</a:t>
            </a:r>
            <a:r>
              <a:rPr>
                <a:solidFill>
                  <a:schemeClr val="tx1"/>
                </a:solidFill>
              </a:rPr>
              <a:t>: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registry verrebbe associato ad un solo sottoinsieme.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43688401" name=""/>
          <p:cNvSpPr/>
          <p:nvPr/>
        </p:nvSpPr>
        <p:spPr bwMode="auto">
          <a:xfrm flipH="0" flipV="0">
            <a:off x="4177456" y="3722076"/>
            <a:ext cx="877637" cy="593479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048854" name=""/>
          <p:cNvSpPr/>
          <p:nvPr/>
        </p:nvSpPr>
        <p:spPr bwMode="auto">
          <a:xfrm rot="20393502" flipH="0" flipV="0">
            <a:off x="3839860" y="2557882"/>
            <a:ext cx="5293119" cy="1741227"/>
          </a:xfrm>
          <a:prstGeom prst="ellipse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25400" cap="flat" cmpd="sng" algn="ctr">
            <a:solidFill>
              <a:schemeClr val="accent5">
                <a:lumMod val="74901"/>
                <a:lumOff val="25099"/>
                <a:alpha val="999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8102241" name=""/>
          <p:cNvSpPr/>
          <p:nvPr/>
        </p:nvSpPr>
        <p:spPr bwMode="auto">
          <a:xfrm rot="20393502" flipH="0" flipV="0">
            <a:off x="4723602" y="713219"/>
            <a:ext cx="4297264" cy="1773977"/>
          </a:xfrm>
          <a:prstGeom prst="ellipse">
            <a:avLst/>
          </a:prstGeom>
          <a:solidFill>
            <a:srgbClr val="C00000">
              <a:alpha val="0"/>
            </a:srgbClr>
          </a:solidFill>
          <a:ln w="25400" cap="flat" cmpd="sng" algn="ctr">
            <a:solidFill>
              <a:srgbClr val="FF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85175" name=""/>
          <p:cNvSpPr txBox="1"/>
          <p:nvPr/>
        </p:nvSpPr>
        <p:spPr bwMode="auto">
          <a:xfrm rot="20241796" flipH="0" flipV="0">
            <a:off x="5987275" y="571859"/>
            <a:ext cx="50941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???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829486564" name=""/>
          <p:cNvSpPr txBox="1"/>
          <p:nvPr/>
        </p:nvSpPr>
        <p:spPr bwMode="auto">
          <a:xfrm flipH="0" flipV="0">
            <a:off x="-10293" y="3483950"/>
            <a:ext cx="3916093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b="1"/>
              <a:t>Si può fare di meglio?</a:t>
            </a:r>
            <a:br>
              <a:rPr/>
            </a:br>
            <a:r>
              <a:rPr sz="1400"/>
              <a:t>Sì, implementando una logica che permetta ai nodi di posizionarsi nel sistema </a:t>
            </a:r>
            <a:r>
              <a:rPr sz="1400" i="1"/>
              <a:t>SENZA </a:t>
            </a:r>
            <a:r>
              <a:rPr sz="1400"/>
              <a:t>ausilio del server registry.</a:t>
            </a:r>
            <a:br>
              <a:rPr sz="1400"/>
            </a:br>
            <a:r>
              <a:rPr sz="1400"/>
              <a:t>Anche un algoritmo di replicazione in caso di crash sarebbe utile!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1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4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5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6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8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48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64735" y="1057523"/>
            <a:ext cx="2007264" cy="1129086"/>
          </a:xfrm>
          <a:prstGeom prst="rect">
            <a:avLst/>
          </a:prstGeom>
        </p:spPr>
      </p:pic>
      <p:sp>
        <p:nvSpPr>
          <p:cNvPr id="61793990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72830" y="35471"/>
            <a:ext cx="3343950" cy="572697"/>
          </a:xfrm>
        </p:spPr>
        <p:txBody>
          <a:bodyPr/>
          <a:lstStyle/>
          <a:p>
            <a:pPr lvl="0" algn="l">
              <a:defRPr/>
            </a:pPr>
            <a: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Repository</a:t>
            </a:r>
            <a:b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</a:br>
            <a:endParaRPr sz="2800"/>
          </a:p>
        </p:txBody>
      </p:sp>
      <p:sp>
        <p:nvSpPr>
          <p:cNvPr id="2144614103" name=""/>
          <p:cNvSpPr txBox="1"/>
          <p:nvPr/>
        </p:nvSpPr>
        <p:spPr bwMode="auto">
          <a:xfrm flipH="0" flipV="0">
            <a:off x="4641426" y="1512780"/>
            <a:ext cx="427804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https://github.com/simonefesta/Chord_SDCC</a:t>
            </a:r>
            <a:endParaRPr sz="1200" b="1"/>
          </a:p>
        </p:txBody>
      </p:sp>
      <p:sp>
        <p:nvSpPr>
          <p:cNvPr id="114394917" name=""/>
          <p:cNvSpPr txBox="1"/>
          <p:nvPr/>
        </p:nvSpPr>
        <p:spPr bwMode="auto">
          <a:xfrm flipH="0" flipV="0">
            <a:off x="3321535" y="2408464"/>
            <a:ext cx="47829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65553833" name=""/>
          <p:cNvSpPr/>
          <p:nvPr/>
        </p:nvSpPr>
        <p:spPr bwMode="auto">
          <a:xfrm>
            <a:off x="2112996" y="2971620"/>
            <a:ext cx="5772808" cy="7013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Grazie per l’attenzione!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pic>
        <p:nvPicPr>
          <p:cNvPr id="579093888" name="Immagin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04482" y="4101546"/>
            <a:ext cx="1041952" cy="1041952"/>
          </a:xfrm>
          <a:prstGeom prst="rect">
            <a:avLst/>
          </a:prstGeom>
        </p:spPr>
      </p:pic>
      <p:sp>
        <p:nvSpPr>
          <p:cNvPr id="382127956" name=""/>
          <p:cNvSpPr txBox="1"/>
          <p:nvPr/>
        </p:nvSpPr>
        <p:spPr bwMode="auto">
          <a:xfrm flipH="0" flipV="0">
            <a:off x="3568365" y="3728016"/>
            <a:ext cx="274155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lang="it-IT" sz="1400" b="1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Simone Festa, mat. 0320408</a:t>
            </a:r>
            <a:endParaRPr sz="1400" b="1">
              <a:solidFill>
                <a:schemeClr val="bg2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898142604" name=""/>
          <p:cNvSpPr/>
          <p:nvPr/>
        </p:nvSpPr>
        <p:spPr bwMode="auto">
          <a:xfrm rot="0" flipH="0" flipV="0">
            <a:off x="216595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375524108" name=""/>
          <p:cNvSpPr/>
          <p:nvPr/>
        </p:nvSpPr>
        <p:spPr bwMode="auto">
          <a:xfrm rot="0" flipH="0" flipV="0">
            <a:off x="1658776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967199822" name=""/>
          <p:cNvSpPr/>
          <p:nvPr/>
        </p:nvSpPr>
        <p:spPr bwMode="auto">
          <a:xfrm rot="0" flipH="0" flipV="0">
            <a:off x="3068313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538669264" name=""/>
          <p:cNvSpPr/>
          <p:nvPr/>
        </p:nvSpPr>
        <p:spPr bwMode="auto">
          <a:xfrm rot="0" flipH="0" flipV="0">
            <a:off x="4491746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685854203" name=""/>
          <p:cNvSpPr/>
          <p:nvPr/>
        </p:nvSpPr>
        <p:spPr bwMode="auto">
          <a:xfrm rot="0" flipH="0" flipV="0">
            <a:off x="5978134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6909662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5" y="-4212"/>
            <a:ext cx="9149962" cy="572699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188189905" name=""/>
          <p:cNvSpPr/>
          <p:nvPr/>
        </p:nvSpPr>
        <p:spPr bwMode="auto">
          <a:xfrm rot="0" flipH="0" flipV="0">
            <a:off x="7493234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9352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6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2099318708" name="CasellaDiTesto 27"/>
          <p:cNvSpPr txBox="1"/>
          <p:nvPr/>
        </p:nvSpPr>
        <p:spPr bwMode="auto">
          <a:xfrm flipH="0" flipV="0">
            <a:off x="4572000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b="0" i="0">
                <a:solidFill>
                  <a:schemeClr val="bg1"/>
                </a:solidFill>
              </a:rPr>
              <a:t>1/10</a:t>
            </a:r>
            <a:endParaRPr b="0" i="0"/>
          </a:p>
        </p:txBody>
      </p:sp>
      <p:sp>
        <p:nvSpPr>
          <p:cNvPr id="1867664274" name=""/>
          <p:cNvSpPr txBox="1"/>
          <p:nvPr/>
        </p:nvSpPr>
        <p:spPr bwMode="auto">
          <a:xfrm flipH="0" flipV="0">
            <a:off x="33750" y="902102"/>
            <a:ext cx="562145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Lo scopo del progetto è implementare </a:t>
            </a:r>
            <a:br>
              <a:rPr sz="1400">
                <a:solidFill>
                  <a:schemeClr val="tx1"/>
                </a:solidFill>
              </a:rPr>
            </a:br>
            <a:r>
              <a:rPr sz="1400">
                <a:solidFill>
                  <a:schemeClr val="tx1"/>
                </a:solidFill>
              </a:rPr>
              <a:t>il protocollo/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algoritmo</a:t>
            </a:r>
            <a:r>
              <a:rPr sz="1400">
                <a:solidFill>
                  <a:schemeClr val="tx1"/>
                </a:solidFill>
              </a:rPr>
              <a:t> di </a:t>
            </a:r>
            <a:r>
              <a:rPr sz="1400" b="1">
                <a:solidFill>
                  <a:schemeClr val="tx1"/>
                </a:solidFill>
              </a:rPr>
              <a:t>Chord</a:t>
            </a:r>
            <a:r>
              <a:rPr sz="1400">
                <a:solidFill>
                  <a:schemeClr val="tx1"/>
                </a:solidFill>
              </a:rPr>
              <a:t>.</a:t>
            </a:r>
            <a:endParaRPr/>
          </a:p>
        </p:txBody>
      </p:sp>
      <p:sp>
        <p:nvSpPr>
          <p:cNvPr id="1547712352" name=""/>
          <p:cNvSpPr txBox="1"/>
          <p:nvPr/>
        </p:nvSpPr>
        <p:spPr bwMode="auto">
          <a:xfrm flipH="0" flipV="0">
            <a:off x="-10293" y="4835718"/>
            <a:ext cx="460569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- 1 di 2</a:t>
            </a:r>
            <a:endParaRPr sz="1200" b="0" i="1"/>
          </a:p>
        </p:txBody>
      </p:sp>
      <p:sp>
        <p:nvSpPr>
          <p:cNvPr id="844664368" name=""/>
          <p:cNvSpPr txBox="1"/>
          <p:nvPr/>
        </p:nvSpPr>
        <p:spPr bwMode="auto">
          <a:xfrm flipH="0" flipV="0">
            <a:off x="33750" y="3059122"/>
            <a:ext cx="4267486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endParaRPr sz="1400">
              <a:solidFill>
                <a:schemeClr val="tx1"/>
              </a:solidFill>
            </a:endParaRPr>
          </a:p>
          <a:p>
            <a:pPr marL="239820" indent="-239820" algn="l"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Disposizione ad </a:t>
            </a:r>
            <a:r>
              <a:rPr lang="it-IT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anello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livello </a:t>
            </a:r>
            <a:r>
              <a:rPr lang="it-IT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overlay</a:t>
            </a:r>
            <a:r>
              <a:rPr lang="it-IT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network strutturato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b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400">
              <a:solidFill>
                <a:schemeClr val="tx1"/>
              </a:solidFill>
            </a:endParaRPr>
          </a:p>
        </p:txBody>
      </p:sp>
      <p:sp>
        <p:nvSpPr>
          <p:cNvPr id="1344995324" name=""/>
          <p:cNvSpPr txBox="1"/>
          <p:nvPr/>
        </p:nvSpPr>
        <p:spPr bwMode="auto">
          <a:xfrm flipH="0" flipV="0">
            <a:off x="24467" y="1988602"/>
            <a:ext cx="4478925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sz="1200" i="1">
              <a:solidFill>
                <a:schemeClr val="tx1"/>
              </a:solidFill>
            </a:endParaRPr>
          </a:p>
          <a:p>
            <a:pPr marL="261848" indent="-261848" algn="l">
              <a:buFont typeface="Arial"/>
              <a:buChar char="•"/>
              <a:defRPr/>
            </a:pPr>
            <a:r>
              <a:rPr i="0">
                <a:solidFill>
                  <a:schemeClr val="tx1"/>
                </a:solidFill>
              </a:rPr>
              <a:t>Di seguito, viene proposta una rappresentazione del sistema su cui Chord si basa:</a:t>
            </a:r>
            <a:endParaRPr sz="1400" i="0">
              <a:solidFill>
                <a:schemeClr val="tx1"/>
              </a:solidFill>
            </a:endParaRPr>
          </a:p>
        </p:txBody>
      </p:sp>
      <p:pic>
        <p:nvPicPr>
          <p:cNvPr id="42269934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79353" y="472568"/>
            <a:ext cx="4408727" cy="4119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6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72000" y="4835718"/>
            <a:ext cx="457955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i="0">
                <a:solidFill>
                  <a:schemeClr val="bg1"/>
                </a:solidFill>
              </a:rPr>
              <a:t>2/10</a:t>
            </a:r>
            <a:endParaRPr i="0"/>
          </a:p>
        </p:txBody>
      </p:sp>
      <p:sp>
        <p:nvSpPr>
          <p:cNvPr id="1198785919" name=""/>
          <p:cNvSpPr txBox="1"/>
          <p:nvPr/>
        </p:nvSpPr>
        <p:spPr bwMode="auto">
          <a:xfrm flipH="0" flipV="0">
            <a:off x="362243" y="2482060"/>
            <a:ext cx="4800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4947993" name=""/>
          <p:cNvSpPr txBox="1"/>
          <p:nvPr/>
        </p:nvSpPr>
        <p:spPr bwMode="auto">
          <a:xfrm flipH="0" flipV="0">
            <a:off x="-10295" y="4835718"/>
            <a:ext cx="46013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</a:t>
            </a:r>
            <a:r>
              <a:rPr sz="1200" b="0" i="1">
                <a:solidFill>
                  <a:schemeClr val="bg1"/>
                </a:solidFill>
              </a:rPr>
              <a:t> - 2 di 2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9934828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91075" y="472568"/>
            <a:ext cx="4408728" cy="4119808"/>
          </a:xfrm>
          <a:prstGeom prst="rect">
            <a:avLst/>
          </a:prstGeom>
        </p:spPr>
      </p:pic>
      <p:sp>
        <p:nvSpPr>
          <p:cNvPr id="1492571123" name=""/>
          <p:cNvSpPr txBox="1"/>
          <p:nvPr/>
        </p:nvSpPr>
        <p:spPr bwMode="auto">
          <a:xfrm flipH="0" flipV="0">
            <a:off x="10396" y="1802193"/>
            <a:ext cx="44238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 b="1">
                <a:solidFill>
                  <a:schemeClr val="tx1"/>
                </a:solidFill>
              </a:rPr>
              <a:t>Come si introduce un nuovo nodo nella rete?</a:t>
            </a:r>
            <a:endParaRPr b="1"/>
          </a:p>
        </p:txBody>
      </p:sp>
      <p:sp>
        <p:nvSpPr>
          <p:cNvPr id="243738834" name=""/>
          <p:cNvSpPr txBox="1"/>
          <p:nvPr/>
        </p:nvSpPr>
        <p:spPr bwMode="auto">
          <a:xfrm flipH="0" flipV="0">
            <a:off x="10396" y="2403390"/>
            <a:ext cx="41316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comunicano i nodi nella rete?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41340620" name=""/>
          <p:cNvSpPr txBox="1"/>
          <p:nvPr/>
        </p:nvSpPr>
        <p:spPr bwMode="auto">
          <a:xfrm flipH="0" flipV="0">
            <a:off x="10396" y="2954079"/>
            <a:ext cx="36923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 vengono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assegnate le risors</a:t>
            </a:r>
            <a:r>
              <a:rPr sz="1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3398718" name=""/>
          <p:cNvSpPr txBox="1"/>
          <p:nvPr/>
        </p:nvSpPr>
        <p:spPr bwMode="auto">
          <a:xfrm flipH="0" flipV="0">
            <a:off x="10395" y="1010147"/>
            <a:ext cx="53518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2028190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5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589932920" name=""/>
          <p:cNvSpPr txBox="1"/>
          <p:nvPr/>
        </p:nvSpPr>
        <p:spPr bwMode="auto">
          <a:xfrm flipH="0" flipV="0">
            <a:off x="10396" y="1010147"/>
            <a:ext cx="474246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lang="it-IT" sz="1400" b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Nodi e Risorse vengono mappati nello stesso</a:t>
            </a:r>
            <a:br>
              <a:rPr lang="it-IT" sz="1400" b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spazio contiguo (</a:t>
            </a:r>
            <a:r>
              <a:rPr lang="it-IT" sz="1400" b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consistent hashing</a:t>
            </a:r>
            <a:r>
              <a:rPr lang="it-IT" sz="1400" b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lang="it-IT" sz="1400" b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14347862" name=""/>
          <p:cNvSpPr txBox="1"/>
          <p:nvPr/>
        </p:nvSpPr>
        <p:spPr bwMode="auto">
          <a:xfrm flipH="0" flipV="0">
            <a:off x="244050" y="3997718"/>
            <a:ext cx="3573470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Chord ha l’obiettivo di definire tali modalità! </a:t>
            </a:r>
            <a:endParaRPr sz="1400"/>
          </a:p>
          <a:p>
            <a:pPr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3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5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4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3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57900198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875974307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012675974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797444596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718783725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4920503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741492844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49630" y="4835718"/>
            <a:ext cx="46095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3/10</a:t>
            </a:r>
            <a:endParaRPr/>
          </a:p>
        </p:txBody>
      </p:sp>
      <p:sp>
        <p:nvSpPr>
          <p:cNvPr id="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7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Server Registry</a:t>
            </a:r>
            <a:endParaRPr/>
          </a:p>
        </p:txBody>
      </p:sp>
      <p:sp>
        <p:nvSpPr>
          <p:cNvPr id="1406591199" name=""/>
          <p:cNvSpPr txBox="1"/>
          <p:nvPr/>
        </p:nvSpPr>
        <p:spPr bwMode="auto">
          <a:xfrm flipH="0" flipV="0">
            <a:off x="5159506" y="2461203"/>
            <a:ext cx="83466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36332993" name=""/>
          <p:cNvSpPr/>
          <p:nvPr/>
        </p:nvSpPr>
        <p:spPr bwMode="auto">
          <a:xfrm flipH="0" flipV="0">
            <a:off x="125857" y="1925481"/>
            <a:ext cx="653540" cy="285054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022501" name=""/>
          <p:cNvSpPr/>
          <p:nvPr/>
        </p:nvSpPr>
        <p:spPr bwMode="auto">
          <a:xfrm flipH="0" flipV="0">
            <a:off x="4638309" y="2210649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798933" name=""/>
          <p:cNvSpPr txBox="1"/>
          <p:nvPr/>
        </p:nvSpPr>
        <p:spPr bwMode="auto">
          <a:xfrm flipH="0" flipV="0">
            <a:off x="-10294" y="4835718"/>
            <a:ext cx="46046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Server Registry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14240948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94981" y="1110479"/>
            <a:ext cx="1136343" cy="1915056"/>
          </a:xfrm>
          <a:prstGeom prst="rect">
            <a:avLst/>
          </a:prstGeom>
        </p:spPr>
      </p:pic>
      <p:sp>
        <p:nvSpPr>
          <p:cNvPr id="2082562882" name=""/>
          <p:cNvSpPr txBox="1"/>
          <p:nvPr/>
        </p:nvSpPr>
        <p:spPr bwMode="auto">
          <a:xfrm flipH="0" flipV="0">
            <a:off x="987974" y="1307080"/>
            <a:ext cx="91439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9468881" name=""/>
          <p:cNvSpPr txBox="1"/>
          <p:nvPr/>
        </p:nvSpPr>
        <p:spPr bwMode="auto">
          <a:xfrm flipH="0" flipV="0">
            <a:off x="10395" y="975385"/>
            <a:ext cx="55156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IP statico e noto a tutti.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Permette ad un </a:t>
            </a:r>
            <a:r>
              <a:rPr i="1">
                <a:solidFill>
                  <a:schemeClr val="tx1"/>
                </a:solidFill>
              </a:rPr>
              <a:t>client esterno</a:t>
            </a:r>
            <a:r>
              <a:rPr>
                <a:solidFill>
                  <a:schemeClr val="tx1"/>
                </a:solidFill>
              </a:rPr>
              <a:t> di interagire col sistema.</a:t>
            </a:r>
            <a:r>
              <a:rPr>
                <a:solidFill>
                  <a:schemeClr val="tx1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81546049" name=""/>
          <p:cNvSpPr txBox="1"/>
          <p:nvPr/>
        </p:nvSpPr>
        <p:spPr bwMode="auto">
          <a:xfrm flipH="0" flipV="0">
            <a:off x="-10290" y="2154915"/>
            <a:ext cx="464327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Fornisce ad un </a:t>
            </a:r>
            <a:r>
              <a:rPr i="1">
                <a:solidFill>
                  <a:schemeClr val="tx1"/>
                </a:solidFill>
              </a:rPr>
              <a:t>nuovo</a:t>
            </a:r>
            <a:r>
              <a:rPr>
                <a:solidFill>
                  <a:schemeClr val="tx1"/>
                </a:solidFill>
              </a:rPr>
              <a:t> nodo un punto di accesso nel sistema, mantenendo la lista dei nodi presenti.</a:t>
            </a:r>
            <a:endParaRPr b="1" i="0">
              <a:solidFill>
                <a:schemeClr val="tx1"/>
              </a:solidFill>
            </a:endParaRPr>
          </a:p>
        </p:txBody>
      </p:sp>
      <p:sp>
        <p:nvSpPr>
          <p:cNvPr id="1180890809" name=""/>
          <p:cNvSpPr txBox="1"/>
          <p:nvPr/>
        </p:nvSpPr>
        <p:spPr bwMode="auto">
          <a:xfrm flipH="0" flipV="0">
            <a:off x="-10291" y="3361293"/>
            <a:ext cx="512153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F</a:t>
            </a:r>
            <a:r>
              <a:rPr b="0" i="0">
                <a:solidFill>
                  <a:schemeClr val="tx1"/>
                </a:solidFill>
              </a:rPr>
              <a:t>ornisce supporto per il controllo di eventuali nodi caduti.</a:t>
            </a:r>
            <a:endParaRPr b="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89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75472596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758584723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801939379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245961087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3016580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9457404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9161812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368275" name="CasellaDiTesto 27"/>
          <p:cNvSpPr txBox="1"/>
          <p:nvPr/>
        </p:nvSpPr>
        <p:spPr bwMode="auto">
          <a:xfrm flipH="0" flipV="0">
            <a:off x="4549629" y="4835718"/>
            <a:ext cx="4610226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4/10</a:t>
            </a:r>
            <a:endParaRPr/>
          </a:p>
        </p:txBody>
      </p:sp>
      <p:sp>
        <p:nvSpPr>
          <p:cNvPr id="145946609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Finger Table</a:t>
            </a:r>
            <a:endParaRPr/>
          </a:p>
        </p:txBody>
      </p:sp>
      <p:sp>
        <p:nvSpPr>
          <p:cNvPr id="818217356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49888208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192139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95102" name=""/>
          <p:cNvSpPr txBox="1"/>
          <p:nvPr/>
        </p:nvSpPr>
        <p:spPr bwMode="auto">
          <a:xfrm flipH="0" flipV="0">
            <a:off x="-10293" y="4835718"/>
            <a:ext cx="46049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Finger Table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1945104720" name=""/>
          <p:cNvSpPr txBox="1"/>
          <p:nvPr/>
        </p:nvSpPr>
        <p:spPr bwMode="auto">
          <a:xfrm flipH="0" flipV="0">
            <a:off x="987973" y="1307079"/>
            <a:ext cx="91439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49889" name=""/>
          <p:cNvSpPr txBox="1"/>
          <p:nvPr/>
        </p:nvSpPr>
        <p:spPr bwMode="auto">
          <a:xfrm flipH="0" flipV="0">
            <a:off x="23714" y="732045"/>
            <a:ext cx="5604958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Ogni nodo possiede una propria Finger Table.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Tutte le FT hanno lo</a:t>
            </a:r>
            <a:r>
              <a:rPr>
                <a:solidFill>
                  <a:schemeClr val="tx1"/>
                </a:solidFill>
              </a:rPr>
              <a:t> stesso numero di righe, pari ad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“</a:t>
            </a:r>
            <a:r>
              <a:rPr i="1">
                <a:solidFill>
                  <a:schemeClr val="tx1"/>
                </a:solidFill>
              </a:rPr>
              <a:t>m</a:t>
            </a:r>
            <a:r>
              <a:rPr>
                <a:solidFill>
                  <a:schemeClr val="tx1"/>
                </a:solidFill>
              </a:rPr>
              <a:t>”, cioè il numero di bit usati per un identificativo.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34758635" name=""/>
          <p:cNvSpPr txBox="1"/>
          <p:nvPr/>
        </p:nvSpPr>
        <p:spPr bwMode="auto">
          <a:xfrm flipH="0" flipV="0">
            <a:off x="23717" y="1702998"/>
            <a:ext cx="527065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riga i-esima della FT di un </a:t>
            </a:r>
            <a:r>
              <a:rPr i="1">
                <a:solidFill>
                  <a:schemeClr val="tx1"/>
                </a:solidFill>
              </a:rPr>
              <a:t>nodo p</a:t>
            </a:r>
            <a:r>
              <a:rPr>
                <a:solidFill>
                  <a:schemeClr val="tx1"/>
                </a:solidFill>
              </a:rPr>
              <a:t>, è così calcolata: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87039921" name=""/>
          <p:cNvSpPr txBox="1"/>
          <p:nvPr/>
        </p:nvSpPr>
        <p:spPr bwMode="auto">
          <a:xfrm flipH="0" flipV="0">
            <a:off x="-8032" y="4111469"/>
            <a:ext cx="5013172" cy="5360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Ciò consente una ricerca veloce,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O(log N)</m:t>
                      </m:r>
                    </m:oMath>
                  </m:oMathPara>
                </a14:m>
              </mc:Choice>
              <mc:Fallback/>
            </mc:AlternateContent>
            <a:r>
              <a:rPr b="0" i="0">
                <a:solidFill>
                  <a:schemeClr val="tx1"/>
                </a:solidFill>
              </a:rPr>
              <a:t>, 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senza interrogare tutto l’anello.</a:t>
            </a:r>
            <a:endParaRPr b="0" i="0"/>
          </a:p>
        </p:txBody>
      </p:sp>
      <p:sp>
        <p:nvSpPr>
          <p:cNvPr id="641338090" name=""/>
          <p:cNvSpPr txBox="1"/>
          <p:nvPr/>
        </p:nvSpPr>
        <p:spPr bwMode="auto">
          <a:xfrm flipH="0" flipV="0">
            <a:off x="2646" y="3070188"/>
            <a:ext cx="628389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La Finger Table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mantiene una lista di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nodi progressivamente distanti.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Fornisce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c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onoscenza ben definita dei nodi vicini e più approssimata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all’aumentare della distanza.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438338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76838" y="905861"/>
            <a:ext cx="3414637" cy="2021163"/>
          </a:xfrm>
          <a:prstGeom prst="rect">
            <a:avLst/>
          </a:prstGeom>
        </p:spPr>
      </p:pic>
      <p:sp>
        <p:nvSpPr>
          <p:cNvPr id="13558925" name=""/>
          <p:cNvSpPr/>
          <p:nvPr/>
        </p:nvSpPr>
        <p:spPr bwMode="auto">
          <a:xfrm flipH="0" flipV="0">
            <a:off x="4409277" y="2419168"/>
            <a:ext cx="1956148" cy="3051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65980675" name=""/>
          <p:cNvSpPr/>
          <p:nvPr/>
        </p:nvSpPr>
        <p:spPr bwMode="auto">
          <a:xfrm>
            <a:off x="4488101" y="2419168"/>
            <a:ext cx="183636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1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396595168" name=""/>
          <p:cNvSpPr/>
          <p:nvPr/>
        </p:nvSpPr>
        <p:spPr bwMode="auto">
          <a:xfrm>
            <a:off x="313186" y="1985968"/>
            <a:ext cx="2837540" cy="3397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FT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succ</m:t>
                      </m:r>
                      <m:d>
                        <m:d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p+</m:t>
                          </m:r>
                          <m:sSup>
                            <m:sSupPr>
                              <m:ctrlPr>
                                <a:rPr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i-1</m:t>
                              </m:r>
                            </m:sup>
                          </m:sSup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mod </m:t>
                      </m:r>
                      <m:sSup>
                        <m:sSup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b="1" i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108411311" name=""/>
          <p:cNvSpPr txBox="1"/>
          <p:nvPr/>
        </p:nvSpPr>
        <p:spPr bwMode="auto">
          <a:xfrm flipH="0" flipV="0">
            <a:off x="1242342" y="2480130"/>
            <a:ext cx="41759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 i="1">
                <a:solidFill>
                  <a:schemeClr val="tx1"/>
                </a:solidFill>
              </a:rPr>
              <a:t>Nodo responsabile dell’</a:t>
            </a:r>
            <a:r>
              <a:rPr sz="1000" i="1">
                <a:solidFill>
                  <a:schemeClr val="tx1"/>
                </a:solidFill>
              </a:rPr>
              <a:t>identificativo </a:t>
            </a:r>
            <a:r>
              <a:rPr sz="1000" i="1">
                <a:solidFill>
                  <a:schemeClr val="tx1"/>
                </a:solidFill>
              </a:rPr>
              <a:t>posto come argomento. </a:t>
            </a:r>
            <a:br>
              <a:rPr sz="1000" i="1">
                <a:solidFill>
                  <a:schemeClr val="tx1"/>
                </a:solidFill>
              </a:rPr>
            </a:br>
            <a:r>
              <a:rPr sz="1000" i="1">
                <a:solidFill>
                  <a:schemeClr val="tx1"/>
                </a:solidFill>
              </a:rPr>
              <a:t>Tale operazione è svolta da un nodo presente nel sistema.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376608" y="2359052"/>
            <a:ext cx="244664" cy="45720"/>
          </a:xfrm>
          <a:prstGeom prst="curved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7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5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4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03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09435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587611648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440174733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884812563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37138733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21215090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3868846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nagement Consulting Toolkit by Slidesgo">
  <a:themeElements>
    <a:clrScheme name="Personalizzati 11">
      <a:dk1>
        <a:srgbClr val="000000"/>
      </a:dk1>
      <a:lt1>
        <a:srgbClr val="FFFFFF"/>
      </a:lt1>
      <a:dk2>
        <a:srgbClr val="027C34"/>
      </a:dk2>
      <a:lt2>
        <a:srgbClr val="EFEFEF"/>
      </a:lt2>
      <a:accent1>
        <a:srgbClr val="064D21"/>
      </a:accent1>
      <a:accent2>
        <a:srgbClr val="000000"/>
      </a:accent2>
      <a:accent3>
        <a:srgbClr val="044D21"/>
      </a:accent3>
      <a:accent4>
        <a:srgbClr val="EFEFEF"/>
      </a:accent4>
      <a:accent5>
        <a:srgbClr val="044D21"/>
      </a:accent5>
      <a:accent6>
        <a:srgbClr val="000000"/>
      </a:accent6>
      <a:hlink>
        <a:srgbClr val="044D2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Presentazione su schermo (16:9)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subject/>
  <dc:creator/>
  <cp:keywords/>
  <dc:description/>
  <dc:identifier/>
  <dc:language/>
  <cp:lastModifiedBy/>
  <cp:revision>55</cp:revision>
  <dcterms:modified xsi:type="dcterms:W3CDTF">2023-09-19T11:44:22Z</dcterms:modified>
  <cp:category/>
  <cp:contentStatus/>
  <cp:version/>
</cp:coreProperties>
</file>