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67"/>
  </p:notesMasterIdLst>
  <p:sldIdLst>
    <p:sldId id="256" r:id="rId2"/>
    <p:sldId id="287" r:id="rId3"/>
    <p:sldId id="259" r:id="rId4"/>
    <p:sldId id="258" r:id="rId5"/>
    <p:sldId id="292" r:id="rId6"/>
    <p:sldId id="293" r:id="rId7"/>
    <p:sldId id="294" r:id="rId8"/>
    <p:sldId id="295" r:id="rId9"/>
    <p:sldId id="297" r:id="rId10"/>
    <p:sldId id="298" r:id="rId11"/>
    <p:sldId id="300" r:id="rId12"/>
    <p:sldId id="301" r:id="rId13"/>
    <p:sldId id="299" r:id="rId14"/>
    <p:sldId id="302" r:id="rId15"/>
    <p:sldId id="336" r:id="rId16"/>
    <p:sldId id="337" r:id="rId17"/>
    <p:sldId id="339" r:id="rId18"/>
    <p:sldId id="341" r:id="rId19"/>
    <p:sldId id="307" r:id="rId20"/>
    <p:sldId id="313" r:id="rId21"/>
    <p:sldId id="308" r:id="rId22"/>
    <p:sldId id="309" r:id="rId23"/>
    <p:sldId id="310" r:id="rId24"/>
    <p:sldId id="311" r:id="rId25"/>
    <p:sldId id="312" r:id="rId26"/>
    <p:sldId id="324" r:id="rId27"/>
    <p:sldId id="306" r:id="rId28"/>
    <p:sldId id="332" r:id="rId29"/>
    <p:sldId id="296" r:id="rId30"/>
    <p:sldId id="325" r:id="rId31"/>
    <p:sldId id="326" r:id="rId32"/>
    <p:sldId id="327" r:id="rId33"/>
    <p:sldId id="328" r:id="rId34"/>
    <p:sldId id="329" r:id="rId35"/>
    <p:sldId id="348" r:id="rId36"/>
    <p:sldId id="345" r:id="rId37"/>
    <p:sldId id="346" r:id="rId38"/>
    <p:sldId id="330" r:id="rId39"/>
    <p:sldId id="349" r:id="rId40"/>
    <p:sldId id="351" r:id="rId41"/>
    <p:sldId id="331" r:id="rId42"/>
    <p:sldId id="333" r:id="rId43"/>
    <p:sldId id="334" r:id="rId44"/>
    <p:sldId id="286" r:id="rId45"/>
    <p:sldId id="304" r:id="rId46"/>
    <p:sldId id="305" r:id="rId47"/>
    <p:sldId id="315" r:id="rId48"/>
    <p:sldId id="316" r:id="rId49"/>
    <p:sldId id="285" r:id="rId50"/>
    <p:sldId id="317" r:id="rId51"/>
    <p:sldId id="266" r:id="rId52"/>
    <p:sldId id="343" r:id="rId53"/>
    <p:sldId id="284" r:id="rId54"/>
    <p:sldId id="303" r:id="rId55"/>
    <p:sldId id="319" r:id="rId56"/>
    <p:sldId id="318" r:id="rId57"/>
    <p:sldId id="320" r:id="rId58"/>
    <p:sldId id="321" r:id="rId59"/>
    <p:sldId id="323" r:id="rId60"/>
    <p:sldId id="338" r:id="rId61"/>
    <p:sldId id="267" r:id="rId62"/>
    <p:sldId id="340" r:id="rId63"/>
    <p:sldId id="342" r:id="rId64"/>
    <p:sldId id="265" r:id="rId65"/>
    <p:sldId id="350" r:id="rId6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AE92AFBA-B02B-4CC2-A29F-196356D18643}">
          <p14:sldIdLst>
            <p14:sldId id="256"/>
            <p14:sldId id="287"/>
            <p14:sldId id="259"/>
            <p14:sldId id="258"/>
          </p14:sldIdLst>
        </p14:section>
        <p14:section name="Alessandro Fato" id="{EEBB62A1-B7A3-4716-8F4C-7905376ABF7C}">
          <p14:sldIdLst>
            <p14:sldId id="292"/>
            <p14:sldId id="293"/>
            <p14:sldId id="294"/>
            <p14:sldId id="295"/>
            <p14:sldId id="297"/>
            <p14:sldId id="298"/>
            <p14:sldId id="300"/>
            <p14:sldId id="301"/>
            <p14:sldId id="299"/>
            <p14:sldId id="302"/>
            <p14:sldId id="336"/>
            <p14:sldId id="337"/>
            <p14:sldId id="339"/>
            <p14:sldId id="341"/>
          </p14:sldIdLst>
        </p14:section>
        <p14:section name="Simone Festa" id="{F783E895-3C94-E247-B833-EBBF05B3710F}">
          <p14:sldIdLst>
            <p14:sldId id="307"/>
            <p14:sldId id="313"/>
            <p14:sldId id="308"/>
            <p14:sldId id="309"/>
            <p14:sldId id="310"/>
            <p14:sldId id="311"/>
            <p14:sldId id="312"/>
            <p14:sldId id="324"/>
            <p14:sldId id="306"/>
            <p14:sldId id="332"/>
            <p14:sldId id="296"/>
            <p14:sldId id="325"/>
            <p14:sldId id="326"/>
            <p14:sldId id="327"/>
            <p14:sldId id="328"/>
            <p14:sldId id="329"/>
            <p14:sldId id="348"/>
            <p14:sldId id="345"/>
            <p14:sldId id="346"/>
          </p14:sldIdLst>
        </p14:section>
        <p14:section name="Adriano Brugnoni" id="{8EFB1BC1-38CF-4485-A321-4EC8992B21A0}">
          <p14:sldIdLst>
            <p14:sldId id="330"/>
            <p14:sldId id="349"/>
            <p14:sldId id="351"/>
            <p14:sldId id="331"/>
            <p14:sldId id="333"/>
            <p14:sldId id="334"/>
            <p14:sldId id="286"/>
            <p14:sldId id="304"/>
            <p14:sldId id="305"/>
            <p14:sldId id="315"/>
            <p14:sldId id="316"/>
            <p14:sldId id="285"/>
            <p14:sldId id="317"/>
            <p14:sldId id="266"/>
            <p14:sldId id="343"/>
            <p14:sldId id="284"/>
            <p14:sldId id="303"/>
            <p14:sldId id="319"/>
            <p14:sldId id="318"/>
            <p14:sldId id="320"/>
            <p14:sldId id="321"/>
            <p14:sldId id="323"/>
            <p14:sldId id="338"/>
            <p14:sldId id="267"/>
            <p14:sldId id="340"/>
            <p14:sldId id="342"/>
            <p14:sldId id="265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o Brugnoni" initials="AB" lastIdx="1" clrIdx="0">
    <p:extLst>
      <p:ext uri="{19B8F6BF-5375-455C-9EA6-DF929625EA0E}">
        <p15:presenceInfo xmlns:p15="http://schemas.microsoft.com/office/powerpoint/2012/main" userId="b14bf0d11e3131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823"/>
    <a:srgbClr val="6D4177"/>
    <a:srgbClr val="8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1ED4C-24FE-4448-A729-40D6F61EFF9F}" v="6" dt="2020-06-19T17:22:13.980"/>
    <p1510:client id="{360E34FC-7DF1-4CD1-8C9D-3050A0532B8B}" v="952" dt="2020-06-20T09:58:52.739"/>
    <p1510:client id="{7629EFBC-0E0A-2E45-961A-32125396017C}" v="19" dt="2020-06-20T10:09:41.485"/>
    <p1510:client id="{7F2A6001-EA28-4174-87A6-A967D5590874}" v="84" dt="2020-06-20T08:32:52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/>
    <p:restoredTop sz="94650"/>
  </p:normalViewPr>
  <p:slideViewPr>
    <p:cSldViewPr snapToGrid="0" snapToObjects="1">
      <p:cViewPr>
        <p:scale>
          <a:sx n="111" d="100"/>
          <a:sy n="111" d="100"/>
        </p:scale>
        <p:origin x="73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6T20:28:1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6T17:05:05.123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2780 581,'0'-5,"-5"-3,-9-5,-7 0,-5 1,-5 3,3-2,1 0,-1-3,-1 0,-2 3,-7 3,-3 3,-5 2,-8-4,1 0,3 0,4 2,5 1,3 2,2 1,-3 1,-2 0,0 0,2 1,2-1,1 0,-5 0,0 0,-6 1,0-1,-4 0,-5 5,2 3,-2-1,-3-1,4-2,-2-2,-1 6,-4 0,4-1,6-1,0 4,3 0,5-2,-3-2,-4 4,1 0,2-2,5 4,3 0,3-3,2-2,-5 3,-1 0,1-1,7 3,3-1,7 4,1 0,-1 2,4 5,-2-2,4 2,4 2,-1 3,1 3,4 2,2 2,-2 0,0 6,1 2,2 0,3-2,1-1,1-3,1 5,0 1,6-6,2 1,0 1,4-6,0-3,-2 0,3 0,5 1,5 2,-1 0,2-5,1-1,4 1,2 6,1-1,7 5,8 8,8-4,0 2,3-5,3 2,1-1,-2 0,5-1,2-8,3 3,0 2,0-5,5-2,1 0,6 1,0-5,3 0,-1 2,2 1,4-3,4-7,3 1,3-3,1-4,1 1,-6-1,-1-2,-6-3,6-2,-3-2,1-2,2 0,-4 0,-6-1,0 1,3-1,-2 1,-5-6,-3-2,-5-5,-3-6,-7 0,-3 3,-6-1,0-3,-5-5,2 3,-2-2,-4-1,-4-4,-3-1,-2-2,-1-1,-2-1,-5-6,-8-2,-2 0,2-4,-2 0,1 3,-2-4,-5 0,-3 3,-5-2,-1-6,-3 1,0 3,-1-2,0 2,1 4,-1 3,1-3,-1-6,-4 1,-3 2,-5 4,-6 9,0 4,-3 2,3 0,-1 4,-4-5,-2-3,-4-2,-2 4,5 3,1 4,4 2,-4-2,-11-3,3-2,-1-3,2 5,-1-6,-5 3,-2 1,0-1,-5-1,-5-1,-6 4,-5-4,-3-3,4-1,-6-1,-2 6,-7 2,-2 1,-5-2,-1 5,-2 0,-4-1,-10 3,-5 0,-8-2,-2 3,2 5,-4 5,1 5,-2 3,-5 2,-4 1,2 1,5 0,0 0,3 0,4 5,4 8,-2 7,6 0,3 2,3 9,5-2,8 1,2 6,2-2,11-3,5 0,8-6,9-7,6-1,11-4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6T19:58:54.53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1 1,'0'5,"5"2,8 0,7-1,6 3,9 1,5 4,0 0,0-3,9-3,2-3,3-3,4 0,3-2,8 5,2 2,2-1,-2 0,5-3,-1 0,5-2,-1-1,3 1,4-2,-1 1,1 0,-3-1,1 1,3 0,-2 0,-5 0,-4 0,-5 0,-3 0,-2 0,4 0,2 0,-6 0,-4 0,-6 0,-2-5,-4-3,-5 1,-11-4,-5-1,-2 3,-1 2,2 2,-4-3,-13 0,-12 6,-13 4,-3 7,-4 2,-5 5,-3-1,-2-2,4 1,1-1,0-3,-2-3,-1-3,4 4,-5 0,-3-1,5 4,-5 0,-1-3,-2-1,1-3,6 4,-3 1,-2-2,-1-2,1 4,0 1,0 3,6 6,3-1,5 3,6 2,6 4,9-4,4 1,8-4,6-6,6 1,5-3,1-3,-3 3,-1-1,0-3,1-2,1-2,2-2,0-1,2-1,-1-1,1 6,0 2,-1 0,-4 4,-3 0,1-2,-5 4,-5 4,-6 6,-5 4,-2 2,-8-2,-3-2,0 2,1 0,-3-3,-1 0,2 0,-3-3,1 1,1 1,4 3,-4 2,0 3,2 0,2 2,3-6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5E24B-EE05-4F4A-88FD-83EFA4E2D638}" type="datetimeFigureOut">
              <a:rPr lang="it-IT" smtClean="0"/>
              <a:t>20/06/20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B08E7-A7E4-480C-A3DC-C56ADA5A9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17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B08E7-A7E4-480C-A3DC-C56ADA5A9AE4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66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B08E7-A7E4-480C-A3DC-C56ADA5A9AE4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99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4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96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7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6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89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5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89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3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04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30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53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s.org/notices/200706/tx070600708p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versity.org/wiki/Campionamento_di_segnali_analogici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7" Type="http://schemas.openxmlformats.org/officeDocument/2006/relationships/image" Target="../media/image58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2E9AEE-DDB0-0646-9A6C-F1571FD08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317422"/>
          </a:xfrm>
        </p:spPr>
        <p:txBody>
          <a:bodyPr>
            <a:normAutofit/>
          </a:bodyPr>
          <a:lstStyle/>
          <a:p>
            <a:r>
              <a:rPr lang="it-IT" sz="8000"/>
              <a:t>SUDOKU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3E3E98-715A-164E-807C-91A4FBA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92500" lnSpcReduction="20000"/>
          </a:bodyPr>
          <a:lstStyle/>
          <a:p>
            <a:r>
              <a:rPr lang="it-IT"/>
              <a:t>Adriano Brugnoni</a:t>
            </a:r>
          </a:p>
          <a:p>
            <a:r>
              <a:rPr lang="it-IT"/>
              <a:t>Alessandro Fato</a:t>
            </a:r>
          </a:p>
          <a:p>
            <a:r>
              <a:rPr lang="it-IT"/>
              <a:t>Simone Festa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Gruppo </a:t>
            </a:r>
            <a:r>
              <a:rPr lang="it-IT" b="1"/>
              <a:t>BFF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 descr="Immagine che contiene oggetto, largo, diverso, lato&#10;&#10;Descrizione generata automaticamente">
            <a:extLst>
              <a:ext uri="{FF2B5EF4-FFF2-40B4-BE49-F238E27FC236}">
                <a16:creationId xmlns:a16="http://schemas.microsoft.com/office/drawing/2014/main" id="{B4F286DA-C3BB-5440-809F-4C6B26B07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1388881" y="1550374"/>
            <a:ext cx="3576694" cy="3576694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59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B0DB3-69A8-4EFE-9C96-8541E27A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SudokuLogic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13E7A-2146-4B3C-9884-90CD3CDD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/>
              <a:t>Implementa le strutture dati per memorizzare la matrice del sudoku e delle note</a:t>
            </a:r>
          </a:p>
          <a:p>
            <a:r>
              <a:rPr lang="it-IT" sz="1800"/>
              <a:t>Implementa dei metodi per interagire con esse</a:t>
            </a:r>
          </a:p>
          <a:p>
            <a:endParaRPr lang="it-IT" sz="1800"/>
          </a:p>
          <a:p>
            <a:endParaRPr lang="it-IT" sz="1800"/>
          </a:p>
          <a:p>
            <a:endParaRPr lang="it-IT" sz="1800"/>
          </a:p>
          <a:p>
            <a:r>
              <a:rPr lang="it-IT" sz="1800"/>
              <a:t>Alla sua istanziazione, il sudoku viene risolto e memorizzata la soluzione. Il thread 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</a:rPr>
              <a:t>SudokuSolveThread</a:t>
            </a:r>
            <a:r>
              <a:rPr lang="it-IT" sz="1800"/>
              <a:t>,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it-IT" sz="1800">
                <a:ea typeface="+mn-lt"/>
                <a:cs typeface="+mn-lt"/>
              </a:rPr>
              <a:t>data in input la matrice iniziale, </a:t>
            </a:r>
            <a:r>
              <a:rPr lang="it-IT" sz="1800"/>
              <a:t>risolve il sudoku. Alla sua terminazione (che potrebbe richiedere un tempo non banale) viene chiamato il metodo di callback </a:t>
            </a:r>
            <a:r>
              <a:rPr lang="it-IT" sz="180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onSudokuSolved</a:t>
            </a:r>
            <a:r>
              <a:rPr lang="it-IT" sz="1800">
                <a:solidFill>
                  <a:srgbClr val="FFC000"/>
                </a:solidFill>
                <a:ea typeface="+mn-lt"/>
                <a:cs typeface="+mn-lt"/>
              </a:rPr>
              <a:t> </a:t>
            </a:r>
            <a:r>
              <a:rPr lang="it-IT" sz="1800">
                <a:ea typeface="+mn-lt"/>
                <a:cs typeface="+mn-lt"/>
              </a:rPr>
              <a:t>nella classe 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SudokuLogic</a:t>
            </a:r>
            <a:r>
              <a:rPr lang="it-IT" sz="1800">
                <a:ea typeface="+mn-lt"/>
                <a:cs typeface="+mn-lt"/>
              </a:rPr>
              <a:t>. Infatti, 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SudokuLogic </a:t>
            </a:r>
            <a:r>
              <a:rPr lang="it-IT" sz="1800">
                <a:ea typeface="+mn-lt"/>
                <a:cs typeface="+mn-lt"/>
              </a:rPr>
              <a:t>implementa la classe 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SudokuSolveThread.CallBack</a:t>
            </a:r>
          </a:p>
        </p:txBody>
      </p:sp>
      <p:pic>
        <p:nvPicPr>
          <p:cNvPr id="4" name="Immagine 4" descr="Immagine che contiene bianco, sedendo, nero, rosso&#10;&#10;Descrizione generata con affidabilità molto elevata">
            <a:extLst>
              <a:ext uri="{FF2B5EF4-FFF2-40B4-BE49-F238E27FC236}">
                <a16:creationId xmlns:a16="http://schemas.microsoft.com/office/drawing/2014/main" id="{160BE938-3E3A-42EB-82D5-7E0773C2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28" y="2228049"/>
            <a:ext cx="3490685" cy="1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2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3DA4A-4A2D-4D5A-94B3-5682B5E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SudokuLogic 2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8141E-65BB-4D8E-BA6E-6CFCE1AC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/>
              <a:t>La 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</a:rPr>
              <a:t>SudokuLogic </a:t>
            </a:r>
            <a:r>
              <a:rPr lang="it-IT" sz="1800"/>
              <a:t>implementa il pattern Observer</a:t>
            </a:r>
          </a:p>
          <a:p>
            <a:r>
              <a:rPr lang="it-IT" sz="1800"/>
              <a:t>Memorizza una lista di </a:t>
            </a:r>
            <a:r>
              <a:rPr lang="it-IT" sz="1800" err="1"/>
              <a:t>observer</a:t>
            </a:r>
            <a:r>
              <a:rPr lang="it-IT" sz="1800"/>
              <a:t>. Il metodo </a:t>
            </a:r>
            <a:r>
              <a:rPr lang="it-IT" sz="1800" err="1">
                <a:solidFill>
                  <a:srgbClr val="FFC000"/>
                </a:solidFill>
              </a:rPr>
              <a:t>attach</a:t>
            </a:r>
            <a:r>
              <a:rPr lang="it-IT" sz="1800">
                <a:solidFill>
                  <a:srgbClr val="FFC000"/>
                </a:solidFill>
              </a:rPr>
              <a:t> </a:t>
            </a:r>
            <a:r>
              <a:rPr lang="it-IT" sz="1800"/>
              <a:t>permette di aggiungere una classe che implementa 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</a:rPr>
              <a:t>SudokuCallBack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800"/>
              <a:t>alla lista degli </a:t>
            </a:r>
            <a:r>
              <a:rPr lang="it-IT" sz="1800" err="1"/>
              <a:t>observer</a:t>
            </a:r>
            <a:endParaRPr lang="it-IT" sz="1800"/>
          </a:p>
          <a:p>
            <a:r>
              <a:rPr lang="it-IT" sz="1800"/>
              <a:t>L'inserimento di un numero nella tabella del sudoku può provocare un errore (quel numero in quella cella non è corretto) o un successo. Gli </a:t>
            </a:r>
            <a:r>
              <a:rPr lang="it-IT" sz="1800" err="1"/>
              <a:t>observer</a:t>
            </a:r>
            <a:r>
              <a:rPr lang="it-IT" sz="1800"/>
              <a:t> vengono notificati di questi eventi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66A2E1D-20A9-44CD-9750-1A83E35D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3503644"/>
            <a:ext cx="5392057" cy="990082"/>
          </a:xfrm>
          <a:prstGeom prst="rect">
            <a:avLst/>
          </a:prstGeom>
        </p:spPr>
      </p:pic>
      <p:pic>
        <p:nvPicPr>
          <p:cNvPr id="5" name="Immagine 5" descr="Immagine che contiene nero, tenendo, bianco&#10;&#10;Descrizione generata con affidabilità molto elevata">
            <a:extLst>
              <a:ext uri="{FF2B5EF4-FFF2-40B4-BE49-F238E27FC236}">
                <a16:creationId xmlns:a16="http://schemas.microsoft.com/office/drawing/2014/main" id="{72DE1FAD-9D5D-4409-9AD4-FD73938C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058" y="3501570"/>
            <a:ext cx="4753428" cy="1132114"/>
          </a:xfrm>
          <a:prstGeom prst="rect">
            <a:avLst/>
          </a:prstGeom>
        </p:spPr>
      </p:pic>
      <p:pic>
        <p:nvPicPr>
          <p:cNvPr id="6" name="Immagine 6" descr="Immagine che contiene nero, rosso, stanza, bianco&#10;&#10;Descrizione generata con affidabilità molto elevata">
            <a:extLst>
              <a:ext uri="{FF2B5EF4-FFF2-40B4-BE49-F238E27FC236}">
                <a16:creationId xmlns:a16="http://schemas.microsoft.com/office/drawing/2014/main" id="{F4AEC281-E482-40F6-8B19-800EC264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5" y="4814155"/>
            <a:ext cx="11146970" cy="13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5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29051-5970-4FF4-9D6B-E76C1BE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SudokuLogic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0D57CF-0D4B-43C1-80B2-703A4160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/>
              <a:t>La 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</a:rPr>
              <a:t>SudokuView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800"/>
              <a:t>è un osservatore della 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</a:rPr>
              <a:t>SudokuLogic</a:t>
            </a:r>
          </a:p>
          <a:p>
            <a:pPr lvl="1" indent="-342900"/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onSudokuError</a:t>
            </a:r>
            <a:r>
              <a:rPr lang="it-IT" sz="1800">
                <a:ea typeface="+mn-lt"/>
                <a:cs typeface="+mn-lt"/>
              </a:rPr>
              <a:t>: illumina di rosso la cella in cui è avvenuto l'errore e riproduce un suono</a:t>
            </a:r>
          </a:p>
          <a:p>
            <a:pPr lvl="1" indent="-342900"/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onSudokuSuccess</a:t>
            </a:r>
            <a:r>
              <a:rPr lang="it-IT" sz="1800">
                <a:ea typeface="+mn-lt"/>
                <a:cs typeface="+mn-lt"/>
              </a:rPr>
              <a:t>: riproduce un suono</a:t>
            </a:r>
          </a:p>
          <a:p>
            <a:r>
              <a:rPr lang="it-IT" sz="1800">
                <a:ea typeface="+mn-lt"/>
                <a:cs typeface="+mn-lt"/>
              </a:rPr>
              <a:t>La 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SudokuActivity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it-IT" sz="1800">
                <a:ea typeface="+mn-lt"/>
                <a:cs typeface="+mn-lt"/>
              </a:rPr>
              <a:t>è un osservatore della 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SudokuLogic</a:t>
            </a:r>
            <a:endParaRPr lang="en-US" sz="180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lvl="1" indent="-342900"/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onSudokuError</a:t>
            </a:r>
            <a:r>
              <a:rPr lang="it-IT" sz="1800">
                <a:ea typeface="+mn-lt"/>
                <a:cs typeface="+mn-lt"/>
              </a:rPr>
              <a:t>: riduce i punti, incrementa il numero di errori e, in caso, chiude la partita</a:t>
            </a:r>
            <a:endParaRPr lang="en-US" sz="1800">
              <a:ea typeface="+mn-lt"/>
              <a:cs typeface="+mn-lt"/>
            </a:endParaRPr>
          </a:p>
          <a:p>
            <a:pPr lvl="1" indent="-342900"/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onSudokuSuccess</a:t>
            </a:r>
            <a:r>
              <a:rPr lang="it-IT" sz="1800">
                <a:ea typeface="+mn-lt"/>
                <a:cs typeface="+mn-lt"/>
              </a:rPr>
              <a:t>: incrementa i punti (riducili se il successo è avvenuto grazie ad un consiglio) ed esci dalla partita se il sudoku è terminato</a:t>
            </a:r>
            <a:endParaRPr lang="it-IT" sz="1800"/>
          </a:p>
          <a:p>
            <a:pPr lvl="1" indent="-342900"/>
            <a:endParaRPr lang="it-IT" sz="1800"/>
          </a:p>
          <a:p>
            <a:pPr marL="342900" lvl="1" indent="0">
              <a:buNone/>
            </a:pPr>
            <a:r>
              <a:rPr lang="it-IT" sz="1800"/>
              <a:t>Nota: la grafica e il suono è gestita dalla 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SudokuView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endParaRPr lang="it-IT" sz="1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4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A5F21-07CC-4BC3-8774-9B364FB6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SudokuLogic 4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1E2A6-2349-487E-9EB6-0C1E35DC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/>
              <a:t>I metodi principali di logica sono:</a:t>
            </a:r>
          </a:p>
          <a:p>
            <a:pPr lvl="1" indent="0"/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>
                <a:solidFill>
                  <a:srgbClr val="FFC000"/>
                </a:solidFill>
                <a:ea typeface="+mn-lt"/>
                <a:cs typeface="+mn-lt"/>
              </a:rPr>
              <a:t>setHint &amp;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>
                <a:solidFill>
                  <a:srgbClr val="FFC000"/>
                </a:solidFill>
                <a:ea typeface="+mn-lt"/>
                <a:cs typeface="+mn-lt"/>
              </a:rPr>
              <a:t>deleteHint</a:t>
            </a:r>
            <a:r>
              <a:rPr lang="it-IT" sz="180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it-IT" sz="1800">
                <a:ea typeface="+mn-lt"/>
                <a:cs typeface="+mn-lt"/>
              </a:rPr>
              <a:t> inserisce/cancella le note da una cella</a:t>
            </a:r>
          </a:p>
          <a:p>
            <a:pPr lvl="1" indent="0"/>
            <a:r>
              <a:rPr lang="it-IT" sz="1800"/>
              <a:t> </a:t>
            </a:r>
            <a:r>
              <a:rPr lang="it-IT" sz="1800">
                <a:solidFill>
                  <a:srgbClr val="FFC000"/>
                </a:solidFill>
              </a:rPr>
              <a:t>tryNumber</a:t>
            </a:r>
            <a:r>
              <a:rPr lang="it-IT" sz="1800"/>
              <a:t>: prova ad inserire il numero richiesto nella cella richiesta. </a:t>
            </a:r>
            <a:r>
              <a:rPr lang="it-IT" sz="1800">
                <a:ea typeface="+mn-lt"/>
                <a:cs typeface="+mn-lt"/>
              </a:rPr>
              <a:t>È sufficiente confrontare il numero con la matrice risolta</a:t>
            </a:r>
          </a:p>
          <a:p>
            <a:pPr lvl="1" indent="0"/>
            <a:endParaRPr lang="it-IT" sz="1800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DF6D55ED-CE76-4D01-87E5-4B3AA1AB0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5" y="3184401"/>
            <a:ext cx="8701313" cy="32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5C2E2-64F6-4C9F-92AE-24875ADF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SudokuLogic 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431164-C86D-41BB-9EA1-EA8CC22C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>
                <a:ea typeface="+mn-lt"/>
                <a:cs typeface="+mn-lt"/>
              </a:rPr>
              <a:t>I metodi principali di logica sono:</a:t>
            </a:r>
          </a:p>
          <a:p>
            <a:pPr lvl="1"/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autoSetNumber</a:t>
            </a:r>
            <a:r>
              <a:rPr lang="it-IT" sz="1800">
                <a:ea typeface="+mn-lt"/>
                <a:cs typeface="+mn-lt"/>
              </a:rPr>
              <a:t>: viene riempita casualmente una cella del </a:t>
            </a:r>
            <a:r>
              <a:rPr lang="it-IT" sz="1800" err="1">
                <a:ea typeface="+mn-lt"/>
                <a:cs typeface="+mn-lt"/>
              </a:rPr>
              <a:t>sudoku</a:t>
            </a:r>
            <a:r>
              <a:rPr lang="it-IT" sz="1800">
                <a:ea typeface="+mn-lt"/>
                <a:cs typeface="+mn-lt"/>
              </a:rPr>
              <a:t>. È scelta casualmente tra la riga o la colonna o il quadrato con il numero minore di celle mancanti.</a:t>
            </a:r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294108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074A6-40A5-400B-A85D-7B76725E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Sudoku web API 1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2A826AB8-2248-4FFF-8FFC-616C3AA1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20" y="1840139"/>
            <a:ext cx="2171105" cy="3859742"/>
          </a:xfrm>
        </p:spPr>
      </p:pic>
      <p:pic>
        <p:nvPicPr>
          <p:cNvPr id="5" name="Immagine 5" descr="Immagine che contiene testo, tavolo, schermo, largo&#10;&#10;Descrizione generata con affidabilità molto elevata">
            <a:extLst>
              <a:ext uri="{FF2B5EF4-FFF2-40B4-BE49-F238E27FC236}">
                <a16:creationId xmlns:a16="http://schemas.microsoft.com/office/drawing/2014/main" id="{60FF5B55-862C-438A-A850-02C49B43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3" y="2015709"/>
            <a:ext cx="5921828" cy="36829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091A26-83E1-441C-9BF0-668F8995CC9A}"/>
              </a:ext>
            </a:extLst>
          </p:cNvPr>
          <p:cNvSpPr txBox="1"/>
          <p:nvPr/>
        </p:nvSpPr>
        <p:spPr>
          <a:xfrm>
            <a:off x="8686800" y="2082800"/>
            <a:ext cx="319314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Arial"/>
              </a:rPr>
              <a:t>Per generare il sudoku: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cs typeface="Arial"/>
              </a:rPr>
              <a:t>Disabilito momentaneamente i bottoni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cs typeface="Arial"/>
              </a:rPr>
              <a:t>Mostro la progress bar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cs typeface="Arial"/>
              </a:rPr>
              <a:t>Contatto il server tramite Volley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F05209-A3E0-4CD5-AC1B-45D783A56DE7}"/>
              </a:ext>
            </a:extLst>
          </p:cNvPr>
          <p:cNvSpPr txBox="1"/>
          <p:nvPr/>
        </p:nvSpPr>
        <p:spPr>
          <a:xfrm>
            <a:off x="2481943" y="1509486"/>
            <a:ext cx="5849257" cy="3838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B87D00"/>
                </a:solidFill>
              </a:rPr>
              <a:t>HomeFragmentListener</a:t>
            </a:r>
            <a:r>
              <a:rPr lang="en-US">
                <a:solidFill>
                  <a:srgbClr val="B87D00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- Metodo</a:t>
            </a:r>
            <a:r>
              <a:rPr lang="en-US">
                <a:solidFill>
                  <a:srgbClr val="B87D00"/>
                </a:solidFill>
              </a:rPr>
              <a:t> 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onClick</a:t>
            </a:r>
          </a:p>
        </p:txBody>
      </p:sp>
    </p:spTree>
    <p:extLst>
      <p:ext uri="{BB962C8B-B14F-4D97-AF65-F5344CB8AC3E}">
        <p14:creationId xmlns:p14="http://schemas.microsoft.com/office/powerpoint/2010/main" val="177552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BA291-7C97-4C08-BEC2-D5933666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Sudoku web API 2</a:t>
            </a:r>
          </a:p>
        </p:txBody>
      </p:sp>
      <p:pic>
        <p:nvPicPr>
          <p:cNvPr id="6" name="Immagine 6" descr="Immagine che contiene screenshot, uccello&#10;&#10;Descrizione generata con affidabilità molto elevata">
            <a:extLst>
              <a:ext uri="{FF2B5EF4-FFF2-40B4-BE49-F238E27FC236}">
                <a16:creationId xmlns:a16="http://schemas.microsoft.com/office/drawing/2014/main" id="{3B5564EE-AE7C-4734-870B-69D9F2817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2433"/>
            <a:ext cx="10515600" cy="328612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ED09DB-B942-498A-8D1B-135ACF062637}"/>
              </a:ext>
            </a:extLst>
          </p:cNvPr>
          <p:cNvSpPr txBox="1"/>
          <p:nvPr/>
        </p:nvSpPr>
        <p:spPr>
          <a:xfrm>
            <a:off x="836400" y="1712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B87D00"/>
                </a:solidFill>
              </a:rPr>
              <a:t>VolleySudokuApi</a:t>
            </a:r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1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AF18B-5BF4-4CBE-856F-FF649675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Sudoku web API 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E09A2C-C8CA-42A6-BBBC-CB5670F33CD1}"/>
              </a:ext>
            </a:extLst>
          </p:cNvPr>
          <p:cNvSpPr txBox="1"/>
          <p:nvPr/>
        </p:nvSpPr>
        <p:spPr>
          <a:xfrm>
            <a:off x="836400" y="1688400"/>
            <a:ext cx="4687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B87D00"/>
                </a:solidFill>
              </a:rPr>
              <a:t>HomeFragmentListener </a:t>
            </a:r>
            <a:r>
              <a:rPr lang="en-US">
                <a:solidFill>
                  <a:schemeClr val="tx2"/>
                </a:solidFill>
              </a:rPr>
              <a:t>gestirà il metodo di callback di Volley implementando 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Response.ErrorListener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Response.Listener</a:t>
            </a:r>
            <a:r>
              <a:rPr lang="en-US">
                <a:ea typeface="+mn-lt"/>
                <a:cs typeface="+mn-lt"/>
              </a:rPr>
              <a:t>&lt;String&gt;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Immagine 7" descr="Immagine che contiene cibo&#10;&#10;Descrizione generata con affidabilità molto elevata">
            <a:extLst>
              <a:ext uri="{FF2B5EF4-FFF2-40B4-BE49-F238E27FC236}">
                <a16:creationId xmlns:a16="http://schemas.microsoft.com/office/drawing/2014/main" id="{3587E7BF-626D-4655-A1D1-38859D24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00" y="3249557"/>
            <a:ext cx="5227200" cy="859914"/>
          </a:xfrm>
          <a:prstGeom prst="rect">
            <a:avLst/>
          </a:prstGeom>
        </p:spPr>
      </p:pic>
      <p:pic>
        <p:nvPicPr>
          <p:cNvPr id="8" name="Immagine 8" descr="Immagine che contiene screenshot, telefono&#10;&#10;Descrizione generata con affidabilità molto elevata">
            <a:extLst>
              <a:ext uri="{FF2B5EF4-FFF2-40B4-BE49-F238E27FC236}">
                <a16:creationId xmlns:a16="http://schemas.microsoft.com/office/drawing/2014/main" id="{B5FEFE4F-041F-4D59-9764-F2CC453D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00" y="119596"/>
            <a:ext cx="5023200" cy="6618807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7C9F37D5-1C17-4352-BA5C-8AE12C45D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71" y="4494392"/>
            <a:ext cx="2924628" cy="16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8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1C27C-9A08-477C-ABFB-264C259E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Sudoku web API 4</a:t>
            </a:r>
          </a:p>
        </p:txBody>
      </p:sp>
      <p:pic>
        <p:nvPicPr>
          <p:cNvPr id="4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2A106B3-2BC3-4F64-B2C6-FFA007207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334" y="1593397"/>
            <a:ext cx="8240763" cy="4280656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ED1BC1-596E-4D27-81D1-CBB5A1249F7C}"/>
              </a:ext>
            </a:extLst>
          </p:cNvPr>
          <p:cNvSpPr txBox="1"/>
          <p:nvPr/>
        </p:nvSpPr>
        <p:spPr>
          <a:xfrm>
            <a:off x="377372" y="1712686"/>
            <a:ext cx="33382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62626"/>
                </a:solidFill>
              </a:rPr>
              <a:t>Il metodo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getGameMatricFromJson </a:t>
            </a:r>
            <a:r>
              <a:rPr lang="en-US">
                <a:solidFill>
                  <a:srgbClr val="262626"/>
                </a:solidFill>
              </a:rPr>
              <a:t>restituisce, dato in input il file json restituito dal server, una stringa che rappresenta lo stato del sudoku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Gestione dei fragment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4920"/>
          </a:xfrm>
        </p:spPr>
        <p:txBody>
          <a:bodyPr>
            <a:normAutofit/>
          </a:bodyPr>
          <a:lstStyle/>
          <a:p>
            <a:r>
              <a:rPr lang="it-IT" sz="1800"/>
              <a:t>La loro implementazione è una diretta conseguenza dell’utilizzo di BottomNavigationView.</a:t>
            </a:r>
          </a:p>
          <a:p>
            <a:endParaRPr lang="it-IT" sz="1800"/>
          </a:p>
          <a:p>
            <a:endParaRPr lang="it-IT" sz="1800"/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Consente di switchare tra le varie view (fino ad un massimo di 5).</a:t>
            </a:r>
          </a:p>
          <a:p>
            <a:endParaRPr lang="it-IT" sz="1800"/>
          </a:p>
          <a:p>
            <a:r>
              <a:rPr lang="it-IT" sz="1800"/>
              <a:t>E’ altamente personalizzabile e coerente con il Material Design. Può includere elementi statici (icone, testo) ed elementi dinamici (badge con numero di notifiche, o un semplice pallino).</a:t>
            </a:r>
          </a:p>
          <a:p>
            <a:pPr marL="0" indent="0">
              <a:buNone/>
            </a:pPr>
            <a:endParaRPr lang="it-IT" sz="1800"/>
          </a:p>
          <a:p>
            <a:pPr marL="0" indent="0">
              <a:buNone/>
            </a:pPr>
            <a:endParaRPr lang="it-IT" sz="1800"/>
          </a:p>
          <a:p>
            <a:pPr marL="0" indent="0">
              <a:buNone/>
            </a:pPr>
            <a:endParaRPr lang="it-IT" sz="1800"/>
          </a:p>
          <a:p>
            <a:endParaRPr lang="it-IT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D9646D2-2A51-D045-B948-432CC84F0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98"/>
          <a:stretch/>
        </p:blipFill>
        <p:spPr>
          <a:xfrm>
            <a:off x="3816312" y="2275368"/>
            <a:ext cx="3857625" cy="637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96316DC-7185-574A-91E8-94B058B5E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8" r="3784"/>
          <a:stretch/>
        </p:blipFill>
        <p:spPr>
          <a:xfrm>
            <a:off x="1122218" y="5317067"/>
            <a:ext cx="4391891" cy="7366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1611BA-24AD-F344-811A-63657A907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891" y="5317067"/>
            <a:ext cx="4391891" cy="739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248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3C247-D1FA-4258-B782-DAA2C1A6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Struttura delle activity</a:t>
            </a:r>
          </a:p>
        </p:txBody>
      </p:sp>
      <p:pic>
        <p:nvPicPr>
          <p:cNvPr id="4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0A66558-4267-4B72-A6DE-D86F27DAE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1"/>
          <a:stretch/>
        </p:blipFill>
        <p:spPr>
          <a:xfrm>
            <a:off x="2082991" y="2360428"/>
            <a:ext cx="2399095" cy="3819580"/>
          </a:xfrm>
          <a:ln>
            <a:solidFill>
              <a:schemeClr val="tx1"/>
            </a:solidFill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6C6BAD-6BB4-4061-A831-EFC026516EB4}"/>
              </a:ext>
            </a:extLst>
          </p:cNvPr>
          <p:cNvSpPr txBox="1"/>
          <p:nvPr/>
        </p:nvSpPr>
        <p:spPr>
          <a:xfrm>
            <a:off x="2082800" y="1589314"/>
            <a:ext cx="36430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MenuActivity</a:t>
            </a:r>
            <a:endParaRPr lang="en-US"/>
          </a:p>
          <a:p>
            <a:r>
              <a:rPr lang="en-US" err="1"/>
              <a:t>Composta</a:t>
            </a:r>
            <a:r>
              <a:rPr lang="en-US"/>
              <a:t> da 3 Fragment 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0BD0C284-39FF-4B90-B529-6A80FCA1F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2" b="1522"/>
          <a:stretch/>
        </p:blipFill>
        <p:spPr>
          <a:xfrm>
            <a:off x="6959600" y="2360428"/>
            <a:ext cx="2568730" cy="3819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9F451-BA45-4F0E-B770-8D1C1A8E3A2C}"/>
              </a:ext>
            </a:extLst>
          </p:cNvPr>
          <p:cNvSpPr txBox="1"/>
          <p:nvPr/>
        </p:nvSpPr>
        <p:spPr>
          <a:xfrm>
            <a:off x="6959600" y="1589314"/>
            <a:ext cx="3410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SudokuActivity</a:t>
            </a:r>
            <a:endParaRPr lang="en-US">
              <a:cs typeface="Arial"/>
            </a:endParaRPr>
          </a:p>
          <a:p>
            <a:endParaRPr lang="en-US" i="1"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7C63AB-9626-48A6-BDC5-F606FEF3569B}"/>
              </a:ext>
            </a:extLst>
          </p:cNvPr>
          <p:cNvSpPr txBox="1"/>
          <p:nvPr/>
        </p:nvSpPr>
        <p:spPr>
          <a:xfrm>
            <a:off x="1952400" y="6302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FragmentHome</a:t>
            </a:r>
            <a:r>
              <a:rPr lang="en-US"/>
              <a:t> in </a:t>
            </a:r>
            <a:r>
              <a:rPr lang="en-US" err="1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7288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Componenti della </a:t>
            </a:r>
            <a:r>
              <a:rPr lang="it-IT" err="1"/>
              <a:t>navbar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/>
              <a:t>1) Container : include tutte le componenti della </a:t>
            </a:r>
            <a:r>
              <a:rPr lang="it-IT" sz="1800" err="1"/>
              <a:t>navbar</a:t>
            </a:r>
            <a:r>
              <a:rPr lang="it-IT" sz="1800"/>
              <a:t>.</a:t>
            </a:r>
          </a:p>
          <a:p>
            <a:endParaRPr lang="it-IT" sz="1800"/>
          </a:p>
          <a:p>
            <a:r>
              <a:rPr lang="it-IT" sz="1800"/>
              <a:t>2) e 3) Icona e testo inattivi: elementi statici. Se non attiva, non ci troviamo nel suo fragment associato.</a:t>
            </a:r>
          </a:p>
          <a:p>
            <a:endParaRPr lang="it-IT" sz="1800"/>
          </a:p>
          <a:p>
            <a:r>
              <a:rPr lang="it-IT" sz="1800"/>
              <a:t>4) e 5) Icona e testo attivi: elementi statici. Presente una colorazione diversa, ed evidenzia il fatto che ci troviamo nel fragment associato.</a:t>
            </a:r>
          </a:p>
          <a:p>
            <a:endParaRPr lang="it-IT" sz="1800"/>
          </a:p>
          <a:p>
            <a:r>
              <a:rPr lang="it-IT" sz="1800"/>
              <a:t>Elementi attivi e non attivi sono gestiti </a:t>
            </a:r>
            <a:br>
              <a:rPr lang="it-IT" sz="1800"/>
            </a:br>
            <a:r>
              <a:rPr lang="it-IT" sz="1800"/>
              <a:t>automaticamente!</a:t>
            </a:r>
          </a:p>
        </p:txBody>
      </p:sp>
      <p:pic>
        <p:nvPicPr>
          <p:cNvPr id="5" name="Immagine 4" descr="Immagine che contiene orologio, metro, disegnando&#10;&#10;Descrizione generata automaticamente">
            <a:extLst>
              <a:ext uri="{FF2B5EF4-FFF2-40B4-BE49-F238E27FC236}">
                <a16:creationId xmlns:a16="http://schemas.microsoft.com/office/drawing/2014/main" id="{8DB3C3A7-A54B-E74C-8694-D2543C6A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36" y="4327814"/>
            <a:ext cx="576580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894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Realizzazione della </a:t>
            </a:r>
            <a:r>
              <a:rPr lang="it-IT" err="1"/>
              <a:t>navbar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765"/>
            <a:ext cx="10515600" cy="1438570"/>
          </a:xfrm>
        </p:spPr>
        <p:txBody>
          <a:bodyPr>
            <a:normAutofit/>
          </a:bodyPr>
          <a:lstStyle/>
          <a:p>
            <a:r>
              <a:rPr lang="it-IT" sz="1800"/>
              <a:t>Android Studio crea automaticamente i file xml della </a:t>
            </a:r>
            <a:r>
              <a:rPr lang="it-IT" sz="1800" err="1"/>
              <a:t>navbar</a:t>
            </a:r>
            <a:r>
              <a:rPr lang="it-IT" sz="1800"/>
              <a:t>, dei fragment e della </a:t>
            </a:r>
            <a:r>
              <a:rPr lang="it-IT" sz="1800" err="1"/>
              <a:t>main</a:t>
            </a:r>
            <a:r>
              <a:rPr lang="it-IT" sz="1800"/>
              <a:t> activity.</a:t>
            </a:r>
          </a:p>
          <a:p>
            <a:endParaRPr lang="it-IT" sz="1800"/>
          </a:p>
          <a:p>
            <a:r>
              <a:rPr lang="it-IT" sz="1800"/>
              <a:t>Crea anche, nel package «</a:t>
            </a:r>
            <a:r>
              <a:rPr lang="it-IT" sz="1800" err="1"/>
              <a:t>ui</a:t>
            </a:r>
            <a:r>
              <a:rPr lang="it-IT" sz="1800"/>
              <a:t>» le classi 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</a:rPr>
              <a:t>Fragment</a:t>
            </a:r>
            <a:r>
              <a:rPr lang="it-IT" sz="1800"/>
              <a:t> e 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</a:rPr>
              <a:t>viewModel</a:t>
            </a:r>
            <a:r>
              <a:rPr lang="it-IT" sz="1800"/>
              <a:t> dei vari elementi presenti nella </a:t>
            </a:r>
            <a:r>
              <a:rPr lang="it-IT" sz="1800" err="1"/>
              <a:t>navbar</a:t>
            </a:r>
            <a:r>
              <a:rPr lang="it-IT" sz="1800"/>
              <a:t>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0D7ED44-C2FF-C34E-B258-68041818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32" y="4327451"/>
            <a:ext cx="2921000" cy="1676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7B82C29-007D-374D-A49F-7B084ABA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27450"/>
            <a:ext cx="3289300" cy="1676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53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Realizzazione della </a:t>
            </a:r>
            <a:r>
              <a:rPr lang="it-IT" err="1"/>
              <a:t>navbar</a:t>
            </a:r>
            <a:r>
              <a:rPr lang="it-IT"/>
              <a:t>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3859742"/>
          </a:xfrm>
        </p:spPr>
        <p:txBody>
          <a:bodyPr>
            <a:normAutofit/>
          </a:bodyPr>
          <a:lstStyle/>
          <a:p>
            <a:r>
              <a:rPr lang="it-IT" sz="1800"/>
              <a:t>Abbiamo anche, nel package «</a:t>
            </a:r>
            <a:r>
              <a:rPr lang="it-IT" sz="1800" err="1"/>
              <a:t>navigation</a:t>
            </a:r>
            <a:r>
              <a:rPr lang="it-IT" sz="1800"/>
              <a:t>», un file chiamato </a:t>
            </a:r>
            <a:r>
              <a:rPr lang="it-IT" sz="1800">
                <a:solidFill>
                  <a:schemeClr val="accent6"/>
                </a:solidFill>
              </a:rPr>
              <a:t>mobile_navigation.xml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Rappresenta un «grafo» di tutte le destinazioni, e di tutte le azioni che creano interazioni.</a:t>
            </a:r>
          </a:p>
          <a:p>
            <a:endParaRPr lang="it-IT" sz="1800"/>
          </a:p>
          <a:p>
            <a:r>
              <a:rPr lang="it-IT" sz="1800"/>
              <a:t>Nel nostro caso le interazioni non avvengono direttamente tra fragment, questo perché il passaggio tra le varie interfacce è gestito dalla </a:t>
            </a:r>
            <a:r>
              <a:rPr lang="it-IT" sz="1800" err="1"/>
              <a:t>navbar</a:t>
            </a:r>
            <a:r>
              <a:rPr lang="it-IT" sz="1800"/>
              <a:t>, e non da elementi presenti nei fragment (e.g. bottoni).</a:t>
            </a:r>
          </a:p>
          <a:p>
            <a:pPr marL="0" indent="0">
              <a:buNone/>
            </a:pPr>
            <a:endParaRPr lang="it-IT" sz="1800"/>
          </a:p>
          <a:p>
            <a:endParaRPr lang="it-IT" sz="180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485B8F0-3A3A-3A47-ADF5-069594874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6" t="1460" r="5379" b="5303"/>
          <a:stretch/>
        </p:blipFill>
        <p:spPr>
          <a:xfrm>
            <a:off x="7666891" y="1215851"/>
            <a:ext cx="4231721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85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Come funziona?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1306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/>
              <a:t> La classe 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</a:rPr>
              <a:t>MenuActivity</a:t>
            </a:r>
            <a:r>
              <a:rPr lang="it-IT" sz="1800"/>
              <a:t> implementa 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BottomNavigationView.OnNavigationItemSelectedListener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Dentro </a:t>
            </a:r>
            <a:r>
              <a:rPr lang="it-IT" sz="1800" dirty="0" err="1">
                <a:solidFill>
                  <a:srgbClr val="FFC000"/>
                </a:solidFill>
              </a:rPr>
              <a:t>onCreate</a:t>
            </a:r>
            <a:r>
              <a:rPr lang="it-IT" sz="1800" dirty="0">
                <a:solidFill>
                  <a:srgbClr val="FFC000"/>
                </a:solidFill>
              </a:rPr>
              <a:t> </a:t>
            </a:r>
            <a:r>
              <a:rPr lang="it-IT" sz="1800"/>
              <a:t>viene istanziata la classe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BottomNavigationView</a:t>
            </a:r>
            <a:r>
              <a:rPr lang="it-IT" sz="1800"/>
              <a:t>: essa viene associata alla controparte grafica tramite </a:t>
            </a:r>
            <a:r>
              <a:rPr lang="it-IT" sz="1800" dirty="0" err="1">
                <a:solidFill>
                  <a:srgbClr val="FFC000"/>
                </a:solidFill>
              </a:rPr>
              <a:t>findViewById</a:t>
            </a:r>
            <a:r>
              <a:rPr lang="it-IT" sz="1800"/>
              <a:t>. 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Viene anche richiamato il metodo </a:t>
            </a:r>
            <a:r>
              <a:rPr lang="it-IT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setOnNavigationItemSelectedListener</a:t>
            </a:r>
            <a:r>
              <a:rPr lang="it-IT" sz="1800"/>
              <a:t>.</a:t>
            </a:r>
          </a:p>
          <a:p>
            <a:endParaRPr lang="it-IT" sz="1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CAFF56-66A7-1041-818D-F637EF3E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3"/>
          <a:stretch/>
        </p:blipFill>
        <p:spPr>
          <a:xfrm>
            <a:off x="838200" y="4237183"/>
            <a:ext cx="10820400" cy="11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5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Come funziona ? 2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015326F-E137-6A4F-836B-C4C5DE99F1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/>
              <a:t>Nella nostra 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</a:rPr>
              <a:t>MenuActivity</a:t>
            </a:r>
            <a:r>
              <a:rPr lang="it-IT" sz="1800"/>
              <a:t> richiamiamo </a:t>
            </a:r>
            <a:r>
              <a:rPr lang="it-IT" sz="1800" dirty="0" err="1">
                <a:solidFill>
                  <a:srgbClr val="FFC000"/>
                </a:solidFill>
              </a:rPr>
              <a:t>getSupportFragmentManager</a:t>
            </a:r>
            <a:r>
              <a:rPr lang="it-IT" sz="1800" dirty="0">
                <a:solidFill>
                  <a:srgbClr val="FFC000"/>
                </a:solidFill>
              </a:rPr>
              <a:t> </a:t>
            </a:r>
            <a:r>
              <a:rPr lang="it-IT" sz="1800"/>
              <a:t>che ritorna un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FragmentManager</a:t>
            </a:r>
            <a:r>
              <a:rPr lang="it-IT" sz="1800"/>
              <a:t>.</a:t>
            </a:r>
          </a:p>
          <a:p>
            <a:endParaRPr lang="it-IT" sz="1800"/>
          </a:p>
          <a:p>
            <a:r>
              <a:rPr lang="it-IT" sz="1800"/>
              <a:t>Richiamiamo anche </a:t>
            </a:r>
            <a:r>
              <a:rPr lang="it-IT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beginTransaction</a:t>
            </a:r>
            <a:r>
              <a:rPr lang="it-IT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(), </a:t>
            </a:r>
            <a:r>
              <a:rPr lang="it-IT" sz="1800"/>
              <a:t>che crea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FragmentTransaction</a:t>
            </a:r>
            <a:r>
              <a:rPr lang="it-IT" sz="1800"/>
              <a:t>.</a:t>
            </a:r>
          </a:p>
          <a:p>
            <a:endParaRPr lang="it-IT" sz="1800"/>
          </a:p>
          <a:p>
            <a:r>
              <a:rPr lang="it-IT" sz="1800"/>
              <a:t>Mediante </a:t>
            </a:r>
            <a:r>
              <a:rPr lang="it-IT" sz="1800" err="1"/>
              <a:t>add</a:t>
            </a:r>
            <a:r>
              <a:rPr lang="it-IT" sz="1800"/>
              <a:t>, il </a:t>
            </a:r>
            <a:r>
              <a:rPr lang="it-IT" sz="1800" dirty="0" err="1"/>
              <a:t>fragment</a:t>
            </a:r>
            <a:r>
              <a:rPr lang="it-IT" sz="1800"/>
              <a:t> viene aggiunto.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Con il </a:t>
            </a:r>
            <a:r>
              <a:rPr lang="it-IT" sz="1800" err="1"/>
              <a:t>commit</a:t>
            </a:r>
            <a:r>
              <a:rPr lang="it-IT" sz="1800"/>
              <a:t> rendiamo effettivi questi cambiamenti.</a:t>
            </a:r>
          </a:p>
          <a:p>
            <a:endParaRPr lang="it-IT" sz="1800"/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A66625F7-8CB4-C249-9253-0B9FEB9E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115251"/>
            <a:ext cx="10515600" cy="244833"/>
          </a:xfrm>
        </p:spPr>
      </p:pic>
    </p:spTree>
    <p:extLst>
      <p:ext uri="{BB962C8B-B14F-4D97-AF65-F5344CB8AC3E}">
        <p14:creationId xmlns:p14="http://schemas.microsoft.com/office/powerpoint/2010/main" val="204784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Passaggio tra fragment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73195" cy="3994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/>
              <a:t>Con il metodo </a:t>
            </a:r>
            <a:r>
              <a:rPr lang="it-IT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onNavigationItemSelected</a:t>
            </a:r>
            <a:r>
              <a:rPr lang="it-IT" sz="1800"/>
              <a:t> in 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</a:rPr>
              <a:t>MenuActivity</a:t>
            </a:r>
            <a:r>
              <a:rPr lang="it-IT" sz="1800"/>
              <a:t> possiamo switchare tra le varie componenti dell’applicazione.</a:t>
            </a:r>
          </a:p>
          <a:p>
            <a:endParaRPr lang="it-IT" sz="1800"/>
          </a:p>
          <a:p>
            <a:r>
              <a:rPr lang="it-IT" sz="1800"/>
              <a:t>A seconda dell’icona premuta sulla </a:t>
            </a:r>
            <a:r>
              <a:rPr lang="it-IT" sz="1800" err="1"/>
              <a:t>navbar</a:t>
            </a:r>
            <a:r>
              <a:rPr lang="it-IT" sz="1800"/>
              <a:t>, si viene reindirizzati al </a:t>
            </a:r>
            <a:r>
              <a:rPr lang="it-IT" sz="1800" dirty="0" err="1"/>
              <a:t>fragment</a:t>
            </a:r>
            <a:r>
              <a:rPr lang="it-IT" sz="1800"/>
              <a:t> corrispondente.</a:t>
            </a:r>
          </a:p>
          <a:p>
            <a:endParaRPr lang="it-IT" sz="1800"/>
          </a:p>
          <a:p>
            <a:r>
              <a:rPr lang="it-IT" sz="1800"/>
              <a:t>Le modifiche si rendono effettive richiamando il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SupportFragmentManager</a:t>
            </a:r>
            <a:r>
              <a:rPr lang="it-IT" sz="1800"/>
              <a:t>.</a:t>
            </a:r>
          </a:p>
          <a:p>
            <a:endParaRPr lang="it-IT" sz="1800"/>
          </a:p>
          <a:p>
            <a:r>
              <a:rPr lang="it-IT" sz="1800"/>
              <a:t>Poiché ci stiamo muovendo tra </a:t>
            </a:r>
            <a:r>
              <a:rPr lang="it-IT" sz="1800" dirty="0" err="1"/>
              <a:t>fragment</a:t>
            </a:r>
            <a:r>
              <a:rPr lang="it-IT" sz="1800"/>
              <a:t>, useremo </a:t>
            </a:r>
            <a:r>
              <a:rPr lang="it-IT" sz="1800" err="1"/>
              <a:t>replace</a:t>
            </a:r>
            <a:r>
              <a:rPr lang="it-IT" sz="1800"/>
              <a:t> al posto di </a:t>
            </a:r>
            <a:r>
              <a:rPr lang="it-IT" sz="1800" err="1"/>
              <a:t>add</a:t>
            </a:r>
            <a:r>
              <a:rPr lang="it-IT" sz="1800"/>
              <a:t>!</a:t>
            </a:r>
          </a:p>
        </p:txBody>
      </p:sp>
      <p:pic>
        <p:nvPicPr>
          <p:cNvPr id="5" name="Immagine 4" descr="Immagine che contiene screenshot, sedendo, nero, monitor&#10;&#10;Descrizione generata automaticamente">
            <a:extLst>
              <a:ext uri="{FF2B5EF4-FFF2-40B4-BE49-F238E27FC236}">
                <a16:creationId xmlns:a16="http://schemas.microsoft.com/office/drawing/2014/main" id="{CF867692-C5D2-9C4C-9C59-CFB998E51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57" b="19035"/>
          <a:stretch/>
        </p:blipFill>
        <p:spPr>
          <a:xfrm>
            <a:off x="6511395" y="1278600"/>
            <a:ext cx="5535132" cy="3475302"/>
          </a:xfrm>
          <a:prstGeom prst="rect">
            <a:avLst/>
          </a:prstGeom>
        </p:spPr>
      </p:pic>
      <p:pic>
        <p:nvPicPr>
          <p:cNvPr id="7" name="Immagine 6" descr="Immagine che contiene screenshot, sedendo, nero, monitor&#10;&#10;Descrizione generata automaticamente">
            <a:extLst>
              <a:ext uri="{FF2B5EF4-FFF2-40B4-BE49-F238E27FC236}">
                <a16:creationId xmlns:a16="http://schemas.microsoft.com/office/drawing/2014/main" id="{E718E02F-29FB-B541-9D1B-E9C73B1BC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89" b="2918"/>
          <a:stretch/>
        </p:blipFill>
        <p:spPr>
          <a:xfrm>
            <a:off x="838200" y="5667377"/>
            <a:ext cx="10147300" cy="7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13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1° Fragment: </a:t>
            </a:r>
            <a:r>
              <a:rPr lang="it-IT" err="1"/>
              <a:t>HomeFragment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091"/>
            <a:ext cx="7529945" cy="38842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sz="1800"/>
              <a:t>Nell’</a:t>
            </a:r>
            <a:r>
              <a:rPr lang="it-IT" sz="1800" dirty="0"/>
              <a:t>holder</a:t>
            </a:r>
            <a:r>
              <a:rPr lang="it-IT" sz="1800"/>
              <a:t> associamo i vari bottoni alle loro controparti grafiche.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I bottoni per iniziare/continuare una partita, e per scegliere la difficoltà sono associati ad un </a:t>
            </a:r>
            <a:r>
              <a:rPr lang="it-IT" sz="1800" err="1"/>
              <a:t>listener</a:t>
            </a:r>
            <a:r>
              <a:rPr lang="it-IT" sz="1800"/>
              <a:t>.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Quando scegliamo la difficoltà, viene visualizzata una barra di progresso.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Quando la matrice </a:t>
            </a:r>
            <a:r>
              <a:rPr lang="it-IT" sz="1800" dirty="0"/>
              <a:t>Sudoku</a:t>
            </a:r>
            <a:r>
              <a:rPr lang="it-IT" sz="1800"/>
              <a:t> è pronta, la barra viene disattivata e si passa </a:t>
            </a:r>
            <a:r>
              <a:rPr lang="it-IT" sz="1800" dirty="0"/>
              <a:t>alla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SudokuActivity</a:t>
            </a:r>
            <a:r>
              <a:rPr lang="it-IT" sz="1800"/>
              <a:t>.</a:t>
            </a:r>
            <a:br>
              <a:rPr lang="it-IT" sz="1800"/>
            </a:br>
            <a:endParaRPr lang="it-IT" sz="1800"/>
          </a:p>
          <a:p>
            <a:r>
              <a:rPr lang="it-IT" sz="1800"/>
              <a:t>I layout del Menu (carica partita/nuova partita) e della selezione della difficoltà (facile, medio, difficile) sono mutuamente esclusivi.</a:t>
            </a:r>
          </a:p>
          <a:p>
            <a:endParaRPr lang="it-IT" sz="180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171756D-0052-444A-92D0-C0BC7618D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"/>
          <a:stretch/>
        </p:blipFill>
        <p:spPr>
          <a:xfrm>
            <a:off x="8575811" y="814243"/>
            <a:ext cx="2930389" cy="49322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nettore curvo 6">
            <a:extLst>
              <a:ext uri="{FF2B5EF4-FFF2-40B4-BE49-F238E27FC236}">
                <a16:creationId xmlns:a16="http://schemas.microsoft.com/office/drawing/2014/main" id="{D0A9038C-2276-E84E-ADE6-FD0AA0027DFE}"/>
              </a:ext>
            </a:extLst>
          </p:cNvPr>
          <p:cNvCxnSpPr>
            <a:cxnSpLocks/>
          </p:cNvCxnSpPr>
          <p:nvPr/>
        </p:nvCxnSpPr>
        <p:spPr>
          <a:xfrm flipV="1">
            <a:off x="7732643" y="2286000"/>
            <a:ext cx="1997766" cy="126227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7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F4B58-7093-49FA-B551-EC981371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1° Fragment: </a:t>
            </a:r>
            <a:r>
              <a:rPr lang="it-IT" err="1"/>
              <a:t>HomeFragment</a:t>
            </a:r>
            <a:endParaRPr lang="it-IT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8F4F3F5-062D-4D5F-B397-9175D860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2" y="1981200"/>
            <a:ext cx="2557631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19CC841E-41D4-4CBE-B882-0F9DEB0D6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607" y="1981200"/>
            <a:ext cx="256873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534AA174-A09E-4C9E-AA73-F104A4F95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096" y="3676650"/>
            <a:ext cx="895350" cy="7239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B89BA2-9F1B-496B-AE74-3FD7FC5CC0CA}"/>
              </a:ext>
            </a:extLst>
          </p:cNvPr>
          <p:cNvSpPr txBox="1"/>
          <p:nvPr/>
        </p:nvSpPr>
        <p:spPr>
          <a:xfrm>
            <a:off x="8362498" y="1981200"/>
            <a:ext cx="309653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L'utente può caricare l'ultima partita salvata (se presente).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L'utente può iniziare una nuova partita generata da una server api. Se la connessione a internet non è presente (o insufficiente) il </a:t>
            </a:r>
            <a:r>
              <a:rPr lang="it-IT" err="1">
                <a:ea typeface="+mn-lt"/>
                <a:cs typeface="+mn-lt"/>
              </a:rPr>
              <a:t>sudoku</a:t>
            </a:r>
            <a:r>
              <a:rPr lang="it-IT">
                <a:ea typeface="+mn-lt"/>
                <a:cs typeface="+mn-lt"/>
              </a:rPr>
              <a:t> viene estratto casualmente dalla memoria locale.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87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3C1AC-E9FB-4BDC-AB1C-1345D52A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Caricamento partita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D26891-E206-4F45-8A3C-C69763FF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43" y="1528082"/>
            <a:ext cx="4288971" cy="4745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/>
              <a:t>Alla pressione del bottone "continua" (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</a:rPr>
              <a:t>HomeFragmentListener</a:t>
            </a:r>
            <a:r>
              <a:rPr lang="it-IT" sz="1800"/>
              <a:t>) viene caricato il file contenente la partita salvata</a:t>
            </a:r>
          </a:p>
          <a:p>
            <a:r>
              <a:rPr lang="it-IT" sz="1800"/>
              <a:t>Nella </a:t>
            </a:r>
            <a:r>
              <a:rPr lang="it-IT" sz="1800" err="1">
                <a:solidFill>
                  <a:srgbClr val="FFC000"/>
                </a:solidFill>
              </a:rPr>
              <a:t>startNewGame</a:t>
            </a:r>
            <a:r>
              <a:rPr lang="it-IT" sz="1800">
                <a:solidFill>
                  <a:srgbClr val="FFC000"/>
                </a:solidFill>
              </a:rPr>
              <a:t> </a:t>
            </a:r>
            <a:r>
              <a:rPr lang="it-IT" sz="1800">
                <a:solidFill>
                  <a:srgbClr val="000000"/>
                </a:solidFill>
              </a:rPr>
              <a:t>viene</a:t>
            </a:r>
            <a:r>
              <a:rPr lang="it-IT" sz="1800"/>
              <a:t> passato come </a:t>
            </a:r>
            <a:r>
              <a:rPr lang="it-IT" sz="1800" err="1"/>
              <a:t>Intent</a:t>
            </a:r>
            <a:r>
              <a:rPr lang="it-IT" sz="1800"/>
              <a:t> alla 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</a:rPr>
              <a:t>SudokuActivity</a:t>
            </a:r>
            <a:endParaRPr lang="it-IT" sz="18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800"/>
              <a:t>Nella </a:t>
            </a:r>
            <a:r>
              <a:rPr lang="it-IT" sz="1800" err="1">
                <a:solidFill>
                  <a:srgbClr val="FFC000"/>
                </a:solidFill>
              </a:rPr>
              <a:t>onCreate</a:t>
            </a:r>
            <a:r>
              <a:rPr lang="it-IT" sz="1800">
                <a:solidFill>
                  <a:srgbClr val="FFC000"/>
                </a:solidFill>
              </a:rPr>
              <a:t> </a:t>
            </a:r>
            <a:r>
              <a:rPr lang="it-IT" sz="1800"/>
              <a:t>della 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SudokuActivity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1800"/>
              <a:t>vengono impostati correttamente il timer</a:t>
            </a:r>
            <a:r>
              <a:rPr lang="it-IT" sz="1800">
                <a:ea typeface="+mn-lt"/>
                <a:cs typeface="+mn-lt"/>
              </a:rPr>
              <a:t>, i punti, gli errori, il numero di aiuti rimasti</a:t>
            </a:r>
          </a:p>
          <a:p>
            <a:r>
              <a:rPr lang="it-IT" sz="1800">
                <a:ea typeface="+mn-lt"/>
                <a:cs typeface="+mn-lt"/>
              </a:rPr>
              <a:t>La 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SudokuLogic </a:t>
            </a:r>
            <a:r>
              <a:rPr lang="it-IT" sz="1800">
                <a:ea typeface="+mn-lt"/>
                <a:cs typeface="+mn-lt"/>
              </a:rPr>
              <a:t>viene inizializzata tramite 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setupMatrix</a:t>
            </a:r>
            <a:r>
              <a:rPr lang="it-IT" sz="1800">
                <a:ea typeface="+mn-lt"/>
                <a:cs typeface="+mn-lt"/>
              </a:rPr>
              <a:t>. Riceve come parametro la matrice sotto forma di stringa e ne ricava il valore delle celle ed il loro stato (e risolve il sudoku)</a:t>
            </a:r>
          </a:p>
        </p:txBody>
      </p:sp>
      <p:pic>
        <p:nvPicPr>
          <p:cNvPr id="4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36B72B4-F052-4320-885B-C3830D49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2" y="1595205"/>
            <a:ext cx="6871142" cy="46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79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D54591-EE3F-4E8A-B01A-E1EE3A83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Salvataggio partita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8B6A05-D211-45C3-8A5B-D7078840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5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628650" lvl="1" indent="-285750"/>
            <a:r>
              <a:rPr lang="it-IT" sz="1800" dirty="0">
                <a:ea typeface="+mn-lt"/>
                <a:cs typeface="+mn-lt"/>
              </a:rPr>
              <a:t>Il metodo </a:t>
            </a:r>
            <a:r>
              <a:rPr lang="it-IT" sz="1800" dirty="0" err="1">
                <a:solidFill>
                  <a:srgbClr val="FFC000"/>
                </a:solidFill>
                <a:ea typeface="+mn-lt"/>
                <a:cs typeface="+mn-lt"/>
              </a:rPr>
              <a:t>onBackPressed</a:t>
            </a:r>
            <a:r>
              <a:rPr lang="it-IT" sz="1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it-IT" sz="1800" dirty="0">
                <a:ea typeface="+mn-lt"/>
                <a:cs typeface="+mn-lt"/>
              </a:rPr>
              <a:t>della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SudokuActivity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1800" dirty="0">
                <a:ea typeface="+mn-lt"/>
                <a:cs typeface="+mn-lt"/>
              </a:rPr>
              <a:t>memorizza lo stato della partita su file</a:t>
            </a:r>
            <a:endParaRPr lang="it-IT" sz="1800" dirty="0"/>
          </a:p>
          <a:p>
            <a:pPr marL="342900" lvl="1" indent="0">
              <a:buNone/>
            </a:pPr>
            <a:endParaRPr lang="it-IT" sz="1800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it-IT" sz="1800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it-IT" sz="1800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it-IT" sz="1800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it-IT" sz="1800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it-IT" sz="1800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it-IT" sz="1800" dirty="0">
              <a:ea typeface="+mn-lt"/>
              <a:cs typeface="+mn-lt"/>
            </a:endParaRPr>
          </a:p>
          <a:p>
            <a:pPr marL="628650" lvl="1" indent="-285750"/>
            <a:r>
              <a:rPr lang="it-IT" sz="1800" dirty="0">
                <a:ea typeface="+mn-lt"/>
                <a:cs typeface="+mn-lt"/>
              </a:rPr>
              <a:t>Viene invocato il metodo </a:t>
            </a:r>
            <a:r>
              <a:rPr lang="it-IT" sz="1800" dirty="0" err="1">
                <a:solidFill>
                  <a:srgbClr val="FFC000"/>
                </a:solidFill>
                <a:ea typeface="+mn-lt"/>
                <a:cs typeface="+mn-lt"/>
              </a:rPr>
              <a:t>getActualGameStatus</a:t>
            </a:r>
            <a:r>
              <a:rPr lang="it-IT" sz="1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it-IT" sz="1800" dirty="0">
                <a:ea typeface="+mn-lt"/>
                <a:cs typeface="+mn-lt"/>
              </a:rPr>
              <a:t>della classe </a:t>
            </a:r>
            <a:r>
              <a:rPr lang="it-IT" sz="180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SudokuLogic</a:t>
            </a:r>
            <a:r>
              <a:rPr lang="it-IT" sz="1800" dirty="0">
                <a:ea typeface="+mn-lt"/>
                <a:cs typeface="+mn-lt"/>
              </a:rPr>
              <a:t>. Tale metodo, preso lo stato del </a:t>
            </a:r>
            <a:r>
              <a:rPr lang="it-IT" sz="1800" dirty="0" err="1">
                <a:ea typeface="+mn-lt"/>
                <a:cs typeface="+mn-lt"/>
              </a:rPr>
              <a:t>sudoku</a:t>
            </a:r>
            <a:r>
              <a:rPr lang="it-IT" sz="1800" dirty="0">
                <a:ea typeface="+mn-lt"/>
                <a:cs typeface="+mn-lt"/>
              </a:rPr>
              <a:t> (valori e stato delle celle), costruisce una stringa. Vengono aggiunti successivamente il valore del timer, i punti, gli errori, il numero di aiuti rimasti.</a:t>
            </a:r>
          </a:p>
          <a:p>
            <a:pPr marL="628650" lvl="1" indent="-285750"/>
            <a:r>
              <a:rPr lang="it-IT" sz="1800" dirty="0">
                <a:ea typeface="+mn-lt"/>
                <a:cs typeface="+mn-lt"/>
              </a:rPr>
              <a:t>La classe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StoreManager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1800" dirty="0">
                <a:ea typeface="+mn-lt"/>
                <a:cs typeface="+mn-lt"/>
              </a:rPr>
              <a:t>aiuta nella scrittura e lettura di file dalla memoria del </a:t>
            </a:r>
            <a:r>
              <a:rPr lang="it-IT" sz="1800" dirty="0" err="1">
                <a:ea typeface="+mn-lt"/>
                <a:cs typeface="+mn-lt"/>
              </a:rPr>
              <a:t>device</a:t>
            </a:r>
            <a:endParaRPr lang="it-IT" sz="1800" dirty="0">
              <a:ea typeface="+mn-lt"/>
              <a:cs typeface="+mn-lt"/>
            </a:endParaRPr>
          </a:p>
          <a:p>
            <a:pPr marL="628650" lvl="1" indent="-285750"/>
            <a:r>
              <a:rPr lang="it-IT" sz="1800" dirty="0">
                <a:ea typeface="+mn-lt"/>
                <a:cs typeface="+mn-lt"/>
              </a:rPr>
              <a:t>Un salvataggio possibile è: </a:t>
            </a:r>
            <a:endParaRPr lang="it-IT" dirty="0">
              <a:ea typeface="+mn-lt"/>
              <a:cs typeface="+mn-lt"/>
            </a:endParaRPr>
          </a:p>
          <a:p>
            <a:pPr marL="628650" lvl="1" indent="-285750"/>
            <a:endParaRPr lang="it-IT" sz="1800" dirty="0">
              <a:ea typeface="+mn-lt"/>
              <a:cs typeface="+mn-lt"/>
            </a:endParaRPr>
          </a:p>
          <a:p>
            <a:pPr marL="1085850" lvl="2"/>
            <a:r>
              <a:rPr lang="it-IT" sz="1600" dirty="0">
                <a:ea typeface="+mn-lt"/>
                <a:cs typeface="+mn-lt"/>
              </a:rPr>
              <a:t>00;00;00;21;00;81;00;00;31;00;00;00;00;00;00;00;00;00;41;00;00;11;00;91;00;51;00;21;00;41;31;00;00;81;00;00;31;00;00;81;91;11;00;00;21;00;00;91;71;21;41;31;00;00;51;31;11;00;41;21;00;71;81;71;41;00;00;00;31;51;21;00;00;00;00;00;00;00;61;31;00</a:t>
            </a:r>
            <a:r>
              <a:rPr lang="it-IT" sz="1600">
                <a:ea typeface="+mn-lt"/>
                <a:cs typeface="+mn-lt"/>
              </a:rPr>
              <a:t>;&amp;</a:t>
            </a:r>
            <a:r>
              <a:rPr lang="it-IT" sz="1600">
                <a:highlight>
                  <a:srgbClr val="00FFFF"/>
                </a:highlight>
                <a:ea typeface="+mn-lt"/>
                <a:cs typeface="+mn-lt"/>
              </a:rPr>
              <a:t>;235;;;;;;;;;;;;;;;;;;;;;;;;;;;56;;;;;;;;;;;;;;;;;;;;;;;;;;;;;;;;;;;;;;;</a:t>
            </a:r>
            <a:r>
              <a:rPr lang="it-IT" sz="1600" dirty="0">
                <a:highlight>
                  <a:srgbClr val="00FFFF"/>
                </a:highlight>
                <a:ea typeface="+mn-lt"/>
                <a:cs typeface="+mn-lt"/>
              </a:rPr>
              <a:t>3;;;;;;;;;;;;;;</a:t>
            </a:r>
            <a:r>
              <a:rPr lang="it-IT" sz="1600" dirty="0">
                <a:ea typeface="+mn-lt"/>
                <a:cs typeface="+mn-lt"/>
              </a:rPr>
              <a:t>&amp;</a:t>
            </a:r>
            <a:r>
              <a:rPr lang="it-IT" sz="1600" dirty="0">
                <a:highlight>
                  <a:srgbClr val="FFFF00"/>
                </a:highlight>
                <a:ea typeface="+mn-lt"/>
                <a:cs typeface="+mn-lt"/>
              </a:rPr>
              <a:t>0:0:39</a:t>
            </a:r>
            <a:r>
              <a:rPr lang="it-IT" sz="1600" dirty="0">
                <a:ea typeface="+mn-lt"/>
                <a:cs typeface="+mn-lt"/>
              </a:rPr>
              <a:t>&amp;</a:t>
            </a:r>
            <a:r>
              <a:rPr lang="it-IT" sz="1600" dirty="0">
                <a:highlight>
                  <a:srgbClr val="00FF00"/>
                </a:highlight>
                <a:ea typeface="+mn-lt"/>
                <a:cs typeface="+mn-lt"/>
              </a:rPr>
              <a:t>0</a:t>
            </a:r>
            <a:r>
              <a:rPr lang="it-IT" sz="1600" dirty="0">
                <a:ea typeface="+mn-lt"/>
                <a:cs typeface="+mn-lt"/>
              </a:rPr>
              <a:t>&amp;</a:t>
            </a:r>
            <a:r>
              <a:rPr lang="it-IT" sz="1600" dirty="0">
                <a:highlight>
                  <a:srgbClr val="FF00FF"/>
                </a:highlight>
                <a:ea typeface="+mn-lt"/>
                <a:cs typeface="+mn-lt"/>
              </a:rPr>
              <a:t>0</a:t>
            </a:r>
            <a:r>
              <a:rPr lang="it-IT" sz="1600" dirty="0">
                <a:ea typeface="+mn-lt"/>
                <a:cs typeface="+mn-lt"/>
              </a:rPr>
              <a:t>&amp;</a:t>
            </a:r>
            <a:r>
              <a:rPr lang="it-IT" sz="1600" dirty="0">
                <a:highlight>
                  <a:srgbClr val="C0C0C0"/>
                </a:highlight>
                <a:ea typeface="+mn-lt"/>
                <a:cs typeface="+mn-lt"/>
              </a:rPr>
              <a:t>5</a:t>
            </a:r>
            <a:endParaRPr lang="it-IT" sz="1600" dirty="0">
              <a:highlight>
                <a:srgbClr val="C0C0C0"/>
              </a:highlight>
            </a:endParaRPr>
          </a:p>
        </p:txBody>
      </p:sp>
      <p:pic>
        <p:nvPicPr>
          <p:cNvPr id="4" name="Immagine 4" descr="Immagine che contiene nero, bianco, segnale, sedendo&#10;&#10;Descrizione generata con affidabilità molto elevata">
            <a:extLst>
              <a:ext uri="{FF2B5EF4-FFF2-40B4-BE49-F238E27FC236}">
                <a16:creationId xmlns:a16="http://schemas.microsoft.com/office/drawing/2014/main" id="{3030514E-54AA-4A6F-9DD2-98A594EE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29" y="2393895"/>
            <a:ext cx="7276915" cy="14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In generale...</a:t>
            </a:r>
          </a:p>
        </p:txBody>
      </p:sp>
      <p:pic>
        <p:nvPicPr>
          <p:cNvPr id="8" name="Immagine 8" descr="Immagine che contiene screenshot, monitor, schermo, computer&#10;&#10;Descrizione generata con affidabilità molto elevata">
            <a:extLst>
              <a:ext uri="{FF2B5EF4-FFF2-40B4-BE49-F238E27FC236}">
                <a16:creationId xmlns:a16="http://schemas.microsoft.com/office/drawing/2014/main" id="{EF6EDD97-2105-45E3-AB47-1F9804FD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044" y="616857"/>
            <a:ext cx="2773797" cy="561702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3714D4-2853-4AF4-A7B0-235FA1D4BFB1}"/>
              </a:ext>
            </a:extLst>
          </p:cNvPr>
          <p:cNvSpPr txBox="1"/>
          <p:nvPr/>
        </p:nvSpPr>
        <p:spPr>
          <a:xfrm>
            <a:off x="841828" y="1792514"/>
            <a:ext cx="363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Le activity e 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 fragment </a:t>
            </a:r>
            <a:r>
              <a:rPr lang="en-US" err="1">
                <a:cs typeface="Arial"/>
              </a:rPr>
              <a:t>sono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caratterizzati</a:t>
            </a:r>
            <a:r>
              <a:rPr lang="en-US">
                <a:cs typeface="Arial"/>
              </a:rPr>
              <a:t> da un holder e da un listener.</a:t>
            </a:r>
          </a:p>
        </p:txBody>
      </p:sp>
    </p:spTree>
    <p:extLst>
      <p:ext uri="{BB962C8B-B14F-4D97-AF65-F5344CB8AC3E}">
        <p14:creationId xmlns:p14="http://schemas.microsoft.com/office/powerpoint/2010/main" val="1383774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2° Fragment: </a:t>
            </a:r>
            <a:r>
              <a:rPr lang="it-IT" err="1"/>
              <a:t>ScoreFragment</a:t>
            </a:r>
            <a:endParaRPr lang="it-IT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F64A925-8D2A-6846-AD85-3C641470E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52"/>
          <a:stretch/>
        </p:blipFill>
        <p:spPr>
          <a:xfrm>
            <a:off x="8334914" y="1858617"/>
            <a:ext cx="2170807" cy="3691284"/>
          </a:xfrm>
          <a:ln>
            <a:solidFill>
              <a:schemeClr val="tx1"/>
            </a:solidFill>
          </a:ln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40C70A6-55FA-B44F-9A7E-EEF02651815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47016" cy="399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/>
              <a:t>Il font del titolo è go3v2.tff (Lo stesso di </a:t>
            </a:r>
            <a:r>
              <a:rPr lang="it-IT" sz="1800" err="1"/>
              <a:t>Fruit</a:t>
            </a:r>
            <a:r>
              <a:rPr lang="it-IT" sz="1800"/>
              <a:t> Ninja)</a:t>
            </a:r>
          </a:p>
          <a:p>
            <a:endParaRPr lang="it-IT" sz="1800"/>
          </a:p>
          <a:p>
            <a:r>
              <a:rPr lang="it-IT" sz="1800"/>
              <a:t>Vengono rappresentati Nome, Punti e Tempo.</a:t>
            </a:r>
          </a:p>
          <a:p>
            <a:endParaRPr lang="it-IT" sz="1800"/>
          </a:p>
          <a:p>
            <a:r>
              <a:rPr lang="it-IT" sz="1800"/>
              <a:t>Con una pressione prolungata è possibile eliminare definitivamente un risultato.</a:t>
            </a:r>
          </a:p>
          <a:p>
            <a:endParaRPr lang="it-IT" sz="1800"/>
          </a:p>
          <a:p>
            <a:r>
              <a:rPr lang="it-IT" sz="1800"/>
              <a:t>Presenta un </a:t>
            </a:r>
            <a:r>
              <a:rPr lang="it-IT" sz="1800" err="1"/>
              <a:t>holder</a:t>
            </a:r>
            <a:r>
              <a:rPr lang="it-IT" sz="1800"/>
              <a:t>, nel quale è definita una </a:t>
            </a:r>
            <a:r>
              <a:rPr lang="it-IT" sz="1800" err="1"/>
              <a:t>RecyclerView</a:t>
            </a:r>
            <a:r>
              <a:rPr lang="it-IT" sz="1800"/>
              <a:t> e un collegamento al </a:t>
            </a:r>
            <a:r>
              <a:rPr lang="it-IT" sz="1800" err="1"/>
              <a:t>Db</a:t>
            </a:r>
            <a:r>
              <a:rPr lang="it-IT" sz="1800"/>
              <a:t> e Adapter. Tali aspetti, legati alla gestione del </a:t>
            </a:r>
            <a:r>
              <a:rPr lang="it-IT" sz="1800" err="1"/>
              <a:t>Db</a:t>
            </a:r>
            <a:r>
              <a:rPr lang="it-IT" sz="1800"/>
              <a:t>, saranno visualizzati nelle slide successive.</a:t>
            </a:r>
          </a:p>
          <a:p>
            <a:pPr marL="0" indent="0">
              <a:buNone/>
            </a:pPr>
            <a:endParaRPr lang="it-IT" sz="1800"/>
          </a:p>
          <a:p>
            <a:pPr marL="0" indent="0">
              <a:buNone/>
            </a:pPr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13630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3° Fragment: </a:t>
            </a:r>
            <a:r>
              <a:rPr lang="it-IT" err="1"/>
              <a:t>SettingsFragment</a:t>
            </a:r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1ADBA0E-AFE1-2D49-B60E-E80E2698EA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355774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/>
              <a:t>Presenta due </a:t>
            </a:r>
            <a:r>
              <a:rPr lang="it-IT" sz="1800" err="1"/>
              <a:t>switch</a:t>
            </a:r>
            <a:r>
              <a:rPr lang="it-IT" sz="1800"/>
              <a:t>, i quali consentono di attivare/disattivare consigli e musica in sottofondo.</a:t>
            </a:r>
          </a:p>
          <a:p>
            <a:endParaRPr lang="it-IT" sz="1800"/>
          </a:p>
          <a:p>
            <a:r>
              <a:rPr lang="it-IT" sz="1800"/>
              <a:t>A seconda dello stato dell’opzione, lo </a:t>
            </a:r>
            <a:r>
              <a:rPr lang="it-IT" sz="1800" err="1"/>
              <a:t>switch</a:t>
            </a:r>
            <a:r>
              <a:rPr lang="it-IT" sz="1800"/>
              <a:t> cambia anche colore!</a:t>
            </a:r>
          </a:p>
          <a:p>
            <a:endParaRPr lang="it-IT" sz="1800"/>
          </a:p>
          <a:p>
            <a:endParaRPr lang="it-IT" sz="1800"/>
          </a:p>
          <a:p>
            <a:endParaRPr lang="it-IT" sz="1800"/>
          </a:p>
          <a:p>
            <a:r>
              <a:rPr lang="it-IT" sz="1800"/>
              <a:t>Basta aggiungere in </a:t>
            </a:r>
            <a:r>
              <a:rPr lang="it-IT" sz="1800" err="1"/>
              <a:t>styles.xml</a:t>
            </a:r>
            <a:r>
              <a:rPr lang="it-IT" sz="1800"/>
              <a:t> queste poche righe di codice:</a:t>
            </a:r>
          </a:p>
        </p:txBody>
      </p:sp>
      <p:pic>
        <p:nvPicPr>
          <p:cNvPr id="9" name="ScreenRec_20200616_215150 (online-video-cutter.com)" descr="ScreenRec_20200616_215150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7B18F3A-95C1-8148-95BE-378CBEF2EFE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49.039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6828" y="3323765"/>
            <a:ext cx="3000841" cy="101097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3A09B9C-E5B1-F048-80D3-98E7CC150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591" b="21048"/>
          <a:stretch/>
        </p:blipFill>
        <p:spPr>
          <a:xfrm>
            <a:off x="1683987" y="4803562"/>
            <a:ext cx="5664200" cy="746339"/>
          </a:xfrm>
          <a:prstGeom prst="rect">
            <a:avLst/>
          </a:prstGeom>
        </p:spPr>
      </p:pic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0A9B6DB-C446-DD40-9D62-89CAABB0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4128"/>
          <a:stretch/>
        </p:blipFill>
        <p:spPr>
          <a:xfrm>
            <a:off x="8913523" y="1525633"/>
            <a:ext cx="2440277" cy="415920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25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3° Fragment: </a:t>
            </a:r>
            <a:r>
              <a:rPr lang="it-IT" err="1"/>
              <a:t>SettingsFragment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62060" cy="3859742"/>
          </a:xfrm>
        </p:spPr>
        <p:txBody>
          <a:bodyPr>
            <a:normAutofit/>
          </a:bodyPr>
          <a:lstStyle/>
          <a:p>
            <a:r>
              <a:rPr lang="it-IT" sz="1800"/>
              <a:t>Le modifiche sono persistenti!</a:t>
            </a:r>
          </a:p>
          <a:p>
            <a:endParaRPr lang="it-IT" sz="1800"/>
          </a:p>
          <a:p>
            <a:r>
              <a:rPr lang="it-IT" sz="1800"/>
              <a:t>Quando si preme su uno </a:t>
            </a:r>
            <a:r>
              <a:rPr lang="it-IT" sz="1800" err="1"/>
              <a:t>switch</a:t>
            </a:r>
            <a:r>
              <a:rPr lang="it-IT" sz="1800"/>
              <a:t> appare un toast che ci informa della nuova impostazione.</a:t>
            </a:r>
          </a:p>
          <a:p>
            <a:endParaRPr lang="it-IT" sz="1800"/>
          </a:p>
          <a:p>
            <a:r>
              <a:rPr lang="it-IT" sz="1800"/>
              <a:t>Il controllo viene eseguito mediante «</a:t>
            </a:r>
            <a:r>
              <a:rPr lang="it-IT" sz="1800" err="1"/>
              <a:t>isChecked</a:t>
            </a:r>
            <a:r>
              <a:rPr lang="it-IT" sz="1800"/>
              <a:t>», presente nel metodo </a:t>
            </a:r>
            <a:r>
              <a:rPr lang="it-IT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onCheckedChanged</a:t>
            </a:r>
            <a:r>
              <a:rPr lang="it-IT" sz="1800"/>
              <a:t>.</a:t>
            </a:r>
          </a:p>
          <a:p>
            <a:endParaRPr lang="it-IT" sz="1800"/>
          </a:p>
          <a:p>
            <a:r>
              <a:rPr lang="it-IT" sz="1800"/>
              <a:t>In questo metodo viene istanziato un oggetto di tipo </a:t>
            </a:r>
            <a:r>
              <a:rPr lang="it-IT" sz="1800" err="1"/>
              <a:t>PreferencesManager</a:t>
            </a:r>
            <a:r>
              <a:rPr lang="it-IT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92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3° Fragment: </a:t>
            </a:r>
            <a:r>
              <a:rPr lang="it-IT" err="1"/>
              <a:t>SettingsFragment</a:t>
            </a:r>
            <a:endParaRPr lang="it-IT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F5A9CC8-A8D4-8B49-82E1-206A3F531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80"/>
          <a:stretch/>
        </p:blipFill>
        <p:spPr>
          <a:xfrm>
            <a:off x="4842218" y="1690688"/>
            <a:ext cx="5915496" cy="2153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E54E1677-8A2E-204C-89BA-95F7A416D73B}"/>
                  </a:ext>
                </a:extLst>
              </p14:cNvPr>
              <p14:cNvContentPartPr/>
              <p14:nvPr/>
            </p14:nvContentPartPr>
            <p14:xfrm>
              <a:off x="6314776" y="6276616"/>
              <a:ext cx="360" cy="36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E54E1677-8A2E-204C-89BA-95F7A416D7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5776" y="626761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Immagine 2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EC1502F-BA3E-8C43-9519-93750BFD88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66"/>
          <a:stretch/>
        </p:blipFill>
        <p:spPr>
          <a:xfrm>
            <a:off x="301833" y="1594160"/>
            <a:ext cx="2641246" cy="44999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4211B8D-EC9A-C149-9BDE-4FC1E1AA24C4}"/>
              </a:ext>
            </a:extLst>
          </p:cNvPr>
          <p:cNvCxnSpPr>
            <a:cxnSpLocks/>
          </p:cNvCxnSpPr>
          <p:nvPr/>
        </p:nvCxnSpPr>
        <p:spPr>
          <a:xfrm flipH="1">
            <a:off x="2617470" y="2338266"/>
            <a:ext cx="2663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7 27">
            <a:extLst>
              <a:ext uri="{FF2B5EF4-FFF2-40B4-BE49-F238E27FC236}">
                <a16:creationId xmlns:a16="http://schemas.microsoft.com/office/drawing/2014/main" id="{B73EA3F2-2F33-4D40-8FD7-9264275043CB}"/>
              </a:ext>
            </a:extLst>
          </p:cNvPr>
          <p:cNvCxnSpPr/>
          <p:nvPr/>
        </p:nvCxnSpPr>
        <p:spPr>
          <a:xfrm rot="10800000" flipV="1">
            <a:off x="2023110" y="2548890"/>
            <a:ext cx="3257552" cy="308610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06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Memorizzazione delle preferenze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3859742"/>
          </a:xfrm>
        </p:spPr>
        <p:txBody>
          <a:bodyPr/>
          <a:lstStyle/>
          <a:p>
            <a:r>
              <a:rPr lang="it-IT" sz="1800"/>
              <a:t>Facciamo riferimento alla classe </a:t>
            </a:r>
            <a:r>
              <a:rPr lang="it-IT" sz="1800" err="1"/>
              <a:t>PreferencesManager</a:t>
            </a:r>
            <a:r>
              <a:rPr lang="it-IT" sz="1800"/>
              <a:t>.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Abbiamo intenzione di memorizzare pochi valori chiave </a:t>
            </a:r>
            <a:br>
              <a:rPr lang="it-IT" sz="1800"/>
            </a:br>
            <a:r>
              <a:rPr lang="it-IT" sz="1800"/>
              <a:t>riferiti alle impostazioni dell’applicazione :</a:t>
            </a:r>
          </a:p>
          <a:p>
            <a:endParaRPr lang="it-IT" sz="1800"/>
          </a:p>
          <a:p>
            <a:endParaRPr lang="it-IT" sz="1800"/>
          </a:p>
          <a:p>
            <a:r>
              <a:rPr lang="it-IT" sz="1800"/>
              <a:t>Possiamo utilizzare l’interfaccia </a:t>
            </a:r>
            <a:r>
              <a:rPr lang="it-IT" sz="1800" err="1"/>
              <a:t>SharedPreferences</a:t>
            </a:r>
            <a:r>
              <a:rPr lang="it-IT" sz="1800"/>
              <a:t>, la quale punta ad un file contenente valori chiavi e metodi per l’accesso in lettura e scrittura.</a:t>
            </a:r>
          </a:p>
          <a:p>
            <a:endParaRPr lang="it-IT" sz="1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39BF17-79EC-1042-BF9F-6B9E792E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70" y="3285596"/>
            <a:ext cx="4229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30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Memorizzazione delle preferenze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3859742"/>
          </a:xfrm>
        </p:spPr>
        <p:txBody>
          <a:bodyPr/>
          <a:lstStyle/>
          <a:p>
            <a:r>
              <a:rPr lang="it-IT" sz="1800"/>
              <a:t>Troviamo metodi </a:t>
            </a:r>
            <a:r>
              <a:rPr lang="it-IT" sz="1800" err="1"/>
              <a:t>get</a:t>
            </a:r>
            <a:r>
              <a:rPr lang="it-IT" sz="1800"/>
              <a:t> e set, in cui passiamo la </a:t>
            </a:r>
            <a:r>
              <a:rPr lang="it-IT" sz="1800" err="1"/>
              <a:t>key</a:t>
            </a:r>
            <a:r>
              <a:rPr lang="it-IT" sz="1800"/>
              <a:t>.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Con il metodo </a:t>
            </a:r>
            <a:r>
              <a:rPr lang="it-IT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it-IT" sz="1800"/>
              <a:t>, richiamo prima </a:t>
            </a:r>
            <a:r>
              <a:rPr lang="it-IT" sz="1800" err="1"/>
              <a:t>SharedPreferences</a:t>
            </a:r>
            <a:r>
              <a:rPr lang="it-IT" sz="1800"/>
              <a:t> e poi </a:t>
            </a:r>
            <a:r>
              <a:rPr lang="it-IT" sz="1800" err="1"/>
              <a:t>SharedPreferences</a:t>
            </a:r>
            <a:r>
              <a:rPr lang="it-IT" sz="1800"/>
              <a:t> Editor per modificare le </a:t>
            </a:r>
            <a:r>
              <a:rPr lang="it-IT" sz="1800" err="1"/>
              <a:t>key</a:t>
            </a:r>
            <a:r>
              <a:rPr lang="it-IT" sz="1800"/>
              <a:t>.</a:t>
            </a:r>
          </a:p>
          <a:p>
            <a:endParaRPr lang="it-IT" sz="1800"/>
          </a:p>
          <a:p>
            <a:r>
              <a:rPr lang="it-IT" sz="1800"/>
              <a:t>A seconda della </a:t>
            </a:r>
            <a:r>
              <a:rPr lang="it-IT" sz="1800" err="1"/>
              <a:t>key</a:t>
            </a:r>
            <a:r>
              <a:rPr lang="it-IT" sz="1800"/>
              <a:t> passata e del suo valore, l’editor inserisce nelle preferenze il file booleano, applicando poi i cambiamenti.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/>
              <a:t>Con il metodo </a:t>
            </a:r>
            <a:r>
              <a:rPr lang="it-IT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it-IT" sz="1800"/>
              <a:t>, richiamiamo </a:t>
            </a:r>
            <a:r>
              <a:rPr lang="it-IT" sz="1800" err="1"/>
              <a:t>SharedPreferences</a:t>
            </a:r>
            <a:r>
              <a:rPr lang="it-IT" sz="1800"/>
              <a:t>  che ritorna il valore della chiave passata come parametro.</a:t>
            </a:r>
          </a:p>
          <a:p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3532658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Memorizzazione delle preferenze - 3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4D58C0-CF45-B44F-AFBF-0C77BB59DDFE}"/>
              </a:ext>
            </a:extLst>
          </p:cNvPr>
          <p:cNvSpPr txBox="1"/>
          <p:nvPr/>
        </p:nvSpPr>
        <p:spPr>
          <a:xfrm>
            <a:off x="7704951" y="5153891"/>
            <a:ext cx="402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Nome del file dove vengono memorizzate le </a:t>
            </a:r>
            <a:r>
              <a:rPr lang="it-IT" err="1"/>
              <a:t>key</a:t>
            </a:r>
            <a:endParaRPr lang="it-IT"/>
          </a:p>
        </p:txBody>
      </p:sp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D8F71BE-D617-4348-B0B5-B6B9AB2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48993"/>
            <a:ext cx="8670471" cy="3155796"/>
          </a:xfrm>
          <a:prstGeom prst="rect">
            <a:avLst/>
          </a:prstGeom>
        </p:spPr>
      </p:pic>
      <p:cxnSp>
        <p:nvCxnSpPr>
          <p:cNvPr id="16" name="Connettore curvo 6">
            <a:extLst>
              <a:ext uri="{FF2B5EF4-FFF2-40B4-BE49-F238E27FC236}">
                <a16:creationId xmlns:a16="http://schemas.microsoft.com/office/drawing/2014/main" id="{D018CF55-4764-4145-BC87-E42D2C725D1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7701222" y="2780921"/>
            <a:ext cx="1402442" cy="92555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B18F566-4FA9-444F-82BC-47FC5A23CF1C}"/>
              </a:ext>
            </a:extLst>
          </p:cNvPr>
          <p:cNvSpPr txBox="1"/>
          <p:nvPr/>
        </p:nvSpPr>
        <p:spPr>
          <a:xfrm>
            <a:off x="8865219" y="3337908"/>
            <a:ext cx="3447139" cy="1214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Accessibile solo da applicazioni che condividono stesso </a:t>
            </a:r>
            <a:r>
              <a:rPr lang="it-IT" err="1"/>
              <a:t>user</a:t>
            </a:r>
            <a:r>
              <a:rPr lang="it-IT"/>
              <a:t> ID o da applicazioni chiamanti.</a:t>
            </a:r>
          </a:p>
        </p:txBody>
      </p:sp>
      <p:cxnSp>
        <p:nvCxnSpPr>
          <p:cNvPr id="22" name="Connettore curvo 6">
            <a:extLst>
              <a:ext uri="{FF2B5EF4-FFF2-40B4-BE49-F238E27FC236}">
                <a16:creationId xmlns:a16="http://schemas.microsoft.com/office/drawing/2014/main" id="{5E1D00B9-8E0D-154F-9AED-34EE3A44A5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1906" y="2977454"/>
            <a:ext cx="2436547" cy="1618125"/>
          </a:xfrm>
          <a:prstGeom prst="curvedConnector3">
            <a:avLst>
              <a:gd name="adj1" fmla="val 678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91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Dove vengono memorizzati?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7E00AF3-8237-3F41-9CE7-6D701C08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/>
              <a:t>Le </a:t>
            </a:r>
            <a:r>
              <a:rPr lang="it-IT" sz="1800" err="1"/>
              <a:t>key</a:t>
            </a:r>
            <a:r>
              <a:rPr lang="it-IT" sz="1800"/>
              <a:t> vengono memorizzate nel percorso :</a:t>
            </a:r>
            <a:br>
              <a:rPr lang="it-IT" sz="1800"/>
            </a:br>
            <a:br>
              <a:rPr lang="it-IT" sz="1800"/>
            </a:br>
            <a:r>
              <a:rPr lang="it-IT" sz="1800"/>
              <a:t>data/data/</a:t>
            </a:r>
            <a:r>
              <a:rPr lang="it-IT" sz="1800" err="1"/>
              <a:t>it.bff.sudoku</a:t>
            </a:r>
            <a:r>
              <a:rPr lang="it-IT" sz="1800"/>
              <a:t>/</a:t>
            </a:r>
            <a:r>
              <a:rPr lang="it-IT" sz="1800" err="1"/>
              <a:t>shared_prefs</a:t>
            </a:r>
            <a:endParaRPr lang="it-IT" sz="180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5B9DBC7-8FFC-6A4F-A8CE-CF121F54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72846"/>
            <a:ext cx="5676900" cy="1765300"/>
          </a:xfrm>
          <a:prstGeom prst="rect">
            <a:avLst/>
          </a:prstGeom>
        </p:spPr>
      </p:pic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70DBC6-BE5D-9C41-9DEE-41B7D487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6" y="3228446"/>
            <a:ext cx="534670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79C3ED3-57BE-BD44-AB5E-DCFDCF3F642A}"/>
              </a:ext>
            </a:extLst>
          </p:cNvPr>
          <p:cNvCxnSpPr>
            <a:cxnSpLocks/>
          </p:cNvCxnSpPr>
          <p:nvPr/>
        </p:nvCxnSpPr>
        <p:spPr>
          <a:xfrm flipH="1">
            <a:off x="6118735" y="3983815"/>
            <a:ext cx="593956" cy="538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11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D04C8-A525-4FA6-8F86-FCA9981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Soluzione Sudoku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D2DE-9CE5-4934-9146-990A6470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/>
              <a:t>Per poter comunicare all’utente se il suo inserimento è valido o meno l’app risolve preliminarmente il Sudoku.</a:t>
            </a:r>
            <a:br>
              <a:rPr lang="it-IT"/>
            </a:br>
            <a:r>
              <a:rPr lang="it-IT"/>
              <a:t>Teorema e proposizioni a sostegno dell’algoritmo implementato:</a:t>
            </a:r>
          </a:p>
          <a:p>
            <a:pPr marL="0" indent="0">
              <a:buNone/>
            </a:pPr>
            <a:r>
              <a:rPr lang="it-IT" b="1"/>
              <a:t>Teorema:</a:t>
            </a:r>
          </a:p>
          <a:p>
            <a:pPr marL="0" indent="0">
              <a:buNone/>
            </a:pPr>
            <a:r>
              <a:rPr lang="it-IT"/>
              <a:t>Dato un Sudoku 9x9, esso ha al più una soluzione se presenta almeno 8 caselle riempite.</a:t>
            </a:r>
            <a:br>
              <a:rPr lang="it-IT"/>
            </a:br>
            <a:r>
              <a:rPr lang="it-IT"/>
              <a:t>Più formalmente un grafo ottenuto da un Sudoku è al più 9-colorabile se presenta almeno già 8 vertici colorati.</a:t>
            </a:r>
            <a:br>
              <a:rPr lang="it-IT"/>
            </a:br>
            <a:r>
              <a:rPr lang="it-IT"/>
              <a:t>Se ne presenta al più 7 allora il grafo ammette almeno due 9-colorazioni.</a:t>
            </a:r>
          </a:p>
          <a:p>
            <a:pPr marL="0" indent="0">
              <a:buNone/>
            </a:pPr>
            <a:r>
              <a:rPr lang="it-IT" b="1"/>
              <a:t>Dimostrazione:</a:t>
            </a:r>
          </a:p>
          <a:p>
            <a:pPr marL="0" indent="0">
              <a:buNone/>
            </a:pPr>
            <a:r>
              <a:rPr lang="it-IT" sz="1600"/>
              <a:t>(</a:t>
            </a:r>
            <a:r>
              <a:rPr lang="it-IT" sz="1600">
                <a:hlinkClick r:id="rId2"/>
              </a:rPr>
              <a:t>http://www.ams.org/</a:t>
            </a:r>
            <a:r>
              <a:rPr lang="it-IT" sz="1600" err="1">
                <a:hlinkClick r:id="rId2"/>
              </a:rPr>
              <a:t>notices</a:t>
            </a:r>
            <a:r>
              <a:rPr lang="it-IT" sz="1600">
                <a:hlinkClick r:id="rId2"/>
              </a:rPr>
              <a:t>/200706/tx070600708p.pdf</a:t>
            </a:r>
            <a:r>
              <a:rPr lang="it-IT" sz="1600"/>
              <a:t>)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614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3D0655-8E67-4C48-B2F5-D84D3C11D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it-IT" b="1">
                    <a:solidFill>
                      <a:schemeClr val="tx1"/>
                    </a:solidFill>
                  </a:rPr>
                  <a:t>Proposizione 1:</a:t>
                </a:r>
              </a:p>
              <a:p>
                <a:pPr marL="0" indent="0">
                  <a:buNone/>
                </a:pPr>
                <a:r>
                  <a:rPr lang="it-IT">
                    <a:solidFill>
                      <a:schemeClr val="tx1"/>
                    </a:solidFill>
                  </a:rPr>
                  <a:t>Dato un qualsiasi quadrato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composto da celle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di un Sudoku </a:t>
                </a:r>
                <a:r>
                  <a:rPr lang="it-IT" err="1">
                    <a:solidFill>
                      <a:schemeClr val="tx1"/>
                    </a:solidFill>
                  </a:rPr>
                  <a:t>n×n</a:t>
                </a:r>
                <a:r>
                  <a:rPr lang="it-IT">
                    <a:solidFill>
                      <a:schemeClr val="tx1"/>
                    </a:solidFill>
                  </a:rPr>
                  <a:t> e un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∈[1,9]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, 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𝑛𝑢𝑚𝑒𝑟𝑜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𝑣𝑎𝑙𝑖𝑑𝑜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allora quella cella avrà k come valore nella soluzione.</a:t>
                </a:r>
              </a:p>
              <a:p>
                <a:pPr marL="0" indent="0">
                  <a:buNone/>
                </a:pPr>
                <a:r>
                  <a:rPr lang="it-IT" b="1">
                    <a:solidFill>
                      <a:schemeClr val="tx1"/>
                    </a:solidFill>
                  </a:rPr>
                  <a:t>Proposizione 2:</a:t>
                </a:r>
              </a:p>
              <a:p>
                <a:pPr marL="0" indent="0">
                  <a:buNone/>
                </a:pPr>
                <a:r>
                  <a:rPr lang="it-IT">
                    <a:solidFill>
                      <a:schemeClr val="tx1"/>
                    </a:solidFill>
                  </a:rPr>
                  <a:t>Dato un qualsiasi riga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composta da celle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di un Sudoku </a:t>
                </a:r>
                <a:r>
                  <a:rPr lang="it-IT" err="1">
                    <a:solidFill>
                      <a:schemeClr val="tx1"/>
                    </a:solidFill>
                  </a:rPr>
                  <a:t>n×n</a:t>
                </a:r>
                <a:r>
                  <a:rPr lang="it-IT">
                    <a:solidFill>
                      <a:schemeClr val="tx1"/>
                    </a:solidFill>
                  </a:rPr>
                  <a:t> e un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∈[1,9]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, 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𝑛𝑢𝑚𝑒𝑟𝑜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𝑣𝑎𝑙𝑖𝑑𝑜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allora quella cella avrà k come valore nella soluzione.</a:t>
                </a:r>
              </a:p>
              <a:p>
                <a:pPr marL="0" indent="0">
                  <a:buNone/>
                </a:pPr>
                <a:r>
                  <a:rPr lang="it-IT" b="1">
                    <a:solidFill>
                      <a:schemeClr val="tx1"/>
                    </a:solidFill>
                  </a:rPr>
                  <a:t>Proposizione 3:</a:t>
                </a:r>
              </a:p>
              <a:p>
                <a:pPr marL="0" indent="0">
                  <a:buNone/>
                </a:pPr>
                <a:r>
                  <a:rPr lang="it-IT">
                    <a:solidFill>
                      <a:schemeClr val="tx1"/>
                    </a:solidFill>
                  </a:rPr>
                  <a:t>Dato un qualsiasi colonna C composto da celle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di un Sudoku </a:t>
                </a:r>
                <a:r>
                  <a:rPr lang="it-IT" err="1">
                    <a:solidFill>
                      <a:schemeClr val="tx1"/>
                    </a:solidFill>
                  </a:rPr>
                  <a:t>n×n</a:t>
                </a:r>
                <a:r>
                  <a:rPr lang="it-IT">
                    <a:solidFill>
                      <a:schemeClr val="tx1"/>
                    </a:solidFill>
                  </a:rPr>
                  <a:t> e un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∈[1,9]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, 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𝑛𝑢𝑚𝑒𝑟𝑜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𝑣𝑎𝑙𝑖𝑑𝑜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allora quella cella avrà k come valore nella soluzione.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3D0655-8E67-4C48-B2F5-D84D3C11D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3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FDA14C62-28D2-49CC-82D7-C3DFF340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Soluzione Sudoku</a:t>
            </a:r>
          </a:p>
        </p:txBody>
      </p:sp>
      <p:pic>
        <p:nvPicPr>
          <p:cNvPr id="5" name="Immagine 4" descr="Immagine che contiene tastiera&#10;&#10;Descrizione generata automaticamente">
            <a:extLst>
              <a:ext uri="{FF2B5EF4-FFF2-40B4-BE49-F238E27FC236}">
                <a16:creationId xmlns:a16="http://schemas.microsoft.com/office/drawing/2014/main" id="{FD3AEF77-A573-43F0-93E1-49C124C39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" t="47089" r="65503" b="34008"/>
          <a:stretch/>
        </p:blipFill>
        <p:spPr>
          <a:xfrm>
            <a:off x="9456517" y="5382228"/>
            <a:ext cx="1273217" cy="12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7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Dipendenze e permessi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971"/>
            <a:ext cx="10515600" cy="2844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/>
              <a:t>Nel </a:t>
            </a:r>
            <a:r>
              <a:rPr lang="it-IT" sz="2000" err="1"/>
              <a:t>build.gradle</a:t>
            </a:r>
            <a:r>
              <a:rPr lang="it-IT" sz="2000"/>
              <a:t> viene aggiunto il riferimento a:</a:t>
            </a:r>
          </a:p>
          <a:p>
            <a:pPr>
              <a:buFontTx/>
              <a:buChar char="-"/>
            </a:pPr>
            <a:r>
              <a:rPr lang="it-IT" sz="2000" b="1"/>
              <a:t>Room</a:t>
            </a:r>
            <a:r>
              <a:rPr lang="it-IT" sz="2000"/>
              <a:t> per la gestione del database</a:t>
            </a:r>
          </a:p>
          <a:p>
            <a:pPr>
              <a:buFontTx/>
              <a:buChar char="-"/>
            </a:pPr>
            <a:r>
              <a:rPr lang="it-IT" sz="2000" b="1"/>
              <a:t>Fragment</a:t>
            </a:r>
            <a:r>
              <a:rPr lang="it-IT" sz="2000"/>
              <a:t> per gestire separatamente le porzioni di interfaccia che compongono l’applicazione.</a:t>
            </a:r>
          </a:p>
          <a:p>
            <a:pPr>
              <a:buFontTx/>
              <a:buChar char="-"/>
            </a:pPr>
            <a:r>
              <a:rPr lang="it-IT" sz="2000" b="1"/>
              <a:t>Volley </a:t>
            </a:r>
            <a:r>
              <a:rPr lang="it-IT" sz="2000"/>
              <a:t>per contattare le api del server per la generazione dei sudoku.</a:t>
            </a:r>
          </a:p>
          <a:p>
            <a:pPr>
              <a:buFontTx/>
              <a:buChar char="-"/>
            </a:pPr>
            <a:endParaRPr lang="it-IT" sz="2000"/>
          </a:p>
          <a:p>
            <a:pPr marL="0" indent="0">
              <a:buNone/>
            </a:pPr>
            <a:r>
              <a:rPr lang="it-IT" sz="2000"/>
              <a:t>Nel </a:t>
            </a:r>
            <a:r>
              <a:rPr lang="it-IT" sz="2000" err="1"/>
              <a:t>manifest</a:t>
            </a:r>
            <a:r>
              <a:rPr lang="it-IT" sz="2000"/>
              <a:t> vengono richiesti l’utilizzo dello storage esterno e l’accesso a internet.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4" name="Immagine 5" descr="Immagine che contiene rosso, segnale, giallo, bianco&#10;&#10;Descrizione generata con affidabilità molto elevata">
            <a:extLst>
              <a:ext uri="{FF2B5EF4-FFF2-40B4-BE49-F238E27FC236}">
                <a16:creationId xmlns:a16="http://schemas.microsoft.com/office/drawing/2014/main" id="{FDB41C17-31ED-477A-9AA2-27AA0A40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00" y="4483416"/>
            <a:ext cx="8377200" cy="71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9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3D0655-8E67-4C48-B2F5-D84D3C11D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it-IT" b="1" dirty="0">
                    <a:solidFill>
                      <a:schemeClr val="bg1">
                        <a:lumMod val="75000"/>
                      </a:schemeClr>
                    </a:solidFill>
                  </a:rPr>
                  <a:t>Proposizione 1: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Dato un qualsiasi quadrato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composto da celle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di un </a:t>
                </a:r>
                <a:r>
                  <a:rPr lang="it-IT" dirty="0" err="1">
                    <a:solidFill>
                      <a:schemeClr val="bg1">
                        <a:lumMod val="75000"/>
                      </a:schemeClr>
                    </a:solidFill>
                  </a:rPr>
                  <a:t>Sudoku</a:t>
                </a:r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it-IT" dirty="0" err="1">
                    <a:solidFill>
                      <a:schemeClr val="bg1">
                        <a:lumMod val="75000"/>
                      </a:schemeClr>
                    </a:solidFill>
                  </a:rPr>
                  <a:t>n×n</a:t>
                </a:r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e un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∈[1,9]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, 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it-IT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𝑛𝑢𝑚𝑒𝑟𝑜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𝑣𝑎𝑙𝑖𝑑𝑜</m:t>
                    </m:r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allora quella cella avrà k come valore nella soluzione.</a:t>
                </a:r>
              </a:p>
              <a:p>
                <a:pPr marL="0" indent="0">
                  <a:buNone/>
                </a:pPr>
                <a:r>
                  <a:rPr lang="it-IT" b="1" dirty="0">
                    <a:solidFill>
                      <a:schemeClr val="bg1">
                        <a:lumMod val="75000"/>
                      </a:schemeClr>
                    </a:solidFill>
                  </a:rPr>
                  <a:t>Proposizione 2: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Dato un qualsiasi riga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composta da celle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di un </a:t>
                </a:r>
                <a:r>
                  <a:rPr lang="it-IT" dirty="0" err="1">
                    <a:solidFill>
                      <a:schemeClr val="bg1">
                        <a:lumMod val="75000"/>
                      </a:schemeClr>
                    </a:solidFill>
                  </a:rPr>
                  <a:t>Sudoku</a:t>
                </a:r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it-IT" dirty="0" err="1">
                    <a:solidFill>
                      <a:schemeClr val="bg1">
                        <a:lumMod val="75000"/>
                      </a:schemeClr>
                    </a:solidFill>
                  </a:rPr>
                  <a:t>n×n</a:t>
                </a:r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e un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∈[1,9]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, 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it-IT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𝑛𝑢𝑚𝑒𝑟𝑜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𝑣𝑎𝑙𝑖𝑑𝑜</m:t>
                    </m:r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allora quella cella avrà k come valore nella soluzione.</a:t>
                </a:r>
              </a:p>
              <a:p>
                <a:pPr marL="0" indent="0">
                  <a:buNone/>
                </a:pPr>
                <a:r>
                  <a:rPr lang="it-IT" b="1" dirty="0">
                    <a:solidFill>
                      <a:schemeClr val="bg1">
                        <a:lumMod val="75000"/>
                      </a:schemeClr>
                    </a:solidFill>
                  </a:rPr>
                  <a:t>Proposizione 3: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Dato un qualsiasi colonna C composto da celle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di un </a:t>
                </a:r>
                <a:r>
                  <a:rPr lang="it-IT" dirty="0" err="1">
                    <a:solidFill>
                      <a:schemeClr val="bg1">
                        <a:lumMod val="75000"/>
                      </a:schemeClr>
                    </a:solidFill>
                  </a:rPr>
                  <a:t>Sudoku</a:t>
                </a:r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it-IT" dirty="0" err="1">
                    <a:solidFill>
                      <a:schemeClr val="bg1">
                        <a:lumMod val="75000"/>
                      </a:schemeClr>
                    </a:solidFill>
                  </a:rPr>
                  <a:t>n×n</a:t>
                </a:r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e un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∈[1,9]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, 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it-IT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it-IT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𝑛𝑢𝑚𝑒𝑟𝑜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𝑣𝑎𝑙𝑖𝑑𝑜</m:t>
                    </m:r>
                  </m:oMath>
                </a14:m>
                <a:r>
                  <a:rPr lang="it-IT" dirty="0">
                    <a:solidFill>
                      <a:schemeClr val="bg1">
                        <a:lumMod val="75000"/>
                      </a:schemeClr>
                    </a:solidFill>
                  </a:rPr>
                  <a:t> allora quella cella avrà k come valore nella soluzione.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3D0655-8E67-4C48-B2F5-D84D3C11D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3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FDA14C62-28D2-49CC-82D7-C3DFF340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Soluzione </a:t>
            </a:r>
            <a:r>
              <a:rPr lang="it-IT" dirty="0" err="1"/>
              <a:t>Sudoku</a:t>
            </a:r>
            <a:endParaRPr lang="it-IT" dirty="0"/>
          </a:p>
        </p:txBody>
      </p:sp>
      <p:pic>
        <p:nvPicPr>
          <p:cNvPr id="5" name="Immagine 4" descr="Immagine che contiene tastiera&#10;&#10;Descrizione generata automaticamente">
            <a:extLst>
              <a:ext uri="{FF2B5EF4-FFF2-40B4-BE49-F238E27FC236}">
                <a16:creationId xmlns:a16="http://schemas.microsoft.com/office/drawing/2014/main" id="{FD3AEF77-A573-43F0-93E1-49C124C39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" t="47089" r="65503" b="34008"/>
          <a:stretch/>
        </p:blipFill>
        <p:spPr>
          <a:xfrm>
            <a:off x="3842796" y="1690688"/>
            <a:ext cx="4137444" cy="42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1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9AB2D7-FE25-4191-8A4C-4965D05A2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261" y="151179"/>
            <a:ext cx="3873500" cy="655564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solve(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matrix,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= -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= -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 =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n; j++)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(matrix[i][j] ==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row = i;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col = j;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flag =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(!flag)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 &lt;= n; k++)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(check(matrix, row, col, k))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matrix[row][col] = k;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(solve(matrix, n))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matrix[row][col] 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CEF4020A-D019-4315-B1B8-644025D6BCFB}"/>
              </a:ext>
            </a:extLst>
          </p:cNvPr>
          <p:cNvSpPr/>
          <p:nvPr/>
        </p:nvSpPr>
        <p:spPr>
          <a:xfrm>
            <a:off x="6254259" y="1148861"/>
            <a:ext cx="381002" cy="31066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8E21D6-45AD-4AEB-9363-1B23D4BE4FE7}"/>
              </a:ext>
            </a:extLst>
          </p:cNvPr>
          <p:cNvSpPr txBox="1"/>
          <p:nvPr/>
        </p:nvSpPr>
        <p:spPr>
          <a:xfrm>
            <a:off x="2555630" y="1674674"/>
            <a:ext cx="3540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Verifica se vi è uno spazio vuoto.</a:t>
            </a:r>
            <a:br>
              <a:rPr lang="it-IT"/>
            </a:br>
            <a:r>
              <a:rPr lang="it-IT"/>
              <a:t>Se non c’è uno spazio vuoto allora il sudoku è risolto.</a:t>
            </a:r>
            <a:br>
              <a:rPr lang="it-IT"/>
            </a:br>
            <a:r>
              <a:rPr lang="it-IT"/>
              <a:t>Altrimenti, una volta individuato procedi.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8C5B1C32-4FDA-41C6-8393-077A16AF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02" y="508362"/>
            <a:ext cx="4632922" cy="819764"/>
          </a:xfrm>
        </p:spPr>
        <p:txBody>
          <a:bodyPr numCol="1">
            <a:normAutofit fontScale="90000"/>
          </a:bodyPr>
          <a:lstStyle/>
          <a:p>
            <a:r>
              <a:rPr lang="it-IT" sz="2400"/>
              <a:t>Zoom sulla funzione </a:t>
            </a:r>
            <a:br>
              <a:rPr lang="it-IT" sz="2400"/>
            </a:b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solveBrute(</a:t>
            </a: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matrix, </a:t>
            </a: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br>
              <a:rPr kumimoji="0" lang="it-IT" altLang="it-IT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791D354-B8FA-4A78-8467-16FFAE017750}"/>
              </a:ext>
            </a:extLst>
          </p:cNvPr>
          <p:cNvCxnSpPr>
            <a:cxnSpLocks/>
          </p:cNvCxnSpPr>
          <p:nvPr/>
        </p:nvCxnSpPr>
        <p:spPr>
          <a:xfrm>
            <a:off x="6635261" y="1148861"/>
            <a:ext cx="61277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A05CEA64-72F8-4A20-8EA2-6CB4FB6EC787}"/>
              </a:ext>
            </a:extLst>
          </p:cNvPr>
          <p:cNvCxnSpPr>
            <a:cxnSpLocks/>
          </p:cNvCxnSpPr>
          <p:nvPr/>
        </p:nvCxnSpPr>
        <p:spPr>
          <a:xfrm>
            <a:off x="6635261" y="4255477"/>
            <a:ext cx="61277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86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9AB2D7-FE25-4191-8A4C-4965D05A2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261" y="151179"/>
            <a:ext cx="3873500" cy="655564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solve(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matrix,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= -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= -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 =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n; j++)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(matrix[i][j] ==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row = i;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col = j;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flag =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(!flag)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 &lt;= n; k++)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(check(matrix, row, col, k))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matrix[row][col] = k;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(solve(matrix, n))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matrix[row][col] 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CEF4020A-D019-4315-B1B8-644025D6BCFB}"/>
              </a:ext>
            </a:extLst>
          </p:cNvPr>
          <p:cNvSpPr/>
          <p:nvPr/>
        </p:nvSpPr>
        <p:spPr>
          <a:xfrm>
            <a:off x="6254259" y="4255478"/>
            <a:ext cx="381002" cy="2183422"/>
          </a:xfrm>
          <a:prstGeom prst="lef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8E21D6-45AD-4AEB-9363-1B23D4BE4FE7}"/>
              </a:ext>
            </a:extLst>
          </p:cNvPr>
          <p:cNvSpPr txBox="1"/>
          <p:nvPr/>
        </p:nvSpPr>
        <p:spPr>
          <a:xfrm>
            <a:off x="125537" y="3628292"/>
            <a:ext cx="5431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Abbiamo individuato la casella su cui lavorare.</a:t>
            </a:r>
            <a:br>
              <a:rPr lang="it-IT"/>
            </a:br>
            <a:r>
              <a:rPr lang="it-IT"/>
              <a:t>Proviamo gli </a:t>
            </a:r>
            <a:r>
              <a:rPr lang="it-IT" i="1"/>
              <a:t>n</a:t>
            </a:r>
            <a:r>
              <a:rPr lang="it-IT"/>
              <a:t> numeri del nostro Sudoku </a:t>
            </a:r>
            <a:r>
              <a:rPr lang="it-IT" i="1"/>
              <a:t>n×n</a:t>
            </a:r>
            <a:r>
              <a:rPr lang="it-IT"/>
              <a:t>, ovvero verifichiamo la loro validità nel Sudoku ogni volta.</a:t>
            </a:r>
            <a:br>
              <a:rPr lang="it-IT"/>
            </a:br>
            <a:r>
              <a:rPr lang="it-IT"/>
              <a:t>Se è temporaneamente valido, richiamare ricorsivamente la funzione solve fino al completamento.</a:t>
            </a:r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18CB480D-0898-4058-A970-2F339D70DC07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 flipV="1">
            <a:off x="2841139" y="5347189"/>
            <a:ext cx="3413120" cy="312428"/>
          </a:xfrm>
          <a:prstGeom prst="curvedConnector4">
            <a:avLst>
              <a:gd name="adj1" fmla="val 10218"/>
              <a:gd name="adj2" fmla="val 422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E3CBB21-9B13-43C5-97E3-84CA6A2D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" y="183547"/>
            <a:ext cx="5667129" cy="286232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boolean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matrix,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row,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col,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 = 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Math.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matrix.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(matrix[row][i] == num || matrix[i][col] == num)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row - row % rad; r &lt; row - row % rad + rad; r++)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col - col % rad; d &lt; col - col % rad + rad; d++)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(matrix[r][d] == num)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0D2C5F6-233E-4A70-8925-1B90D4802749}"/>
              </a:ext>
            </a:extLst>
          </p:cNvPr>
          <p:cNvCxnSpPr>
            <a:cxnSpLocks/>
          </p:cNvCxnSpPr>
          <p:nvPr/>
        </p:nvCxnSpPr>
        <p:spPr>
          <a:xfrm flipH="1" flipV="1">
            <a:off x="2841138" y="3074897"/>
            <a:ext cx="1" cy="58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362F394-66EE-4D16-ACC3-547A6692FF9A}"/>
              </a:ext>
            </a:extLst>
          </p:cNvPr>
          <p:cNvCxnSpPr>
            <a:cxnSpLocks/>
          </p:cNvCxnSpPr>
          <p:nvPr/>
        </p:nvCxnSpPr>
        <p:spPr>
          <a:xfrm>
            <a:off x="6635261" y="4255477"/>
            <a:ext cx="61277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62A57A06-7381-4A56-8918-EF2D6DCF1FD0}"/>
              </a:ext>
            </a:extLst>
          </p:cNvPr>
          <p:cNvCxnSpPr>
            <a:cxnSpLocks/>
          </p:cNvCxnSpPr>
          <p:nvPr/>
        </p:nvCxnSpPr>
        <p:spPr>
          <a:xfrm>
            <a:off x="6635261" y="6438900"/>
            <a:ext cx="61277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6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CE7AF-19F4-434F-BCA6-02E4EA90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Zoom sulla funzione check()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CFDAE0-1649-48CF-8FBB-1A1BE6FF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699" y="1798409"/>
            <a:ext cx="7010401" cy="39703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boolean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check(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matrix,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row,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col,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num)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 = (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Math.</a:t>
            </a:r>
            <a:r>
              <a:rPr kumimoji="0" lang="it-IT" altLang="it-IT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(matrix.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matrix.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(matrix[row][i] == num || matrix[i][col] == num)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row - row % rad; r &lt; row - row % rad + rad; r++)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col - col % rad; d &lt; col - col % rad + rad; d++)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(matrix[r][d] == num)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9BE6D0E4-6751-4B57-9F25-6E7297F34108}"/>
              </a:ext>
            </a:extLst>
          </p:cNvPr>
          <p:cNvSpPr/>
          <p:nvPr/>
        </p:nvSpPr>
        <p:spPr>
          <a:xfrm>
            <a:off x="4711697" y="2508739"/>
            <a:ext cx="381002" cy="1087260"/>
          </a:xfrm>
          <a:prstGeom prst="lef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61F147-CEF4-4499-BB36-34F94E733134}"/>
              </a:ext>
            </a:extLst>
          </p:cNvPr>
          <p:cNvSpPr txBox="1"/>
          <p:nvPr/>
        </p:nvSpPr>
        <p:spPr>
          <a:xfrm>
            <a:off x="2601543" y="2590704"/>
            <a:ext cx="211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Controllo sulla riga e colonna corrente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435CBD84-9583-4F27-9648-9F2E9B8E94FA}"/>
              </a:ext>
            </a:extLst>
          </p:cNvPr>
          <p:cNvSpPr/>
          <p:nvPr/>
        </p:nvSpPr>
        <p:spPr>
          <a:xfrm>
            <a:off x="4711697" y="3595999"/>
            <a:ext cx="381002" cy="1655939"/>
          </a:xfrm>
          <a:prstGeom prst="lef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3DDD46-1349-4B99-ACCA-CAEC89BFE4AD}"/>
              </a:ext>
            </a:extLst>
          </p:cNvPr>
          <p:cNvSpPr txBox="1"/>
          <p:nvPr/>
        </p:nvSpPr>
        <p:spPr>
          <a:xfrm>
            <a:off x="2601543" y="3962303"/>
            <a:ext cx="211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Controllo sul quadrato corrente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A6AC3D39-A139-448F-870B-98F944A09842}"/>
              </a:ext>
            </a:extLst>
          </p:cNvPr>
          <p:cNvCxnSpPr/>
          <p:nvPr/>
        </p:nvCxnSpPr>
        <p:spPr>
          <a:xfrm>
            <a:off x="5092699" y="3595999"/>
            <a:ext cx="61277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980BE5-7F45-4B57-B6C2-50036516EAE9}"/>
              </a:ext>
            </a:extLst>
          </p:cNvPr>
          <p:cNvCxnSpPr>
            <a:cxnSpLocks/>
          </p:cNvCxnSpPr>
          <p:nvPr/>
        </p:nvCxnSpPr>
        <p:spPr>
          <a:xfrm>
            <a:off x="5132386" y="5251938"/>
            <a:ext cx="61277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6945757-CD3B-4585-AE0A-8B938F25C6C7}"/>
              </a:ext>
            </a:extLst>
          </p:cNvPr>
          <p:cNvCxnSpPr>
            <a:cxnSpLocks/>
          </p:cNvCxnSpPr>
          <p:nvPr/>
        </p:nvCxnSpPr>
        <p:spPr>
          <a:xfrm>
            <a:off x="5092699" y="2508739"/>
            <a:ext cx="61277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23C2002-58C9-46B1-A646-A4A2F4A219E9}"/>
              </a:ext>
            </a:extLst>
          </p:cNvPr>
          <p:cNvCxnSpPr>
            <a:cxnSpLocks/>
          </p:cNvCxnSpPr>
          <p:nvPr/>
        </p:nvCxnSpPr>
        <p:spPr>
          <a:xfrm>
            <a:off x="2842841" y="3595999"/>
            <a:ext cx="1411659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9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F0041-F54B-45F9-A36E-415CAF4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SudokuGraph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8B64567-AC70-4F1E-AB75-D5D0E354C947}"/>
              </a:ext>
            </a:extLst>
          </p:cNvPr>
          <p:cNvGrpSpPr/>
          <p:nvPr/>
        </p:nvGrpSpPr>
        <p:grpSpPr>
          <a:xfrm>
            <a:off x="945129" y="1301221"/>
            <a:ext cx="9543960" cy="5294990"/>
            <a:chOff x="945129" y="1301221"/>
            <a:chExt cx="9543960" cy="529499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57EC612-5EA5-4140-B3BA-BD97EBA69F17}"/>
                </a:ext>
              </a:extLst>
            </p:cNvPr>
            <p:cNvSpPr/>
            <p:nvPr/>
          </p:nvSpPr>
          <p:spPr>
            <a:xfrm>
              <a:off x="5486400" y="1301221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BA50E5AD-6F66-4E11-BA85-7EA1E273554B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4521925" y="2021221"/>
              <a:ext cx="1324476" cy="26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4FCC98AF-CE97-43C1-BCEC-3C9D2D645318}"/>
                </a:ext>
              </a:extLst>
            </p:cNvPr>
            <p:cNvCxnSpPr>
              <a:cxnSpLocks/>
              <a:stCxn id="7" idx="4"/>
              <a:endCxn id="41" idx="0"/>
            </p:cNvCxnSpPr>
            <p:nvPr/>
          </p:nvCxnSpPr>
          <p:spPr>
            <a:xfrm flipH="1">
              <a:off x="3507483" y="2021221"/>
              <a:ext cx="2338917" cy="26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88533781-9606-4EFF-88B8-22A332F048D8}"/>
                </a:ext>
              </a:extLst>
            </p:cNvPr>
            <p:cNvCxnSpPr>
              <a:cxnSpLocks/>
              <a:stCxn id="7" idx="4"/>
              <a:endCxn id="49" idx="0"/>
            </p:cNvCxnSpPr>
            <p:nvPr/>
          </p:nvCxnSpPr>
          <p:spPr>
            <a:xfrm>
              <a:off x="5846400" y="2021221"/>
              <a:ext cx="2436117" cy="26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027CC5B6-FC9B-4BAC-AF56-7339EC222373}"/>
                </a:ext>
              </a:extLst>
            </p:cNvPr>
            <p:cNvCxnSpPr>
              <a:cxnSpLocks/>
              <a:stCxn id="7" idx="4"/>
              <a:endCxn id="47" idx="0"/>
            </p:cNvCxnSpPr>
            <p:nvPr/>
          </p:nvCxnSpPr>
          <p:spPr>
            <a:xfrm flipH="1">
              <a:off x="2455308" y="2021221"/>
              <a:ext cx="3391092" cy="26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C4596FE9-123D-4085-B2BF-4F5E4126A6BB}"/>
                </a:ext>
              </a:extLst>
            </p:cNvPr>
            <p:cNvSpPr/>
            <p:nvPr/>
          </p:nvSpPr>
          <p:spPr>
            <a:xfrm>
              <a:off x="3147483" y="228749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13BFDB81-3ED0-4730-80EE-B2E14CEDFB88}"/>
                </a:ext>
              </a:extLst>
            </p:cNvPr>
            <p:cNvSpPr/>
            <p:nvPr/>
          </p:nvSpPr>
          <p:spPr>
            <a:xfrm>
              <a:off x="5576400" y="139811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A6D8AE4-3977-48EE-A915-C401F4B6E43C}"/>
                </a:ext>
              </a:extLst>
            </p:cNvPr>
            <p:cNvSpPr/>
            <p:nvPr/>
          </p:nvSpPr>
          <p:spPr>
            <a:xfrm>
              <a:off x="4161925" y="228749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058989F3-7CA0-4353-8610-83A738015D69}"/>
                </a:ext>
              </a:extLst>
            </p:cNvPr>
            <p:cNvSpPr/>
            <p:nvPr/>
          </p:nvSpPr>
          <p:spPr>
            <a:xfrm>
              <a:off x="2095308" y="228749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AC68E27E-F0D0-4029-A37A-C9D82E0DB835}"/>
                </a:ext>
              </a:extLst>
            </p:cNvPr>
            <p:cNvSpPr/>
            <p:nvPr/>
          </p:nvSpPr>
          <p:spPr>
            <a:xfrm>
              <a:off x="7922517" y="228749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3FA6142F-3008-4E18-885D-4B65E125E988}"/>
                </a:ext>
              </a:extLst>
            </p:cNvPr>
            <p:cNvSpPr txBox="1"/>
            <p:nvPr/>
          </p:nvSpPr>
          <p:spPr>
            <a:xfrm>
              <a:off x="4924694" y="2578775"/>
              <a:ext cx="281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chemeClr val="accent1">
                      <a:lumMod val="75000"/>
                    </a:schemeClr>
                  </a:solidFill>
                </a:rPr>
                <a:t>…(5)…</a:t>
              </a:r>
            </a:p>
          </p:txBody>
        </p:sp>
        <p:cxnSp>
          <p:nvCxnSpPr>
            <p:cNvPr id="66" name="Connettore 2 65">
              <a:extLst>
                <a:ext uri="{FF2B5EF4-FFF2-40B4-BE49-F238E27FC236}">
                  <a16:creationId xmlns:a16="http://schemas.microsoft.com/office/drawing/2014/main" id="{FF5143C1-6F68-4E0C-9DD0-BBD8ED59AE22}"/>
                </a:ext>
              </a:extLst>
            </p:cNvPr>
            <p:cNvCxnSpPr>
              <a:cxnSpLocks/>
              <a:stCxn id="47" idx="4"/>
              <a:endCxn id="78" idx="0"/>
            </p:cNvCxnSpPr>
            <p:nvPr/>
          </p:nvCxnSpPr>
          <p:spPr>
            <a:xfrm flipH="1">
              <a:off x="1305129" y="3007499"/>
              <a:ext cx="1150179" cy="588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2 69">
              <a:extLst>
                <a:ext uri="{FF2B5EF4-FFF2-40B4-BE49-F238E27FC236}">
                  <a16:creationId xmlns:a16="http://schemas.microsoft.com/office/drawing/2014/main" id="{F4F853B2-13CE-48DA-99D5-92864AA5A499}"/>
                </a:ext>
              </a:extLst>
            </p:cNvPr>
            <p:cNvCxnSpPr>
              <a:cxnSpLocks/>
              <a:stCxn id="47" idx="4"/>
              <a:endCxn id="82" idx="0"/>
            </p:cNvCxnSpPr>
            <p:nvPr/>
          </p:nvCxnSpPr>
          <p:spPr>
            <a:xfrm>
              <a:off x="2455308" y="3007499"/>
              <a:ext cx="0" cy="588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709FC575-9490-48BC-ACBB-9EF7097C8E98}"/>
                </a:ext>
              </a:extLst>
            </p:cNvPr>
            <p:cNvSpPr/>
            <p:nvPr/>
          </p:nvSpPr>
          <p:spPr>
            <a:xfrm>
              <a:off x="945129" y="359550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36324ECB-FDCE-41B5-AB71-62410587FE45}"/>
                </a:ext>
              </a:extLst>
            </p:cNvPr>
            <p:cNvSpPr/>
            <p:nvPr/>
          </p:nvSpPr>
          <p:spPr>
            <a:xfrm>
              <a:off x="2095308" y="359550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C0659988-A878-498A-B331-7B43A5411C80}"/>
                </a:ext>
              </a:extLst>
            </p:cNvPr>
            <p:cNvCxnSpPr>
              <a:cxnSpLocks/>
            </p:cNvCxnSpPr>
            <p:nvPr/>
          </p:nvCxnSpPr>
          <p:spPr>
            <a:xfrm>
              <a:off x="977526" y="3646955"/>
              <a:ext cx="655205" cy="64800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614C605F-692F-4014-A4E5-9FCB12E12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480" y="3653305"/>
              <a:ext cx="670176" cy="622469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Connettore 2 94">
              <a:extLst>
                <a:ext uri="{FF2B5EF4-FFF2-40B4-BE49-F238E27FC236}">
                  <a16:creationId xmlns:a16="http://schemas.microsoft.com/office/drawing/2014/main" id="{E2AA6D76-DB7B-46DB-80AA-E38AF3A3DEF5}"/>
                </a:ext>
              </a:extLst>
            </p:cNvPr>
            <p:cNvCxnSpPr>
              <a:cxnSpLocks/>
              <a:stCxn id="47" idx="4"/>
              <a:endCxn id="101" idx="0"/>
            </p:cNvCxnSpPr>
            <p:nvPr/>
          </p:nvCxnSpPr>
          <p:spPr>
            <a:xfrm>
              <a:off x="2455308" y="3007499"/>
              <a:ext cx="1861633" cy="56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A49A69C4-E771-4FAB-97FA-470D1DEC71E1}"/>
                </a:ext>
              </a:extLst>
            </p:cNvPr>
            <p:cNvSpPr txBox="1"/>
            <p:nvPr/>
          </p:nvSpPr>
          <p:spPr>
            <a:xfrm>
              <a:off x="2763042" y="3799473"/>
              <a:ext cx="1346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chemeClr val="accent1">
                      <a:lumMod val="75000"/>
                    </a:schemeClr>
                  </a:solidFill>
                </a:rPr>
                <a:t>…(6)…</a:t>
              </a:r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CFF770D9-F300-41BE-A777-8FF64510C59F}"/>
                </a:ext>
              </a:extLst>
            </p:cNvPr>
            <p:cNvSpPr/>
            <p:nvPr/>
          </p:nvSpPr>
          <p:spPr>
            <a:xfrm>
              <a:off x="3956941" y="3574955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4" name="Connettore diritto 103">
              <a:extLst>
                <a:ext uri="{FF2B5EF4-FFF2-40B4-BE49-F238E27FC236}">
                  <a16:creationId xmlns:a16="http://schemas.microsoft.com/office/drawing/2014/main" id="{CB41F5C7-7359-4ADE-ACC7-C75C2E403919}"/>
                </a:ext>
              </a:extLst>
            </p:cNvPr>
            <p:cNvCxnSpPr>
              <a:cxnSpLocks/>
            </p:cNvCxnSpPr>
            <p:nvPr/>
          </p:nvCxnSpPr>
          <p:spPr>
            <a:xfrm>
              <a:off x="3146463" y="3721149"/>
              <a:ext cx="655205" cy="64800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Connettore diritto 105">
              <a:extLst>
                <a:ext uri="{FF2B5EF4-FFF2-40B4-BE49-F238E27FC236}">
                  <a16:creationId xmlns:a16="http://schemas.microsoft.com/office/drawing/2014/main" id="{93015118-2D22-41C7-A9F0-24A3C8FFB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0417" y="3727499"/>
              <a:ext cx="670176" cy="622469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Connettore diritto 111">
              <a:extLst>
                <a:ext uri="{FF2B5EF4-FFF2-40B4-BE49-F238E27FC236}">
                  <a16:creationId xmlns:a16="http://schemas.microsoft.com/office/drawing/2014/main" id="{0470B098-7B45-4280-A614-06D5E386D0AB}"/>
                </a:ext>
              </a:extLst>
            </p:cNvPr>
            <p:cNvCxnSpPr>
              <a:cxnSpLocks/>
            </p:cNvCxnSpPr>
            <p:nvPr/>
          </p:nvCxnSpPr>
          <p:spPr>
            <a:xfrm>
              <a:off x="4007899" y="3659410"/>
              <a:ext cx="655205" cy="64800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4" name="Connettore diritto 113">
              <a:extLst>
                <a:ext uri="{FF2B5EF4-FFF2-40B4-BE49-F238E27FC236}">
                  <a16:creationId xmlns:a16="http://schemas.microsoft.com/office/drawing/2014/main" id="{4E433DA6-E384-47B7-A39D-D2553674E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1853" y="3665760"/>
              <a:ext cx="670176" cy="622469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B5752F14-D356-473E-97C9-EDE5298E7F3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308" y="4315509"/>
              <a:ext cx="0" cy="588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97479D37-0D87-4FEB-BA05-1CD2256DD070}"/>
                </a:ext>
              </a:extLst>
            </p:cNvPr>
            <p:cNvSpPr txBox="1"/>
            <p:nvPr/>
          </p:nvSpPr>
          <p:spPr>
            <a:xfrm>
              <a:off x="1047545" y="4885302"/>
              <a:ext cx="281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chemeClr val="accent1">
                      <a:lumMod val="75000"/>
                    </a:schemeClr>
                  </a:solidFill>
                </a:rPr>
                <a:t>…(9)…</a:t>
              </a:r>
            </a:p>
          </p:txBody>
        </p: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9D735070-343F-44C5-BD6D-2DD2277217EE}"/>
                </a:ext>
              </a:extLst>
            </p:cNvPr>
            <p:cNvCxnSpPr>
              <a:cxnSpLocks/>
            </p:cNvCxnSpPr>
            <p:nvPr/>
          </p:nvCxnSpPr>
          <p:spPr>
            <a:xfrm>
              <a:off x="2146266" y="4878952"/>
              <a:ext cx="655205" cy="64800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Connettore diritto 121">
              <a:extLst>
                <a:ext uri="{FF2B5EF4-FFF2-40B4-BE49-F238E27FC236}">
                  <a16:creationId xmlns:a16="http://schemas.microsoft.com/office/drawing/2014/main" id="{CE48BDFF-A06E-42A9-9A76-3E4B2FDB7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0220" y="4885302"/>
              <a:ext cx="670176" cy="622469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Connettore 2 123">
              <a:extLst>
                <a:ext uri="{FF2B5EF4-FFF2-40B4-BE49-F238E27FC236}">
                  <a16:creationId xmlns:a16="http://schemas.microsoft.com/office/drawing/2014/main" id="{316B6B03-1425-465B-AECB-964E3A8D4B46}"/>
                </a:ext>
              </a:extLst>
            </p:cNvPr>
            <p:cNvCxnSpPr>
              <a:cxnSpLocks/>
              <a:stCxn id="49" idx="4"/>
              <a:endCxn id="128" idx="0"/>
            </p:cNvCxnSpPr>
            <p:nvPr/>
          </p:nvCxnSpPr>
          <p:spPr>
            <a:xfrm>
              <a:off x="8282517" y="3007499"/>
              <a:ext cx="1614" cy="57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2 125">
              <a:extLst>
                <a:ext uri="{FF2B5EF4-FFF2-40B4-BE49-F238E27FC236}">
                  <a16:creationId xmlns:a16="http://schemas.microsoft.com/office/drawing/2014/main" id="{7EC37C2D-4547-4F62-9430-66F660293389}"/>
                </a:ext>
              </a:extLst>
            </p:cNvPr>
            <p:cNvCxnSpPr>
              <a:cxnSpLocks/>
              <a:stCxn id="49" idx="4"/>
              <a:endCxn id="130" idx="0"/>
            </p:cNvCxnSpPr>
            <p:nvPr/>
          </p:nvCxnSpPr>
          <p:spPr>
            <a:xfrm flipH="1">
              <a:off x="7366536" y="3007499"/>
              <a:ext cx="915981" cy="588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6B01EB0B-50D1-4D00-A485-7824CB378E27}"/>
                </a:ext>
              </a:extLst>
            </p:cNvPr>
            <p:cNvSpPr/>
            <p:nvPr/>
          </p:nvSpPr>
          <p:spPr>
            <a:xfrm>
              <a:off x="7924131" y="3584802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0" name="Ovale 129">
              <a:extLst>
                <a:ext uri="{FF2B5EF4-FFF2-40B4-BE49-F238E27FC236}">
                  <a16:creationId xmlns:a16="http://schemas.microsoft.com/office/drawing/2014/main" id="{85817ED5-2153-48A7-B2A1-EB009FAD8E60}"/>
                </a:ext>
              </a:extLst>
            </p:cNvPr>
            <p:cNvSpPr/>
            <p:nvPr/>
          </p:nvSpPr>
          <p:spPr>
            <a:xfrm>
              <a:off x="7006536" y="359550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E544B1AE-46BD-4087-A2AA-025293A7404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28" y="3636248"/>
              <a:ext cx="655205" cy="64800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6E1F4C38-B903-4309-933A-FEB0B4C9B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0482" y="3642598"/>
              <a:ext cx="670176" cy="622469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Connettore 2 135">
              <a:extLst>
                <a:ext uri="{FF2B5EF4-FFF2-40B4-BE49-F238E27FC236}">
                  <a16:creationId xmlns:a16="http://schemas.microsoft.com/office/drawing/2014/main" id="{612F256E-8A11-494B-8DF8-C432AF818F6C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>
              <a:off x="8267456" y="3024072"/>
              <a:ext cx="1861633" cy="56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asellaDiTesto 137">
              <a:extLst>
                <a:ext uri="{FF2B5EF4-FFF2-40B4-BE49-F238E27FC236}">
                  <a16:creationId xmlns:a16="http://schemas.microsoft.com/office/drawing/2014/main" id="{613C8F3B-4D4A-4C0E-9B79-4C89DC5DC7F8}"/>
                </a:ext>
              </a:extLst>
            </p:cNvPr>
            <p:cNvSpPr txBox="1"/>
            <p:nvPr/>
          </p:nvSpPr>
          <p:spPr>
            <a:xfrm>
              <a:off x="8575190" y="3816046"/>
              <a:ext cx="1346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chemeClr val="accent1">
                      <a:lumMod val="75000"/>
                    </a:schemeClr>
                  </a:solidFill>
                </a:rPr>
                <a:t>…(6)…</a:t>
              </a:r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E93473FC-0CFA-4AE8-934C-94FE7149ABEE}"/>
                </a:ext>
              </a:extLst>
            </p:cNvPr>
            <p:cNvSpPr/>
            <p:nvPr/>
          </p:nvSpPr>
          <p:spPr>
            <a:xfrm>
              <a:off x="9769089" y="3591528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D7831AFD-4421-4F97-B6C1-9101940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8958611" y="3737722"/>
              <a:ext cx="655205" cy="64800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EFF19390-FC6F-41C2-B7D9-A8A85983D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2565" y="3744072"/>
              <a:ext cx="670176" cy="622469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CB9EC050-F0D9-486A-BA71-F48D46DFD4B6}"/>
                </a:ext>
              </a:extLst>
            </p:cNvPr>
            <p:cNvCxnSpPr>
              <a:cxnSpLocks/>
            </p:cNvCxnSpPr>
            <p:nvPr/>
          </p:nvCxnSpPr>
          <p:spPr>
            <a:xfrm>
              <a:off x="9820047" y="3675983"/>
              <a:ext cx="655205" cy="64800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FC2B28D9-90E8-4C9E-8BB4-1970A7A16D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4001" y="3682333"/>
              <a:ext cx="670176" cy="622469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0" name="Connettore 2 149">
              <a:extLst>
                <a:ext uri="{FF2B5EF4-FFF2-40B4-BE49-F238E27FC236}">
                  <a16:creationId xmlns:a16="http://schemas.microsoft.com/office/drawing/2014/main" id="{33DB2766-6749-4BFC-AE38-2FA54F872F2D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36" y="4304802"/>
              <a:ext cx="0" cy="588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diritto 161">
              <a:extLst>
                <a:ext uri="{FF2B5EF4-FFF2-40B4-BE49-F238E27FC236}">
                  <a16:creationId xmlns:a16="http://schemas.microsoft.com/office/drawing/2014/main" id="{5D515307-E587-4EAC-B7E6-D5F70068D43B}"/>
                </a:ext>
              </a:extLst>
            </p:cNvPr>
            <p:cNvCxnSpPr>
              <a:cxnSpLocks/>
            </p:cNvCxnSpPr>
            <p:nvPr/>
          </p:nvCxnSpPr>
          <p:spPr>
            <a:xfrm>
              <a:off x="2845065" y="2162618"/>
              <a:ext cx="179000" cy="180937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E34A2591-A0FF-4E1A-97CB-6C7EBD855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3751" y="2169930"/>
              <a:ext cx="190314" cy="173625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8" name="CasellaDiTesto 177">
              <a:extLst>
                <a:ext uri="{FF2B5EF4-FFF2-40B4-BE49-F238E27FC236}">
                  <a16:creationId xmlns:a16="http://schemas.microsoft.com/office/drawing/2014/main" id="{60286CCB-B44F-4EF6-BCCF-8059C3ECC6C3}"/>
                </a:ext>
              </a:extLst>
            </p:cNvPr>
            <p:cNvSpPr txBox="1"/>
            <p:nvPr/>
          </p:nvSpPr>
          <p:spPr>
            <a:xfrm>
              <a:off x="5956567" y="4885696"/>
              <a:ext cx="281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chemeClr val="accent1">
                      <a:lumMod val="75000"/>
                    </a:schemeClr>
                  </a:solidFill>
                </a:rPr>
                <a:t>…</a:t>
              </a:r>
            </a:p>
          </p:txBody>
        </p:sp>
        <p:cxnSp>
          <p:nvCxnSpPr>
            <p:cNvPr id="180" name="Connettore 2 179">
              <a:extLst>
                <a:ext uri="{FF2B5EF4-FFF2-40B4-BE49-F238E27FC236}">
                  <a16:creationId xmlns:a16="http://schemas.microsoft.com/office/drawing/2014/main" id="{45910F0F-F647-4F98-A3D5-362398F62B88}"/>
                </a:ext>
              </a:extLst>
            </p:cNvPr>
            <p:cNvCxnSpPr>
              <a:cxnSpLocks/>
            </p:cNvCxnSpPr>
            <p:nvPr/>
          </p:nvCxnSpPr>
          <p:spPr>
            <a:xfrm>
              <a:off x="7378361" y="5302662"/>
              <a:ext cx="0" cy="588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e 181">
              <a:extLst>
                <a:ext uri="{FF2B5EF4-FFF2-40B4-BE49-F238E27FC236}">
                  <a16:creationId xmlns:a16="http://schemas.microsoft.com/office/drawing/2014/main" id="{4FFC9E0B-BBBC-4F6C-AEDE-C409ECEA8679}"/>
                </a:ext>
              </a:extLst>
            </p:cNvPr>
            <p:cNvSpPr/>
            <p:nvPr/>
          </p:nvSpPr>
          <p:spPr>
            <a:xfrm>
              <a:off x="7043509" y="5876211"/>
              <a:ext cx="720000" cy="72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CD2282BD-4016-48C8-9EC6-8B52A0872964}"/>
                </a:ext>
              </a:extLst>
            </p:cNvPr>
            <p:cNvSpPr/>
            <p:nvPr/>
          </p:nvSpPr>
          <p:spPr>
            <a:xfrm>
              <a:off x="7133509" y="596803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11173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115C1-9BA7-4EB1-82CD-FE4DFD0F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Panoramica gestione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16D2D7-C046-4EED-825D-3D6E4366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 lnSpcReduction="10000"/>
          </a:bodyPr>
          <a:lstStyle/>
          <a:p>
            <a:r>
              <a:rPr lang="it-IT"/>
              <a:t>Necessità: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u="sng"/>
              <a:t>Bassa latenza</a:t>
            </a:r>
            <a:r>
              <a:rPr lang="it-IT"/>
              <a:t>: buon feedback all’utente;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/>
              <a:t>Possibilità di </a:t>
            </a:r>
            <a:r>
              <a:rPr lang="it-IT" u="sng"/>
              <a:t>gestire dimensione generiche </a:t>
            </a:r>
            <a:r>
              <a:rPr lang="it-IT"/>
              <a:t>di file audio;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u="sng"/>
              <a:t>Controllo sull’integrità </a:t>
            </a:r>
            <a:r>
              <a:rPr lang="it-IT"/>
              <a:t>dei file audio.</a:t>
            </a:r>
          </a:p>
          <a:p>
            <a:pPr marL="457200" lvl="1" indent="0">
              <a:buNone/>
            </a:pPr>
            <a:endParaRPr lang="it-IT"/>
          </a:p>
          <a:p>
            <a:r>
              <a:rPr lang="it-IT"/>
              <a:t>Soluzione: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/>
              <a:t>Uso di </a:t>
            </a:r>
            <a:r>
              <a:rPr lang="it-IT" i="1"/>
              <a:t>AudioTrack</a:t>
            </a:r>
            <a:r>
              <a:rPr lang="it-IT"/>
              <a:t>: libreria con completa gestione per file .</a:t>
            </a:r>
            <a:r>
              <a:rPr lang="it-IT" err="1"/>
              <a:t>wav</a:t>
            </a:r>
            <a:r>
              <a:rPr lang="it-IT"/>
              <a:t> e ottima latenza per applicazioni non strettamente musicali;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/>
              <a:t>Implementazione di un </a:t>
            </a:r>
            <a:r>
              <a:rPr lang="it-IT" i="1"/>
              <a:t>parser WAV</a:t>
            </a:r>
            <a:r>
              <a:rPr lang="it-IT"/>
              <a:t>(vedere ……).</a:t>
            </a:r>
            <a:br>
              <a:rPr lang="it-IT"/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274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58663-5C2B-438E-B397-0DA2F543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AudioTrack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D76F7-65E3-4A0D-BE50-32635C84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Creazione oggetto AudioTrack: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7B28C8-E27E-4329-88F3-C4237C4C1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078" y="1865148"/>
            <a:ext cx="4366855" cy="39703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AudioTrack(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streamType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latin typeface="Consolas" panose="020B0609020204030204" pitchFamily="49" charset="0"/>
              </a:rPr>
              <a:t>int</a:t>
            </a: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660E7A"/>
                </a:solidFill>
                <a:latin typeface="Consolas" panose="020B0609020204030204" pitchFamily="49" charset="0"/>
              </a:rPr>
              <a:t>sampleRateInHz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894699"/>
                </a:solidFill>
                <a:latin typeface="Consolas" panose="020B0609020204030204" pitchFamily="49" charset="0"/>
              </a:rPr>
              <a:t>channelConfig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audioFormat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bufferSizeInBytes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>
                <a:solidFill>
                  <a:srgbClr val="6D4177"/>
                </a:solidFill>
                <a:latin typeface="Consolas" panose="020B0609020204030204" pitchFamily="49" charset="0"/>
              </a:rPr>
              <a:t>mode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C97D042B-8C79-489F-A50B-0F066E180544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 flipV="1">
            <a:off x="2901461" y="2311399"/>
            <a:ext cx="4460275" cy="628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F0EFC3B-FC17-4747-93AB-D32FCA0E3F22}"/>
              </a:ext>
            </a:extLst>
          </p:cNvPr>
          <p:cNvSpPr txBox="1"/>
          <p:nvPr/>
        </p:nvSpPr>
        <p:spPr>
          <a:xfrm>
            <a:off x="838199" y="2400890"/>
            <a:ext cx="2063261" cy="10772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chemeClr val="accent4">
                    <a:lumMod val="75000"/>
                  </a:schemeClr>
                </a:solidFill>
              </a:rPr>
              <a:t>STREAM_MUSIC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chemeClr val="accent4">
                    <a:lumMod val="75000"/>
                  </a:schemeClr>
                </a:solidFill>
              </a:rPr>
              <a:t>STREAM_VOICE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chemeClr val="accent4">
                    <a:lumMod val="75000"/>
                  </a:schemeClr>
                </a:solidFill>
              </a:rPr>
              <a:t>STREAM_ALARM</a:t>
            </a:r>
            <a:br>
              <a:rPr lang="it-IT" sz="1600">
                <a:solidFill>
                  <a:schemeClr val="accent4">
                    <a:lumMod val="75000"/>
                  </a:schemeClr>
                </a:solidFill>
              </a:rPr>
            </a:br>
            <a:r>
              <a:rPr lang="it-IT" sz="160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055FB2E7-0574-46FB-ABA6-B10B5FA0C993}"/>
              </a:ext>
            </a:extLst>
          </p:cNvPr>
          <p:cNvCxnSpPr>
            <a:cxnSpLocks/>
            <a:endCxn id="50" idx="3"/>
          </p:cNvCxnSpPr>
          <p:nvPr/>
        </p:nvCxnSpPr>
        <p:spPr>
          <a:xfrm rot="10800000" flipV="1">
            <a:off x="2629631" y="3428999"/>
            <a:ext cx="4732104" cy="7338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BBD6A76-31F2-416A-AB33-7FDD10259D51}"/>
              </a:ext>
            </a:extLst>
          </p:cNvPr>
          <p:cNvSpPr txBox="1"/>
          <p:nvPr/>
        </p:nvSpPr>
        <p:spPr>
          <a:xfrm>
            <a:off x="838931" y="3701150"/>
            <a:ext cx="179070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Mono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Stereo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cxnSp>
        <p:nvCxnSpPr>
          <p:cNvPr id="52" name="Connettore curvo 51">
            <a:extLst>
              <a:ext uri="{FF2B5EF4-FFF2-40B4-BE49-F238E27FC236}">
                <a16:creationId xmlns:a16="http://schemas.microsoft.com/office/drawing/2014/main" id="{32C7BA78-250C-4BBC-857E-DD9528FDC7DD}"/>
              </a:ext>
            </a:extLst>
          </p:cNvPr>
          <p:cNvCxnSpPr>
            <a:cxnSpLocks/>
            <a:endCxn id="55" idx="3"/>
          </p:cNvCxnSpPr>
          <p:nvPr/>
        </p:nvCxnSpPr>
        <p:spPr>
          <a:xfrm rot="10800000" flipV="1">
            <a:off x="4785571" y="4023077"/>
            <a:ext cx="2620860" cy="11791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E6E891-4FC3-4A85-9DB5-C83FD1AE38DB}"/>
              </a:ext>
            </a:extLst>
          </p:cNvPr>
          <p:cNvSpPr txBox="1"/>
          <p:nvPr/>
        </p:nvSpPr>
        <p:spPr>
          <a:xfrm>
            <a:off x="2089266" y="4767729"/>
            <a:ext cx="2696305" cy="846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accent4">
                    <a:lumMod val="75000"/>
                  </a:schemeClr>
                </a:solidFill>
              </a:rPr>
              <a:t>Tipologia di modulazione.</a:t>
            </a:r>
            <a:br>
              <a:rPr lang="it-IT" sz="1600">
                <a:solidFill>
                  <a:schemeClr val="accent4">
                    <a:lumMod val="75000"/>
                  </a:schemeClr>
                </a:solidFill>
              </a:rPr>
            </a:br>
            <a:r>
              <a:rPr lang="it-IT" sz="1100">
                <a:solidFill>
                  <a:schemeClr val="accent4">
                    <a:lumMod val="75000"/>
                  </a:schemeClr>
                </a:solidFill>
              </a:rPr>
              <a:t>Caso supportato dall’app:</a:t>
            </a:r>
            <a:br>
              <a:rPr lang="it-IT" sz="1100">
                <a:solidFill>
                  <a:schemeClr val="accent4">
                    <a:lumMod val="75000"/>
                  </a:schemeClr>
                </a:solidFill>
              </a:rPr>
            </a:br>
            <a:r>
              <a:rPr lang="it-IT" sz="1100">
                <a:solidFill>
                  <a:schemeClr val="accent4">
                    <a:lumMod val="75000"/>
                  </a:schemeClr>
                </a:solidFill>
              </a:rPr>
              <a:t>Modulazione ad Impulsi Codificati (PCM)</a:t>
            </a:r>
            <a:endParaRPr lang="it-IT" sz="160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A4D33E87-9FAA-4242-BAAD-389DD4FFA375}"/>
              </a:ext>
            </a:extLst>
          </p:cNvPr>
          <p:cNvCxnSpPr>
            <a:cxnSpLocks/>
            <a:endCxn id="66" idx="3"/>
          </p:cNvCxnSpPr>
          <p:nvPr/>
        </p:nvCxnSpPr>
        <p:spPr>
          <a:xfrm rot="10800000" flipV="1">
            <a:off x="5265128" y="5065053"/>
            <a:ext cx="2096607" cy="105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B6C93F9D-5A91-4BA8-923D-FB27842C2BBE}"/>
              </a:ext>
            </a:extLst>
          </p:cNvPr>
          <p:cNvSpPr txBox="1"/>
          <p:nvPr/>
        </p:nvSpPr>
        <p:spPr>
          <a:xfrm>
            <a:off x="3729404" y="5801585"/>
            <a:ext cx="153572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803127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DF3A3-6229-4B0D-8594-42EC705B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AudioTrack – in dettaglio(1) </a:t>
            </a:r>
            <a:r>
              <a:rPr lang="it-IT" sz="1800"/>
              <a:t>(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80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streamType</a:t>
            </a:r>
            <a:r>
              <a:rPr lang="it-IT" sz="1800"/>
              <a:t>)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F6D1C-A5C5-46E6-BDDF-AA9134D1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5044" cy="3859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/>
              <a:t>Il parametro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streamType</a:t>
            </a:r>
            <a:r>
              <a:rPr lang="it-IT"/>
              <a:t> ci permette quindi di informare il sistema operativo riguardo la tipologia di flusso audio che stiamo immettendo.</a:t>
            </a:r>
            <a:br>
              <a:rPr lang="it-IT"/>
            </a:br>
            <a:endParaRPr lang="it-IT"/>
          </a:p>
          <a:p>
            <a:pPr marL="0" indent="0">
              <a:buNone/>
            </a:pPr>
            <a:r>
              <a:rPr lang="it-IT"/>
              <a:t>Attraverso questa informazione il S.O. può gestire l’audio di ogni singola tipologia di flusso.</a:t>
            </a:r>
            <a:br>
              <a:rPr lang="it-IT"/>
            </a:br>
            <a:br>
              <a:rPr lang="it-IT"/>
            </a:br>
            <a:r>
              <a:rPr lang="it-IT" sz="1800"/>
              <a:t>Ad esempio:</a:t>
            </a:r>
            <a:br>
              <a:rPr lang="it-IT" sz="1800"/>
            </a:br>
            <a:r>
              <a:rPr lang="it-IT" sz="1800"/>
              <a:t>Poter mutare il canale musicale, ma tener attivo il canale audio delle sveglie.</a:t>
            </a:r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CD984C-2D3A-4814-B3E7-9D3519526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989" y="1689826"/>
            <a:ext cx="4366855" cy="39703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AudioTrack(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streamType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latin typeface="Consolas" panose="020B0609020204030204" pitchFamily="49" charset="0"/>
              </a:rPr>
              <a:t>int</a:t>
            </a: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660E7A"/>
                </a:solidFill>
                <a:latin typeface="Consolas" panose="020B0609020204030204" pitchFamily="49" charset="0"/>
              </a:rPr>
              <a:t>sampleRateInHz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894699"/>
                </a:solidFill>
                <a:latin typeface="Consolas" panose="020B0609020204030204" pitchFamily="49" charset="0"/>
              </a:rPr>
              <a:t>channelConfig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audioFormat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bufferSizeInBytes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>
                <a:solidFill>
                  <a:srgbClr val="6D4177"/>
                </a:solidFill>
                <a:latin typeface="Consolas" panose="020B0609020204030204" pitchFamily="49" charset="0"/>
              </a:rPr>
              <a:t>mode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E20CAF8-E55A-4E7F-B5B8-16DD0375EEAF}"/>
              </a:ext>
            </a:extLst>
          </p:cNvPr>
          <p:cNvCxnSpPr/>
          <p:nvPr/>
        </p:nvCxnSpPr>
        <p:spPr>
          <a:xfrm>
            <a:off x="7270045" y="2167467"/>
            <a:ext cx="1264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16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500025-D43C-49CE-A953-A769F6B7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AudioTrack – in dettaglio(2) </a:t>
            </a:r>
            <a:r>
              <a:rPr lang="it-IT" sz="1800"/>
              <a:t>(</a:t>
            </a:r>
            <a:r>
              <a:rPr lang="it-IT" altLang="it-IT" sz="1800" err="1">
                <a:latin typeface="Consolas" panose="020B0609020204030204" pitchFamily="49" charset="0"/>
              </a:rPr>
              <a:t>int</a:t>
            </a:r>
            <a:r>
              <a:rPr lang="it-IT" altLang="it-IT" sz="1800" b="1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800" err="1">
                <a:solidFill>
                  <a:srgbClr val="660E7A"/>
                </a:solidFill>
                <a:latin typeface="Consolas" panose="020B0609020204030204" pitchFamily="49" charset="0"/>
              </a:rPr>
              <a:t>sampleRateInHz</a:t>
            </a:r>
            <a:r>
              <a:rPr lang="it-IT" sz="180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FE0BA6-B4CE-480E-B8BC-DFAC1716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6333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E’ possibile inserire la frequenza di campionamento del nostro file audio mediante il parametro </a:t>
            </a:r>
            <a:r>
              <a:rPr lang="it-IT" altLang="it-IT" sz="2000" err="1">
                <a:latin typeface="Consolas" panose="020B0609020204030204" pitchFamily="49" charset="0"/>
              </a:rPr>
              <a:t>int</a:t>
            </a:r>
            <a:r>
              <a:rPr lang="it-IT" altLang="it-IT" sz="2000" b="1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2000" err="1">
                <a:solidFill>
                  <a:srgbClr val="660E7A"/>
                </a:solidFill>
                <a:latin typeface="Consolas" panose="020B0609020204030204" pitchFamily="49" charset="0"/>
              </a:rPr>
              <a:t>sampleRateInHz</a:t>
            </a:r>
            <a:r>
              <a:rPr lang="it-IT" altLang="it-IT" sz="2000">
                <a:latin typeface="Consolas" panose="020B0609020204030204" pitchFamily="49" charset="0"/>
              </a:rPr>
              <a:t>.</a:t>
            </a:r>
            <a:br>
              <a:rPr lang="it-IT" altLang="it-IT" sz="2000">
                <a:latin typeface="Consolas" panose="020B0609020204030204" pitchFamily="49" charset="0"/>
              </a:rPr>
            </a:br>
            <a:r>
              <a:rPr lang="it-IT" sz="2000"/>
              <a:t>E’ possibile specificare la tipologia di modulazione mediante il parametro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audioFormat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.</a:t>
            </a:r>
            <a:endParaRPr lang="it-IT" sz="2000"/>
          </a:p>
        </p:txBody>
      </p:sp>
      <p:pic>
        <p:nvPicPr>
          <p:cNvPr id="5" name="Immagine 4" descr="Immagine che contiene tavolo, acqua, diverso, uomo&#10;&#10;Descrizione generata automaticamente">
            <a:extLst>
              <a:ext uri="{FF2B5EF4-FFF2-40B4-BE49-F238E27FC236}">
                <a16:creationId xmlns:a16="http://schemas.microsoft.com/office/drawing/2014/main" id="{11D66678-41C6-4244-98BE-1ECD4A48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4976" y="3429000"/>
            <a:ext cx="4352779" cy="326458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7F69C8E-EE80-4B29-9BD9-33F3A7E2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989" y="1689826"/>
            <a:ext cx="4366855" cy="39703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AudioTrack(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streamType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latin typeface="Consolas" panose="020B0609020204030204" pitchFamily="49" charset="0"/>
              </a:rPr>
              <a:t>int</a:t>
            </a: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660E7A"/>
                </a:solidFill>
                <a:latin typeface="Consolas" panose="020B0609020204030204" pitchFamily="49" charset="0"/>
              </a:rPr>
              <a:t>sampleRateInHz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894699"/>
                </a:solidFill>
                <a:latin typeface="Consolas" panose="020B0609020204030204" pitchFamily="49" charset="0"/>
              </a:rPr>
              <a:t>channelConfig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audioFormat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bufferSizeInBytes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>
                <a:solidFill>
                  <a:srgbClr val="6D4177"/>
                </a:solidFill>
                <a:latin typeface="Consolas" panose="020B0609020204030204" pitchFamily="49" charset="0"/>
              </a:rPr>
              <a:t>mode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2CB7B51-E9A9-4BB6-A7CF-0025978ABD13}"/>
              </a:ext>
            </a:extLst>
          </p:cNvPr>
          <p:cNvCxnSpPr>
            <a:cxnSpLocks/>
          </p:cNvCxnSpPr>
          <p:nvPr/>
        </p:nvCxnSpPr>
        <p:spPr>
          <a:xfrm>
            <a:off x="7270045" y="2720622"/>
            <a:ext cx="1264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20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5FB7FA-2900-449E-AC56-2FD6E331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AudioTrack – in dettaglio(3) </a:t>
            </a:r>
            <a:r>
              <a:rPr lang="it-IT" sz="2000"/>
              <a:t>(</a:t>
            </a:r>
            <a:r>
              <a:rPr lang="it-IT" altLang="it-IT" sz="200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2000">
                <a:solidFill>
                  <a:srgbClr val="894699"/>
                </a:solidFill>
                <a:latin typeface="Consolas" panose="020B0609020204030204" pitchFamily="49" charset="0"/>
              </a:rPr>
              <a:t>mode</a:t>
            </a:r>
            <a:r>
              <a:rPr lang="it-IT" sz="200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B7658D-A34E-4B16-A632-1F26F020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022" cy="3834520"/>
          </a:xfrm>
        </p:spPr>
        <p:txBody>
          <a:bodyPr>
            <a:normAutofit fontScale="62500" lnSpcReduction="20000"/>
          </a:bodyPr>
          <a:lstStyle/>
          <a:p>
            <a:r>
              <a:rPr lang="it-IT"/>
              <a:t>Modalità streaming: possibilità di potere scrivere su uno stream continuo, utile in caso di audio generato a </a:t>
            </a:r>
            <a:r>
              <a:rPr lang="it-IT" err="1"/>
              <a:t>run</a:t>
            </a:r>
            <a:r>
              <a:rPr lang="it-IT"/>
              <a:t>-time o casistiche in cui non si vuole usare eccessivamente la memoria.</a:t>
            </a:r>
          </a:p>
          <a:p>
            <a:endParaRPr lang="it-IT"/>
          </a:p>
          <a:p>
            <a:r>
              <a:rPr lang="it-IT"/>
              <a:t>Modalità statica: utilizzata per situazioni in cui si necessita bassa latenza(ad es. giochi, app interattive, …)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L’ultima in questione è la modalità a noi comoda.</a:t>
            </a:r>
          </a:p>
          <a:p>
            <a:pPr marL="0" indent="0">
              <a:buNone/>
            </a:pPr>
            <a:br>
              <a:rPr lang="it-IT"/>
            </a:br>
            <a:r>
              <a:rPr lang="it-IT"/>
              <a:t>Buon compromesso per riprodurre sia musica in background che effetti audio durante l’esecuzione dell’intera applicazione.</a:t>
            </a:r>
            <a:br>
              <a:rPr lang="it-IT"/>
            </a:br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26EC17-4FF0-4653-8462-2C6149E1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989" y="1689826"/>
            <a:ext cx="4366855" cy="39703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AudioTrack(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streamType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latin typeface="Consolas" panose="020B0609020204030204" pitchFamily="49" charset="0"/>
              </a:rPr>
              <a:t>int</a:t>
            </a: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660E7A"/>
                </a:solidFill>
                <a:latin typeface="Consolas" panose="020B0609020204030204" pitchFamily="49" charset="0"/>
              </a:rPr>
              <a:t>sampleRateInHz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894699"/>
                </a:solidFill>
                <a:latin typeface="Consolas" panose="020B0609020204030204" pitchFamily="49" charset="0"/>
              </a:rPr>
              <a:t>channelConfig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audioFormat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bufferSizeInBytes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>
                <a:solidFill>
                  <a:srgbClr val="6D4177"/>
                </a:solidFill>
                <a:latin typeface="Consolas" panose="020B0609020204030204" pitchFamily="49" charset="0"/>
              </a:rPr>
              <a:t>mode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2CF23EE-8568-4BFC-920B-8A2BA1AE273C}"/>
              </a:ext>
            </a:extLst>
          </p:cNvPr>
          <p:cNvCxnSpPr>
            <a:cxnSpLocks/>
          </p:cNvCxnSpPr>
          <p:nvPr/>
        </p:nvCxnSpPr>
        <p:spPr>
          <a:xfrm>
            <a:off x="7270045" y="4921956"/>
            <a:ext cx="1264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89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F40B6-4B58-4C2C-8A0E-92F99BCD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SudokuActivity 1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2882151-E1E5-45FF-B6C2-DB41426BA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486" y="628196"/>
            <a:ext cx="3682057" cy="5869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79E0D-EB29-460C-BDEB-268CF1EE26C2}"/>
              </a:ext>
            </a:extLst>
          </p:cNvPr>
          <p:cNvSpPr txBox="1"/>
          <p:nvPr/>
        </p:nvSpPr>
        <p:spPr>
          <a:xfrm>
            <a:off x="841829" y="1763486"/>
            <a:ext cx="667657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Gestisce</a:t>
            </a:r>
            <a:r>
              <a:rPr lang="en-US"/>
              <a:t> </a:t>
            </a:r>
            <a:r>
              <a:rPr lang="en-US" err="1"/>
              <a:t>l'esecuzione</a:t>
            </a:r>
            <a:r>
              <a:rPr lang="en-US"/>
              <a:t> di una partita di sudoku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Se </a:t>
            </a:r>
            <a:r>
              <a:rPr lang="en-US" err="1"/>
              <a:t>chiamato</a:t>
            </a:r>
            <a:r>
              <a:rPr lang="en-US"/>
              <a:t> 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onBackPressed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viene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salvato</a:t>
            </a:r>
            <a:r>
              <a:rPr lang="en-US">
                <a:ea typeface="+mn-lt"/>
                <a:cs typeface="+mn-lt"/>
              </a:rPr>
              <a:t> lo </a:t>
            </a:r>
            <a:r>
              <a:rPr lang="en-US" err="1">
                <a:ea typeface="+mn-lt"/>
                <a:cs typeface="+mn-lt"/>
              </a:rPr>
              <a:t>stato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della</a:t>
            </a:r>
            <a:r>
              <a:rPr lang="en-US">
                <a:ea typeface="+mn-lt"/>
                <a:cs typeface="+mn-lt"/>
              </a:rPr>
              <a:t> partita </a:t>
            </a:r>
            <a:r>
              <a:rPr lang="en-US" err="1">
                <a:ea typeface="+mn-lt"/>
                <a:cs typeface="+mn-lt"/>
              </a:rPr>
              <a:t>attuale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riaccedibile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tramite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bottone</a:t>
            </a:r>
            <a:r>
              <a:rPr lang="en-US">
                <a:ea typeface="+mn-lt"/>
                <a:cs typeface="+mn-lt"/>
              </a:rPr>
              <a:t> continua)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   </a:t>
            </a:r>
            <a:r>
              <a:rPr lang="en-US">
                <a:ea typeface="+mn-lt"/>
                <a:cs typeface="+mn-lt"/>
              </a:rPr>
              <a:t>È </a:t>
            </a:r>
            <a:r>
              <a:rPr lang="en-US" err="1">
                <a:ea typeface="+mn-lt"/>
                <a:cs typeface="+mn-lt"/>
              </a:rPr>
              <a:t>possibile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 err="1">
                <a:solidFill>
                  <a:srgbClr val="000000"/>
                </a:solidFill>
              </a:rPr>
              <a:t>Inserire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numero</a:t>
            </a:r>
            <a:r>
              <a:rPr lang="en-US">
                <a:solidFill>
                  <a:srgbClr val="000000"/>
                </a:solidFill>
              </a:rPr>
              <a:t> in una </a:t>
            </a:r>
            <a:r>
              <a:rPr lang="en-US" err="1">
                <a:solidFill>
                  <a:srgbClr val="000000"/>
                </a:solidFill>
              </a:rPr>
              <a:t>cella</a:t>
            </a:r>
            <a:r>
              <a:rPr lang="en-US">
                <a:solidFill>
                  <a:srgbClr val="000000"/>
                </a:solidFill>
              </a:rPr>
              <a:t> per </a:t>
            </a:r>
            <a:r>
              <a:rPr lang="en-US" err="1">
                <a:solidFill>
                  <a:srgbClr val="000000"/>
                </a:solidFill>
              </a:rPr>
              <a:t>ottenere</a:t>
            </a:r>
            <a:r>
              <a:rPr lang="en-US">
                <a:solidFill>
                  <a:srgbClr val="000000"/>
                </a:solidFill>
              </a:rPr>
              <a:t> o </a:t>
            </a:r>
            <a:r>
              <a:rPr lang="en-US" err="1">
                <a:solidFill>
                  <a:srgbClr val="000000"/>
                </a:solidFill>
              </a:rPr>
              <a:t>perdere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punti</a:t>
            </a:r>
            <a:r>
              <a:rPr lang="en-US">
                <a:solidFill>
                  <a:srgbClr val="000000"/>
                </a:solidFill>
              </a:rPr>
              <a:t> e, in </a:t>
            </a:r>
            <a:r>
              <a:rPr lang="en-US" err="1">
                <a:solidFill>
                  <a:srgbClr val="000000"/>
                </a:solidFill>
              </a:rPr>
              <a:t>caso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aumentare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il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contatore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degli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errori</a:t>
            </a:r>
            <a:r>
              <a:rPr lang="en-US">
                <a:solidFill>
                  <a:srgbClr val="000000"/>
                </a:solidFill>
              </a:rPr>
              <a:t>. A 3 </a:t>
            </a:r>
            <a:r>
              <a:rPr lang="en-US" err="1">
                <a:solidFill>
                  <a:srgbClr val="000000"/>
                </a:solidFill>
              </a:rPr>
              <a:t>errori</a:t>
            </a:r>
            <a:r>
              <a:rPr lang="en-US">
                <a:solidFill>
                  <a:srgbClr val="000000"/>
                </a:solidFill>
              </a:rPr>
              <a:t> la partita </a:t>
            </a:r>
            <a:r>
              <a:rPr lang="en-US" err="1">
                <a:solidFill>
                  <a:srgbClr val="000000"/>
                </a:solidFill>
              </a:rPr>
              <a:t>viene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persa</a:t>
            </a:r>
            <a:endParaRPr lang="en-US">
              <a:solidFill>
                <a:srgbClr val="000000"/>
              </a:solidFill>
            </a:endParaRPr>
          </a:p>
          <a:p>
            <a:pPr marL="800100" lvl="1" indent="-342900">
              <a:buAutoNum type="arabicPeriod"/>
            </a:pPr>
            <a:r>
              <a:rPr lang="en-US" err="1">
                <a:solidFill>
                  <a:srgbClr val="000000"/>
                </a:solidFill>
              </a:rPr>
              <a:t>Abilitare</a:t>
            </a:r>
            <a:r>
              <a:rPr lang="en-US">
                <a:solidFill>
                  <a:srgbClr val="000000"/>
                </a:solidFill>
              </a:rPr>
              <a:t>/</a:t>
            </a:r>
            <a:r>
              <a:rPr lang="en-US" err="1">
                <a:solidFill>
                  <a:srgbClr val="000000"/>
                </a:solidFill>
              </a:rPr>
              <a:t>Disabilitare</a:t>
            </a:r>
            <a:r>
              <a:rPr lang="en-US">
                <a:solidFill>
                  <a:srgbClr val="000000"/>
                </a:solidFill>
              </a:rPr>
              <a:t> le note</a:t>
            </a:r>
          </a:p>
          <a:p>
            <a:pPr marL="800100" lvl="1" indent="-342900">
              <a:buAutoNum type="arabicPeriod"/>
            </a:pPr>
            <a:r>
              <a:rPr lang="en-US" err="1">
                <a:solidFill>
                  <a:srgbClr val="000000"/>
                </a:solidFill>
              </a:rPr>
              <a:t>Cancellare</a:t>
            </a:r>
            <a:r>
              <a:rPr lang="en-US">
                <a:solidFill>
                  <a:srgbClr val="000000"/>
                </a:solidFill>
              </a:rPr>
              <a:t> le note da una </a:t>
            </a:r>
            <a:r>
              <a:rPr lang="en-US" err="1">
                <a:solidFill>
                  <a:srgbClr val="000000"/>
                </a:solidFill>
              </a:rPr>
              <a:t>cella</a:t>
            </a:r>
            <a:endParaRPr lang="en-US">
              <a:solidFill>
                <a:srgbClr val="000000"/>
              </a:solidFill>
            </a:endParaRPr>
          </a:p>
          <a:p>
            <a:pPr marL="800100" lvl="1" indent="-342900">
              <a:buAutoNum type="arabicPeriod"/>
            </a:pPr>
            <a:r>
              <a:rPr lang="en-US" err="1">
                <a:solidFill>
                  <a:srgbClr val="000000"/>
                </a:solidFill>
              </a:rPr>
              <a:t>Richiedere</a:t>
            </a:r>
            <a:r>
              <a:rPr lang="en-US">
                <a:solidFill>
                  <a:srgbClr val="000000"/>
                </a:solidFill>
              </a:rPr>
              <a:t> un </a:t>
            </a:r>
            <a:r>
              <a:rPr lang="en-US" err="1">
                <a:solidFill>
                  <a:srgbClr val="000000"/>
                </a:solidFill>
              </a:rPr>
              <a:t>aiuto</a:t>
            </a:r>
            <a:r>
              <a:rPr lang="en-US">
                <a:solidFill>
                  <a:srgbClr val="000000"/>
                </a:solidFill>
              </a:rPr>
              <a:t> in </a:t>
            </a:r>
            <a:r>
              <a:rPr lang="en-US" err="1">
                <a:solidFill>
                  <a:srgbClr val="000000"/>
                </a:solidFill>
              </a:rPr>
              <a:t>cambio</a:t>
            </a:r>
            <a:r>
              <a:rPr lang="en-US">
                <a:solidFill>
                  <a:srgbClr val="000000"/>
                </a:solidFill>
              </a:rPr>
              <a:t> di </a:t>
            </a:r>
            <a:r>
              <a:rPr lang="en-US" err="1">
                <a:solidFill>
                  <a:srgbClr val="000000"/>
                </a:solidFill>
              </a:rPr>
              <a:t>punti</a:t>
            </a:r>
            <a:r>
              <a:rPr lang="en-US">
                <a:solidFill>
                  <a:srgbClr val="000000"/>
                </a:solidFill>
              </a:rPr>
              <a:t> (max 5)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8779CF-5845-4C00-A896-E2F501B21890}"/>
              </a:ext>
            </a:extLst>
          </p:cNvPr>
          <p:cNvSpPr txBox="1"/>
          <p:nvPr/>
        </p:nvSpPr>
        <p:spPr>
          <a:xfrm>
            <a:off x="841829" y="4622800"/>
            <a:ext cx="6676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Lo </a:t>
            </a:r>
            <a:r>
              <a:rPr lang="en-US" err="1">
                <a:cs typeface="Arial"/>
              </a:rPr>
              <a:t>scorrere</a:t>
            </a:r>
            <a:r>
              <a:rPr lang="en-US">
                <a:cs typeface="Arial"/>
              </a:rPr>
              <a:t> del timer </a:t>
            </a:r>
            <a:r>
              <a:rPr lang="en-US" err="1">
                <a:cs typeface="Arial"/>
              </a:rPr>
              <a:t>diminuisce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punti</a:t>
            </a:r>
          </a:p>
        </p:txBody>
      </p:sp>
    </p:spTree>
    <p:extLst>
      <p:ext uri="{BB962C8B-B14F-4D97-AF65-F5344CB8AC3E}">
        <p14:creationId xmlns:p14="http://schemas.microsoft.com/office/powerpoint/2010/main" val="2211820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F4509-D315-4B29-8799-E852CF0F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AudioTrack – in dettaglio(4) </a:t>
            </a:r>
            <a:r>
              <a:rPr lang="it-IT" sz="1800"/>
              <a:t>(</a:t>
            </a:r>
            <a:r>
              <a:rPr kumimoji="0" lang="it-IT" altLang="it-IT" sz="180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800" i="0" u="none" strike="noStrike" cap="none" normalizeH="0" baseline="0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it-IT" sz="180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2A23C9-C3C9-454F-AC67-F3DB673F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1845" cy="3859742"/>
          </a:xfrm>
        </p:spPr>
        <p:txBody>
          <a:bodyPr/>
          <a:lstStyle/>
          <a:p>
            <a:r>
              <a:rPr lang="it-IT"/>
              <a:t>E’ possibile dividere in sessioni i nostri oggetti </a:t>
            </a:r>
            <a:r>
              <a:rPr lang="it-IT" err="1"/>
              <a:t>Audiotrack</a:t>
            </a:r>
            <a:r>
              <a:rPr lang="it-IT"/>
              <a:t>. </a:t>
            </a:r>
          </a:p>
          <a:p>
            <a:r>
              <a:rPr lang="it-IT"/>
              <a:t>Attraverso esse è possibile identificare ogni singolo flusso audio mediante un </a:t>
            </a:r>
            <a:r>
              <a:rPr lang="it-IT" err="1"/>
              <a:t>listener</a:t>
            </a:r>
            <a:r>
              <a:rPr lang="it-IT"/>
              <a:t> che scandisce per sessione.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B0AF43-3112-4CD1-BAFA-AC6619EF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989" y="1689826"/>
            <a:ext cx="4366855" cy="39703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AudioTrack(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streamType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latin typeface="Consolas" panose="020B0609020204030204" pitchFamily="49" charset="0"/>
              </a:rPr>
              <a:t>int</a:t>
            </a:r>
            <a:r>
              <a:rPr lang="it-IT" altLang="it-IT" b="1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660E7A"/>
                </a:solidFill>
                <a:latin typeface="Consolas" panose="020B0609020204030204" pitchFamily="49" charset="0"/>
              </a:rPr>
              <a:t>sampleRateInHz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err="1">
                <a:solidFill>
                  <a:srgbClr val="894699"/>
                </a:solidFill>
                <a:latin typeface="Consolas" panose="020B0609020204030204" pitchFamily="49" charset="0"/>
              </a:rPr>
              <a:t>channelConfig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audioFormat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err="1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bufferSizeInBytes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>
                <a:solidFill>
                  <a:srgbClr val="6D4177"/>
                </a:solidFill>
                <a:latin typeface="Consolas" panose="020B0609020204030204" pitchFamily="49" charset="0"/>
              </a:rPr>
              <a:t>mode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it-IT" altLang="it-IT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i="0" u="none" strike="noStrike" cap="none" normalizeH="0" baseline="0">
                <a:ln>
                  <a:noFill/>
                </a:ln>
                <a:solidFill>
                  <a:srgbClr val="6D4177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7A010983-3F77-443B-8F15-9F64BD5E679B}"/>
              </a:ext>
            </a:extLst>
          </p:cNvPr>
          <p:cNvCxnSpPr>
            <a:cxnSpLocks/>
          </p:cNvCxnSpPr>
          <p:nvPr/>
        </p:nvCxnSpPr>
        <p:spPr>
          <a:xfrm>
            <a:off x="7270045" y="5497689"/>
            <a:ext cx="1264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35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Controller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19" y="1956390"/>
            <a:ext cx="5360581" cy="3822110"/>
          </a:xfrm>
        </p:spPr>
        <p:txBody>
          <a:bodyPr>
            <a:normAutofit/>
          </a:bodyPr>
          <a:lstStyle/>
          <a:p>
            <a:r>
              <a:rPr lang="it-IT" sz="2000"/>
              <a:t>In game possiamo notare l’introduzione di suoni d’errore, di sottofondo e di corretto inserimento.</a:t>
            </a:r>
          </a:p>
          <a:p>
            <a:r>
              <a:rPr lang="it-IT" sz="2000"/>
              <a:t>Tramite la classe </a:t>
            </a:r>
            <a:r>
              <a:rPr lang="it-IT" sz="2000" b="1"/>
              <a:t>WAVFILE </a:t>
            </a:r>
            <a:r>
              <a:rPr lang="it-IT" sz="2000"/>
              <a:t>otteniamo le informazioni dei </a:t>
            </a:r>
            <a:r>
              <a:rPr lang="it-IT" sz="2000" err="1"/>
              <a:t>file.wav</a:t>
            </a:r>
            <a:endParaRPr lang="it-IT" sz="2000"/>
          </a:p>
          <a:p>
            <a:r>
              <a:rPr lang="it-IT" sz="2000"/>
              <a:t>In </a:t>
            </a:r>
            <a:r>
              <a:rPr lang="it-IT" sz="2000" err="1"/>
              <a:t>ControllerAudio</a:t>
            </a:r>
            <a:r>
              <a:rPr lang="it-IT" sz="2000"/>
              <a:t> troviamo la gestione dei suoni, quali attivazione, stop, ripetizioni </a:t>
            </a:r>
            <a:r>
              <a:rPr lang="it-IT" sz="2000" err="1"/>
              <a:t>ecc</a:t>
            </a:r>
            <a:r>
              <a:rPr lang="it-IT" sz="2000"/>
              <a:t>…</a:t>
            </a:r>
          </a:p>
          <a:p>
            <a:r>
              <a:rPr lang="it-IT" sz="2000"/>
              <a:t>Ogni traccia avviata avrà il proprio </a:t>
            </a:r>
            <a:r>
              <a:rPr lang="it-IT" sz="2000" err="1"/>
              <a:t>listener</a:t>
            </a:r>
            <a:r>
              <a:rPr lang="it-IT" sz="2000"/>
              <a:t> associato, pronto a catturare il marcatore ad essa associato.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779359-9FA5-4159-A927-C1CFBC45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8600"/>
            <a:ext cx="5905500" cy="62940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prepareSoundAndPlay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isPrepared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byteWav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wavFile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.createWavItem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wav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short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wavFile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.getDimension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altLang="it-IT" sz="13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ByteBuffer.</a:t>
            </a:r>
            <a:r>
              <a:rPr kumimoji="0" lang="it-IT" altLang="it-IT" sz="13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byteWav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ByteOrder.</a:t>
            </a:r>
            <a:r>
              <a:rPr kumimoji="0" lang="it-IT" altLang="it-IT" sz="13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LITTLE_ENDIAN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asShortBuffer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wav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isPrepared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playShortModeStatic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wav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stopAndRelase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audioTrack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.stop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audioTrack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.release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audioTrack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pause(){</a:t>
            </a:r>
            <a:r>
              <a:rPr lang="it-IT" altLang="it-IT" sz="13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audioTrack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.pause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audioTrack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.play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3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isInitialized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audioTrack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3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false</a:t>
            </a: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44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55037-D12A-45F3-8F90-A83D51FC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Operazioni </a:t>
            </a:r>
            <a:r>
              <a:rPr lang="it-IT" err="1"/>
              <a:t>Audiotrack</a:t>
            </a:r>
            <a:endParaRPr lang="it-IT"/>
          </a:p>
        </p:txBody>
      </p: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ECBAEB20-7363-4CDB-B99E-570CFE1ADB60}"/>
              </a:ext>
            </a:extLst>
          </p:cNvPr>
          <p:cNvGrpSpPr/>
          <p:nvPr/>
        </p:nvGrpSpPr>
        <p:grpSpPr>
          <a:xfrm>
            <a:off x="1101446" y="1690688"/>
            <a:ext cx="9989107" cy="4368599"/>
            <a:chOff x="739765" y="1690688"/>
            <a:chExt cx="9989107" cy="4368599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24466082-304C-4F23-B91A-BFF534EEADA8}"/>
                </a:ext>
              </a:extLst>
            </p:cNvPr>
            <p:cNvGrpSpPr/>
            <p:nvPr/>
          </p:nvGrpSpPr>
          <p:grpSpPr>
            <a:xfrm>
              <a:off x="739765" y="1690688"/>
              <a:ext cx="9989107" cy="4368599"/>
              <a:chOff x="930265" y="2712244"/>
              <a:chExt cx="9989107" cy="4368599"/>
            </a:xfrm>
          </p:grpSpPr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5C7812D2-A42F-4C94-8C46-7828E6E05B71}"/>
                  </a:ext>
                </a:extLst>
              </p:cNvPr>
              <p:cNvSpPr/>
              <p:nvPr/>
            </p:nvSpPr>
            <p:spPr>
              <a:xfrm>
                <a:off x="4914900" y="2712244"/>
                <a:ext cx="2032000" cy="1433512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/>
                  <a:t>Audiotrack</a:t>
                </a:r>
              </a:p>
            </p:txBody>
          </p: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CBB65E97-E45F-469D-9FB3-A528E48FF5DD}"/>
                  </a:ext>
                </a:extLst>
              </p:cNvPr>
              <p:cNvCxnSpPr>
                <a:cxnSpLocks/>
                <a:stCxn id="4" idx="4"/>
                <a:endCxn id="14" idx="0"/>
              </p:cNvCxnSpPr>
              <p:nvPr/>
            </p:nvCxnSpPr>
            <p:spPr>
              <a:xfrm>
                <a:off x="5930900" y="4145756"/>
                <a:ext cx="2565400" cy="6324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4331CD6E-235E-4D49-AEF5-33BFCE49E1FF}"/>
                  </a:ext>
                </a:extLst>
              </p:cNvPr>
              <p:cNvSpPr/>
              <p:nvPr/>
            </p:nvSpPr>
            <p:spPr>
              <a:xfrm>
                <a:off x="7943850" y="4778175"/>
                <a:ext cx="1104900" cy="763191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/>
                  <a:t>stop()</a:t>
                </a:r>
              </a:p>
            </p:txBody>
          </p:sp>
          <p:cxnSp>
            <p:nvCxnSpPr>
              <p:cNvPr id="22" name="Connettore 2 21">
                <a:extLst>
                  <a:ext uri="{FF2B5EF4-FFF2-40B4-BE49-F238E27FC236}">
                    <a16:creationId xmlns:a16="http://schemas.microsoft.com/office/drawing/2014/main" id="{5A023EDD-DB07-4F3B-8DF1-62DFADFF59B5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930900" y="4145756"/>
                <a:ext cx="2800356" cy="2186581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Rettangolo con angoli arrotondati 23">
                <a:extLst>
                  <a:ext uri="{FF2B5EF4-FFF2-40B4-BE49-F238E27FC236}">
                    <a16:creationId xmlns:a16="http://schemas.microsoft.com/office/drawing/2014/main" id="{65FB0194-4F60-4129-A1CE-FC5DCC803AA1}"/>
                  </a:ext>
                </a:extLst>
              </p:cNvPr>
              <p:cNvSpPr/>
              <p:nvPr/>
            </p:nvSpPr>
            <p:spPr>
              <a:xfrm>
                <a:off x="6073772" y="6332337"/>
                <a:ext cx="4845600" cy="748506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/>
                  <a:t>setPlaybackPositionUpdateListener()</a:t>
                </a:r>
              </a:p>
            </p:txBody>
          </p:sp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7D3C9755-CED0-4BBF-B0A5-4ADFBE246BCF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 flipH="1">
                <a:off x="3352794" y="4145756"/>
                <a:ext cx="2578106" cy="217268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9" name="Rettangolo con angoli arrotondati 28">
                <a:extLst>
                  <a:ext uri="{FF2B5EF4-FFF2-40B4-BE49-F238E27FC236}">
                    <a16:creationId xmlns:a16="http://schemas.microsoft.com/office/drawing/2014/main" id="{3D03B29D-478B-4591-B00C-B919EC31F063}"/>
                  </a:ext>
                </a:extLst>
              </p:cNvPr>
              <p:cNvSpPr/>
              <p:nvPr/>
            </p:nvSpPr>
            <p:spPr>
              <a:xfrm>
                <a:off x="930265" y="6318441"/>
                <a:ext cx="4845056" cy="748506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/>
                  <a:t>setNotificationMarkerPosition()</a:t>
                </a:r>
              </a:p>
            </p:txBody>
          </p:sp>
          <p:cxnSp>
            <p:nvCxnSpPr>
              <p:cNvPr id="31" name="Connettore 2 30">
                <a:extLst>
                  <a:ext uri="{FF2B5EF4-FFF2-40B4-BE49-F238E27FC236}">
                    <a16:creationId xmlns:a16="http://schemas.microsoft.com/office/drawing/2014/main" id="{D0A994CC-521B-400B-8BAC-3D43E60CB961}"/>
                  </a:ext>
                </a:extLst>
              </p:cNvPr>
              <p:cNvCxnSpPr>
                <a:cxnSpLocks/>
                <a:stCxn id="4" idx="4"/>
                <a:endCxn id="33" idx="0"/>
              </p:cNvCxnSpPr>
              <p:nvPr/>
            </p:nvCxnSpPr>
            <p:spPr>
              <a:xfrm>
                <a:off x="5930900" y="4145756"/>
                <a:ext cx="0" cy="647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9E2A00D7-1CF5-4052-AD0F-E9CCBB0E3224}"/>
                  </a:ext>
                </a:extLst>
              </p:cNvPr>
              <p:cNvSpPr/>
              <p:nvPr/>
            </p:nvSpPr>
            <p:spPr>
              <a:xfrm>
                <a:off x="5156200" y="4793059"/>
                <a:ext cx="1549400" cy="748506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/>
                  <a:t>pause()</a:t>
                </a:r>
              </a:p>
            </p:txBody>
          </p:sp>
        </p:grpSp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4A05B14E-7088-4A4B-B451-7510C3FF7B0B}"/>
                </a:ext>
              </a:extLst>
            </p:cNvPr>
            <p:cNvCxnSpPr>
              <a:cxnSpLocks/>
              <a:stCxn id="4" idx="4"/>
              <a:endCxn id="65" idx="0"/>
            </p:cNvCxnSpPr>
            <p:nvPr/>
          </p:nvCxnSpPr>
          <p:spPr>
            <a:xfrm flipH="1">
              <a:off x="3105153" y="3124200"/>
              <a:ext cx="2635247" cy="691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C690A65E-18D5-4B06-9D09-C2A0CE574A51}"/>
                </a:ext>
              </a:extLst>
            </p:cNvPr>
            <p:cNvSpPr/>
            <p:nvPr/>
          </p:nvSpPr>
          <p:spPr>
            <a:xfrm>
              <a:off x="2552703" y="3815753"/>
              <a:ext cx="1104900" cy="76319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/>
                <a:t>play()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950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Struttura WAV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4F594BE-D6D5-49B9-85BC-65FACBD59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7"/>
          <a:stretch/>
        </p:blipFill>
        <p:spPr>
          <a:xfrm>
            <a:off x="2660637" y="1391355"/>
            <a:ext cx="6870726" cy="49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56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52B7B3-2959-45CB-8B4C-435EDC4E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Classe WavFile – controllo header(1)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1A5C46-0149-4EF4-945F-543EC59F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859742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Ogni file .wav viene mappato in un oggetto WavFile.</a:t>
            </a:r>
            <a:br>
              <a:rPr lang="it-IT"/>
            </a:br>
            <a:r>
              <a:rPr lang="it-IT"/>
              <a:t>Di ogni file mappato ne viene controllato l’inizio dell’ header: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3CA42F-CFFA-4AF9-A466-69839087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093776"/>
            <a:ext cx="9923587" cy="132343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boolean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checkWavFile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buffer)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'F'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'F'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'W'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'V'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return false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 descr="Immagine che contiene largo, tavolo, luce, gruppo&#10;&#10;Descrizione generata automaticamente">
            <a:extLst>
              <a:ext uri="{FF2B5EF4-FFF2-40B4-BE49-F238E27FC236}">
                <a16:creationId xmlns:a16="http://schemas.microsoft.com/office/drawing/2014/main" id="{9B055581-AA87-412B-8B6B-A814035D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06" y="3779278"/>
            <a:ext cx="6349792" cy="24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56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52B7B3-2959-45CB-8B4C-435EDC4E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Classe WavFile – controllo header(1)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1A5C46-0149-4EF4-945F-543EC59F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859742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Ogni file .wav viene mappato in un oggetto WavFile.</a:t>
            </a:r>
            <a:br>
              <a:rPr lang="it-IT"/>
            </a:br>
            <a:r>
              <a:rPr lang="it-IT"/>
              <a:t>Di ogni file mappato ne viene controllato l’inizio dell’</a:t>
            </a:r>
            <a:r>
              <a:rPr lang="it-IT" err="1"/>
              <a:t>header</a:t>
            </a:r>
            <a:r>
              <a:rPr lang="it-IT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3CA42F-CFFA-4AF9-A466-69839087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093776"/>
            <a:ext cx="992358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boolean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checkWavFile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buffer)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'F'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'F'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'W'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'V'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buffer[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return false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 descr="Immagine che contiene largo, tavolo, luce, gruppo&#10;&#10;Descrizione generata automaticamente">
            <a:extLst>
              <a:ext uri="{FF2B5EF4-FFF2-40B4-BE49-F238E27FC236}">
                <a16:creationId xmlns:a16="http://schemas.microsoft.com/office/drawing/2014/main" id="{35285E12-EA03-4282-B845-DC2110F9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8" y="1133154"/>
            <a:ext cx="1170785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9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F2AE9-9D95-4CDE-B9C3-A53F64F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Classe WavFile – estrazione dati(2)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406D89-7F82-42EF-AA05-92F21D853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47" y="1724733"/>
            <a:ext cx="10515601" cy="398570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it-IT" altLang="it-IT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getWavFileInformations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buffer)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//Dimensione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WAV_FILE_DIMENSION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//Verifico metodo campionatura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)))==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PCM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//Numero Canali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)))==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MONO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MULTICHANNEL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//Prelevo frequenza di campionamento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SAMPLERATE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SAMPLERATE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SAMPLERATE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DEFAUL_SAMPLERATE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//Prelevo byte rate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BYTE_RATE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(buffer[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02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7400D-F556-4FE9-8831-815DDD7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Change Background Music </a:t>
            </a:r>
          </a:p>
        </p:txBody>
      </p:sp>
      <p:pic>
        <p:nvPicPr>
          <p:cNvPr id="5" name="Segnaposto contenuto 4" descr="Note musicali">
            <a:extLst>
              <a:ext uri="{FF2B5EF4-FFF2-40B4-BE49-F238E27FC236}">
                <a16:creationId xmlns:a16="http://schemas.microsoft.com/office/drawing/2014/main" id="{9ADFDE5A-0087-4EC3-A199-70BE4D355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413" y="570706"/>
            <a:ext cx="914400" cy="914400"/>
          </a:xfr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FE880C04-8FF6-45EB-8E1C-825C06BFBCD2}"/>
              </a:ext>
            </a:extLst>
          </p:cNvPr>
          <p:cNvGrpSpPr/>
          <p:nvPr/>
        </p:nvGrpSpPr>
        <p:grpSpPr>
          <a:xfrm>
            <a:off x="2043225" y="1690687"/>
            <a:ext cx="8105549" cy="4956604"/>
            <a:chOff x="2348884" y="1536271"/>
            <a:chExt cx="8105549" cy="4956604"/>
          </a:xfrm>
        </p:grpSpPr>
        <p:pic>
          <p:nvPicPr>
            <p:cNvPr id="22" name="Immagine 21" descr="Immagine che contiene screenshot, computer&#10;&#10;Descrizione generata automaticamente">
              <a:extLst>
                <a:ext uri="{FF2B5EF4-FFF2-40B4-BE49-F238E27FC236}">
                  <a16:creationId xmlns:a16="http://schemas.microsoft.com/office/drawing/2014/main" id="{B845505E-0D90-4357-96A0-56FA12F7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5813" y="1536271"/>
              <a:ext cx="2748620" cy="495660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7" name="Immagine 6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0F6A9D1F-D699-47F8-8D6D-DBD0C65C1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8884" y="1536271"/>
              <a:ext cx="2625452" cy="495660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1C5D38DD-6F67-4226-85E6-DE978114D8E3}"/>
                    </a:ext>
                  </a:extLst>
                </p14:cNvPr>
                <p14:cNvContentPartPr/>
                <p14:nvPr/>
              </p14:nvContentPartPr>
              <p14:xfrm>
                <a:off x="2778408" y="2875032"/>
                <a:ext cx="1636560" cy="905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1C5D38DD-6F67-4226-85E6-DE978114D8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5394" y="2497032"/>
                  <a:ext cx="1762228" cy="16606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0" name="Connettore curvo 19">
              <a:extLst>
                <a:ext uri="{FF2B5EF4-FFF2-40B4-BE49-F238E27FC236}">
                  <a16:creationId xmlns:a16="http://schemas.microsoft.com/office/drawing/2014/main" id="{99ADAA7E-B6E5-4486-86AD-3C12C4997B5A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3111500"/>
              <a:ext cx="3848100" cy="1257300"/>
            </a:xfrm>
            <a:prstGeom prst="curvedConnector3">
              <a:avLst/>
            </a:prstGeom>
            <a:ln w="28575">
              <a:solidFill>
                <a:srgbClr val="C0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753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CC8B74-59B7-4BCF-BFB3-43FB4EEA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0181"/>
            <a:ext cx="10515600" cy="132343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READ_EXTERNAL_STORAGE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PermissionManager.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askPermission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PermissionManager.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REQUEST_CODE_PERMISSION_READ_EXTERNAL_STORAGE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.launchActivity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(PermissionManager.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REQUEST_CODE_PERMISSION_READ_EXTERNAL_STORAGE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7E38DE60-42B0-4C33-9CA6-2BBF087602D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838200" y="1231900"/>
            <a:ext cx="165100" cy="1104899"/>
          </a:xfrm>
          <a:prstGeom prst="curvedConnector4">
            <a:avLst>
              <a:gd name="adj1" fmla="val -138462"/>
              <a:gd name="adj2" fmla="val 7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788F4FF-70E4-4CA4-96CF-E17B4A26C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1207"/>
            <a:ext cx="10515600" cy="332398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askPermission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Activity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altLang="it-IT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List&lt;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neededPermissions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s: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ContextCompat.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activity.getBaseContext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s) !=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PERMISSION_GRANTED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neededPermissions.add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(!neededPermissions.isEmpty())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activity,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neededPermissions.toArray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neededPermissions.size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false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02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7E38DE60-42B0-4C33-9CA6-2BBF087602D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838200" y="1231901"/>
            <a:ext cx="101600" cy="1650998"/>
          </a:xfrm>
          <a:prstGeom prst="curvedConnector4">
            <a:avLst>
              <a:gd name="adj1" fmla="val -225000"/>
              <a:gd name="adj2" fmla="val 103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35319D16-2560-408C-8C9F-47F392F09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2536448"/>
            <a:ext cx="10350499" cy="178510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launchActivity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PermissionManager.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REQUEST_CODE_PERMISSION_READ_EXTERNAL_STORAGE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ACTION_PICK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MediaStore.Audio.Media.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EXTERNAL_CONTENT_URI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intent.resolveActivity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getPackageManager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.startActivityForResult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MenuActivity.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GET_FILE_CODE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getBaseContext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getResources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R.string.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toast_directory_error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0CDC39-EB0F-4A3A-A635-5387985F6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0181"/>
            <a:ext cx="10515600" cy="132343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READ_EXTERNAL_STORAGE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PermissionManager.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askPermission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PermissionManager.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REQUEST_CODE_PERMISSION_READ_EXTERNAL_STORAGE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.launchActivity(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PermissionManager.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REQUEST_CODE_PERMISSION_READ_EXTERNAL_STORAGE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22C6A765-6D1D-4F3F-8CF2-6A1D609C1D76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838200" y="1231900"/>
            <a:ext cx="165100" cy="4254499"/>
          </a:xfrm>
          <a:prstGeom prst="curvedConnector4">
            <a:avLst>
              <a:gd name="adj1" fmla="val -446154"/>
              <a:gd name="adj2" fmla="val 10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000BC28-E0A0-4F02-A641-C02942F6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622899"/>
            <a:ext cx="10350499" cy="209288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onRequestPermissionsResult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@NonNull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@NonNull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grantResults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PermissionManager.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isAllGranted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grantResults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PermissionManager.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REQUEST_CODE_PERMISSION_READ_EXTERNAL_STORAGE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launchActivity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(PermissionManager.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REQUEST_CODE_PERMISSION_READ_EXTERNAL_STORAGE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getBaseContext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getResources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R.string.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toast_permission_denied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.onRequestPermissionsResult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permissions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grantResults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12FA947-C5D0-4B73-96E1-57469C06CFC5}"/>
              </a:ext>
            </a:extLst>
          </p:cNvPr>
          <p:cNvGrpSpPr/>
          <p:nvPr/>
        </p:nvGrpSpPr>
        <p:grpSpPr>
          <a:xfrm>
            <a:off x="5105400" y="3991352"/>
            <a:ext cx="76200" cy="660400"/>
            <a:chOff x="5105400" y="4063464"/>
            <a:chExt cx="76200" cy="660400"/>
          </a:xfrm>
        </p:grpSpPr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41DF3391-604A-47F3-80A6-82ABD6793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3500" y="4063464"/>
              <a:ext cx="0" cy="66040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16A3EB9E-70BA-494B-A5DF-0B0B21A41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4081463"/>
              <a:ext cx="38100" cy="42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50DF466D-7FBA-4723-9241-D021EDB2105B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99" y="4081463"/>
              <a:ext cx="38101" cy="42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792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5EA9-A86D-4E50-9DD5-CE6CB33E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SudokuActivity 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115B6A-1B66-4FC7-9995-D54452F0234C}"/>
              </a:ext>
            </a:extLst>
          </p:cNvPr>
          <p:cNvSpPr txBox="1"/>
          <p:nvPr/>
        </p:nvSpPr>
        <p:spPr>
          <a:xfrm>
            <a:off x="836400" y="1688400"/>
            <a:ext cx="1067285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La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SudokuActivityHolder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/>
              <a:t>ha un </a:t>
            </a:r>
            <a:r>
              <a:rPr lang="en-US" err="1"/>
              <a:t>oggetto</a:t>
            </a:r>
            <a:r>
              <a:rPr lang="en-US"/>
              <a:t> di </a:t>
            </a:r>
            <a:r>
              <a:rPr lang="en-US" err="1"/>
              <a:t>tipo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SudokuView</a:t>
            </a:r>
            <a:endParaRPr lang="en-US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La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SudokuView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è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classe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gestisce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matrice</a:t>
            </a:r>
            <a:r>
              <a:rPr lang="en-US">
                <a:ea typeface="+mn-lt"/>
                <a:cs typeface="+mn-lt"/>
              </a:rPr>
              <a:t> del sudoku. </a:t>
            </a:r>
            <a:r>
              <a:rPr lang="en-US" err="1">
                <a:ea typeface="+mn-lt"/>
                <a:cs typeface="+mn-lt"/>
              </a:rPr>
              <a:t>Estende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View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Alla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pressione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bottoni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err="1">
                <a:ea typeface="+mn-lt"/>
                <a:cs typeface="+mn-lt"/>
              </a:rPr>
              <a:t>rilevata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SudokuActivityListener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vengono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effettuate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operazioni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direttamente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sulla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SudokuView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</a:t>
            </a:r>
          </a:p>
        </p:txBody>
      </p:sp>
      <p:pic>
        <p:nvPicPr>
          <p:cNvPr id="17" name="Immagine 17" descr="Immagine che contiene uccello&#10;&#10;Descrizione generata con affidabilità molto elevata">
            <a:extLst>
              <a:ext uri="{FF2B5EF4-FFF2-40B4-BE49-F238E27FC236}">
                <a16:creationId xmlns:a16="http://schemas.microsoft.com/office/drawing/2014/main" id="{CB60C256-D340-4A0F-AEFE-A77A5E9A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28" y="3247572"/>
            <a:ext cx="5907314" cy="3265714"/>
          </a:xfrm>
          <a:prstGeom prst="rect">
            <a:avLst/>
          </a:prstGeom>
        </p:spPr>
      </p:pic>
      <p:pic>
        <p:nvPicPr>
          <p:cNvPr id="20" name="Immagine 20" descr="Immagine che contiene portatile&#10;&#10;Descrizione generata con affidabilità molto elevata">
            <a:extLst>
              <a:ext uri="{FF2B5EF4-FFF2-40B4-BE49-F238E27FC236}">
                <a16:creationId xmlns:a16="http://schemas.microsoft.com/office/drawing/2014/main" id="{A7EDF212-C8C9-455A-B0CB-821EB7E5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" y="3426200"/>
            <a:ext cx="5573485" cy="28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4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E33E8-5F91-47B2-A99D-3D065921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Classifica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116F9-2747-4904-A66F-8916B9F3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9608" cy="3575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Per rendere l’app ancora più interessante è stata implementata una classifica locale.</a:t>
            </a:r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r>
              <a:rPr lang="it-IT" sz="2400"/>
              <a:t>Caratteristiche:</a:t>
            </a:r>
          </a:p>
          <a:p>
            <a:r>
              <a:rPr lang="it-IT" sz="2400"/>
              <a:t>Memorizzazione: Giocatore, punti e tempo.</a:t>
            </a:r>
            <a:br>
              <a:rPr lang="it-IT" sz="2400"/>
            </a:br>
            <a:endParaRPr lang="it-IT" sz="2400"/>
          </a:p>
          <a:p>
            <a:r>
              <a:rPr lang="it-IT" sz="2400"/>
              <a:t>Cancellazione.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0684783-106A-4610-A92A-16530E4F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520" y="653235"/>
            <a:ext cx="3200847" cy="5839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1435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Classifica - DB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Il database è implementato attraverso Room.</a:t>
            </a:r>
            <a:br>
              <a:rPr lang="it-IT"/>
            </a:br>
            <a:br>
              <a:rPr lang="it-IT"/>
            </a:br>
            <a:r>
              <a:rPr lang="it-IT"/>
              <a:t>Ogni nuovo giocatore potrà sfidare noi sviluppatori trovando i nostri risultati nella classifica pre-installati.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49A5AF-5303-4026-8BFB-BC67E97A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55496"/>
            <a:ext cx="10515600" cy="160043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AppSudokuDatabase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getDB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Room.</a:t>
            </a:r>
            <a:r>
              <a:rPr kumimoji="0" lang="it-IT" altLang="it-IT" sz="14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databaseBuilder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.getApplicationContext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AppSudokuDatabase.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sudoku_score.db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.allowMainThreadQueries()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.createFromAsset(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"database/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sudoku_score.db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.build();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21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4735B8-1884-4262-B869-72CB7EA1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Creazione DB - Zoom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73092D-28EC-4987-A91A-AE943DC6F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985" y="1596569"/>
            <a:ext cx="3944815" cy="409342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AppSudokuDatabase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getDB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Room.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databaseBuilder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.getApplicationContext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AppSudokuDatabase.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sudoku_score.db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.allowMainThreadQueries()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.createFromAsset(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"database/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sudoku_score.db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.build();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6118A3B7-B37E-4DAF-8B12-C2BD214443A1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4783017" y="2544233"/>
            <a:ext cx="2625969" cy="2062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5D9B0-2391-4AC1-A028-BBFDC7BD9A2B}"/>
              </a:ext>
            </a:extLst>
          </p:cNvPr>
          <p:cNvSpPr txBox="1"/>
          <p:nvPr/>
        </p:nvSpPr>
        <p:spPr>
          <a:xfrm>
            <a:off x="1910862" y="1528570"/>
            <a:ext cx="287215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Crea il database attuale a partire da uno precaricato nella directory interna:</a:t>
            </a:r>
            <a:br>
              <a:rPr lang="it-IT"/>
            </a:br>
            <a:r>
              <a:rPr lang="it-IT"/>
              <a:t> «</a:t>
            </a:r>
            <a:r>
              <a:rPr lang="it-IT" i="1"/>
              <a:t>/data/data/it.bff.sudoku/databases/»</a:t>
            </a:r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AB19159-24ED-4DF1-A7A9-B87D46E9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00" y="4511398"/>
            <a:ext cx="2705478" cy="198147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38D0506-9B40-4EF1-8302-624B879E6647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3346939" y="3559895"/>
            <a:ext cx="0" cy="95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B4A448AF-F0A9-4379-9E6F-7FEC69EF1421}"/>
                  </a:ext>
                </a:extLst>
              </p14:cNvPr>
              <p14:cNvContentPartPr/>
              <p14:nvPr/>
            </p14:nvContentPartPr>
            <p14:xfrm>
              <a:off x="2766037" y="5849520"/>
              <a:ext cx="1001160" cy="40860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B4A448AF-F0A9-4379-9E6F-7FEC69EF14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8031" y="5741520"/>
                <a:ext cx="1036813" cy="6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224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F380A-457F-4979-82F7-A91AAB1E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07" y="365124"/>
            <a:ext cx="4182300" cy="1337563"/>
          </a:xfrm>
        </p:spPr>
        <p:txBody>
          <a:bodyPr/>
          <a:lstStyle/>
          <a:p>
            <a:r>
              <a:rPr lang="it-IT" err="1"/>
              <a:t>SudokuDAO</a:t>
            </a:r>
            <a:endParaRPr lang="it-I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C597FF-9A8C-4E80-AC6A-C7802F9F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307" y="2013851"/>
            <a:ext cx="5990493" cy="332398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SudokuScore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@PrimaryKey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(autoGenerate = 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idGame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"player"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playerName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"points"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"timer"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setPlayerName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playerName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playerName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playerName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setPoints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points) {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points;}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setTimer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timer) {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timer;}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getPlayerName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playerName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getPoints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getTimer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it-IT" altLang="it-IT" sz="105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9C17FA2-C571-4918-B007-0F6179C3C3C8}"/>
              </a:ext>
            </a:extLst>
          </p:cNvPr>
          <p:cNvSpPr txBox="1">
            <a:spLocks/>
          </p:cNvSpPr>
          <p:nvPr/>
        </p:nvSpPr>
        <p:spPr>
          <a:xfrm>
            <a:off x="5871307" y="365124"/>
            <a:ext cx="4062300" cy="133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/>
              <a:t>SudokuScore</a:t>
            </a:r>
            <a:endParaRPr lang="it-IT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72742FF-369C-4228-A326-D801F227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07" y="1690687"/>
            <a:ext cx="4762500" cy="249299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@Dao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SudokuDAO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* FROM </a:t>
            </a:r>
            <a:r>
              <a:rPr kumimoji="0" lang="it-IT" altLang="it-IT" sz="12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SudokuScore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ORDER BY points DESC"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List&lt;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SudokuScore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@Insert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(onConflict 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OnConflictStrategy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2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insertAll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SudokuScore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sudoku);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@Delete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SudokuScore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sudoku);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2DB8-7E33-FF48-96D6-5468294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SudokuDAO - ZOOM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7F5BC-F414-4742-BB72-70246EEE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60" y="2273779"/>
            <a:ext cx="6975764" cy="2310440"/>
          </a:xfrm>
        </p:spPr>
        <p:txBody>
          <a:bodyPr>
            <a:normAutofit/>
          </a:bodyPr>
          <a:lstStyle/>
          <a:p>
            <a:r>
              <a:rPr lang="it-IT" sz="2000"/>
              <a:t>Gli attributi da registrare riguardano nome utente (immesso al momento della vittoria), punteggio e timer, con un id </a:t>
            </a:r>
            <a:r>
              <a:rPr lang="it-IT" sz="2000" err="1"/>
              <a:t>primary</a:t>
            </a:r>
            <a:r>
              <a:rPr lang="it-IT" sz="2000"/>
              <a:t> key. </a:t>
            </a:r>
          </a:p>
          <a:p>
            <a:r>
              <a:rPr lang="it-IT" sz="2000"/>
              <a:t>Al momento della vittoria, mediante metodi set vengono memorizzati tali informazioni mediante query «</a:t>
            </a:r>
            <a:r>
              <a:rPr lang="it-IT" sz="2000" err="1"/>
              <a:t>insertAll</a:t>
            </a:r>
            <a:r>
              <a:rPr lang="it-IT" sz="2000"/>
              <a:t>», mentre con la query «delete» rimuoviamo la </a:t>
            </a:r>
            <a:r>
              <a:rPr lang="it-IT" sz="2000" err="1"/>
              <a:t>tupla</a:t>
            </a:r>
            <a:r>
              <a:rPr lang="it-IT" sz="200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867D0A-81D4-4644-BA7E-C22365AA9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1824" y="1690688"/>
            <a:ext cx="4629904" cy="310854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@Dao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SudokuDAO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* FROM 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SudokuScore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ORDER BY points DESC"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List&lt;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SudokuScore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@Insert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(onConflict =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OnConflictStrategy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it-IT" altLang="it-IT" sz="14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insertAll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SudokuScore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sudoku);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@Delete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it-IT" altLang="it-IT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delete(</a:t>
            </a:r>
            <a:r>
              <a:rPr kumimoji="0" lang="it-IT" altLang="it-IT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SudokuScore</a:t>
            </a: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sudoku);</a:t>
            </a:r>
            <a:b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235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2E9AEE-DDB0-0646-9A6C-F1571FD08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199979"/>
            <a:ext cx="5334930" cy="2511422"/>
          </a:xfrm>
        </p:spPr>
        <p:txBody>
          <a:bodyPr>
            <a:normAutofit/>
          </a:bodyPr>
          <a:lstStyle/>
          <a:p>
            <a:r>
              <a:rPr lang="it-IT" sz="8000" dirty="0"/>
              <a:t>Realizzato da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3E3E98-715A-164E-807C-91A4FBA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92500" lnSpcReduction="20000"/>
          </a:bodyPr>
          <a:lstStyle/>
          <a:p>
            <a:r>
              <a:rPr lang="it-IT"/>
              <a:t>Adriano Brugnoni</a:t>
            </a:r>
          </a:p>
          <a:p>
            <a:r>
              <a:rPr lang="it-IT"/>
              <a:t>Alessandro Fato</a:t>
            </a:r>
          </a:p>
          <a:p>
            <a:r>
              <a:rPr lang="it-IT"/>
              <a:t>Simone Festa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Gruppo </a:t>
            </a:r>
            <a:r>
              <a:rPr lang="it-IT" b="1"/>
              <a:t>BFF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 descr="Immagine che contiene oggetto, largo, diverso, lato&#10;&#10;Descrizione generata automaticamente">
            <a:extLst>
              <a:ext uri="{FF2B5EF4-FFF2-40B4-BE49-F238E27FC236}">
                <a16:creationId xmlns:a16="http://schemas.microsoft.com/office/drawing/2014/main" id="{B4F286DA-C3BB-5440-809F-4C6B26B07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1388881" y="1550374"/>
            <a:ext cx="3576694" cy="3576694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05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BFFBD-3A0E-4510-8269-6CBDF508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SudokuView</a:t>
            </a:r>
            <a:r>
              <a:rPr lang="it-IT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A00409-DC3E-44D3-9ABE-B00606AA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7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it-IT" sz="1800">
                <a:ea typeface="+mn-lt"/>
                <a:cs typeface="+mn-lt"/>
              </a:rPr>
              <a:t>Memorizza un oggetto di tipo 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SudokuLogic</a:t>
            </a:r>
          </a:p>
          <a:p>
            <a:r>
              <a:rPr lang="it-IT" sz="1800">
                <a:ea typeface="+mn-lt"/>
                <a:cs typeface="+mn-lt"/>
              </a:rPr>
              <a:t>La classe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SudokuLogic</a:t>
            </a:r>
            <a:r>
              <a:rPr lang="it-IT" sz="1800">
                <a:ea typeface="+mn-lt"/>
                <a:cs typeface="+mn-lt"/>
              </a:rPr>
              <a:t> ha tutti i metodi e attributi per la gestione del sudoku</a:t>
            </a:r>
          </a:p>
          <a:p>
            <a:pPr marL="0" indent="0">
              <a:buNone/>
            </a:pPr>
            <a:endParaRPr lang="it-IT" sz="1800"/>
          </a:p>
          <a:p>
            <a:r>
              <a:rPr lang="it-IT" sz="1800">
                <a:ea typeface="+mn-lt"/>
                <a:cs typeface="+mn-lt"/>
              </a:rPr>
              <a:t>È</a:t>
            </a:r>
            <a:r>
              <a:rPr lang="it-IT" sz="1800"/>
              <a:t> responsabile per la rappresentazione grafica della tabella del sudoku</a:t>
            </a:r>
          </a:p>
          <a:p>
            <a:pPr lvl="1" indent="0">
              <a:buNone/>
            </a:pPr>
            <a:r>
              <a:rPr lang="it-IT" sz="1800"/>
              <a:t>-</a:t>
            </a:r>
            <a:r>
              <a:rPr lang="it-IT" sz="18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onDraw</a:t>
            </a:r>
            <a:r>
              <a:rPr lang="it-IT" sz="1800">
                <a:ea typeface="+mn-lt"/>
                <a:cs typeface="+mn-lt"/>
              </a:rPr>
              <a:t>: disegna la tabella con i numeri al suo interno (comprese le note). Lo stato della matrice del sudoku è memorizzato dentro l'oggetto </a:t>
            </a:r>
            <a:r>
              <a:rPr lang="it-IT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SudokuLogic</a:t>
            </a:r>
            <a:r>
              <a:rPr lang="it-IT" sz="1800">
                <a:ea typeface="+mn-lt"/>
                <a:cs typeface="+mn-lt"/>
              </a:rPr>
              <a:t> Il metodo 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calculatePainterTextSize</a:t>
            </a:r>
            <a:r>
              <a:rPr lang="it-IT" sz="18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it-IT" sz="1800">
                <a:ea typeface="+mn-lt"/>
                <a:cs typeface="+mn-lt"/>
              </a:rPr>
              <a:t>assicura la corretta dimensione del testo nelle celle. Disegna inoltre il cursore che identifica la cella attualmente selezionata</a:t>
            </a:r>
            <a:endParaRPr lang="it-IT" sz="1800"/>
          </a:p>
          <a:p>
            <a:pPr lvl="1" indent="0">
              <a:buNone/>
            </a:pPr>
            <a:r>
              <a:rPr lang="it-IT" sz="1800">
                <a:solidFill>
                  <a:srgbClr val="000000"/>
                </a:solidFill>
                <a:ea typeface="+mn-lt"/>
                <a:cs typeface="+mn-lt"/>
              </a:rPr>
              <a:t>- 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onMeasure</a:t>
            </a:r>
            <a:r>
              <a:rPr lang="it-IT" sz="1800">
                <a:ea typeface="+mn-lt"/>
                <a:cs typeface="+mn-lt"/>
              </a:rPr>
              <a:t>: modifica la dimensione della view per far sì che essa sia sempre un quadrato</a:t>
            </a:r>
          </a:p>
          <a:p>
            <a:pPr marL="457200" lvl="1" indent="0">
              <a:buNone/>
            </a:pPr>
            <a:endParaRPr lang="it-IT" sz="18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it-IT" sz="1800">
                <a:ea typeface="+mn-lt"/>
                <a:cs typeface="+mn-lt"/>
              </a:rPr>
              <a:t>È </a:t>
            </a:r>
            <a:r>
              <a:rPr lang="it-IT" sz="1800">
                <a:solidFill>
                  <a:srgbClr val="000000"/>
                </a:solidFill>
                <a:ea typeface="+mn-lt"/>
                <a:cs typeface="+mn-lt"/>
              </a:rPr>
              <a:t>responsabile di gestire il tocco sulla tabella per identificare la cella premuta</a:t>
            </a:r>
          </a:p>
          <a:p>
            <a:pPr lvl="1" indent="0">
              <a:buNone/>
            </a:pPr>
            <a:r>
              <a:rPr lang="it-IT" sz="1800">
                <a:solidFill>
                  <a:srgbClr val="000000"/>
                </a:solidFill>
                <a:ea typeface="+mn-lt"/>
                <a:cs typeface="+mn-lt"/>
              </a:rPr>
              <a:t>- </a:t>
            </a:r>
            <a:r>
              <a:rPr lang="it-IT" sz="1800" err="1">
                <a:solidFill>
                  <a:srgbClr val="FFC000"/>
                </a:solidFill>
                <a:ea typeface="+mn-lt"/>
                <a:cs typeface="+mn-lt"/>
              </a:rPr>
              <a:t>onTouch</a:t>
            </a:r>
            <a:r>
              <a:rPr lang="it-IT" sz="1800">
                <a:ea typeface="+mn-lt"/>
                <a:cs typeface="+mn-lt"/>
              </a:rPr>
              <a:t>: identifica la cella premuta e ne salva le coordinate. Effettua un </a:t>
            </a:r>
            <a:r>
              <a:rPr lang="it-IT" sz="180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postInvalidate</a:t>
            </a:r>
            <a:r>
              <a:rPr lang="it-IT" sz="180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</a:p>
          <a:p>
            <a:pPr lvl="1" indent="0">
              <a:buNone/>
            </a:pPr>
            <a:endParaRPr lang="it-IT" sz="1800">
              <a:ea typeface="+mn-lt"/>
              <a:cs typeface="+mn-lt"/>
            </a:endParaRPr>
          </a:p>
          <a:p>
            <a:pPr lvl="1" indent="0">
              <a:buNone/>
            </a:pPr>
            <a:r>
              <a:rPr lang="it-IT" sz="1800">
                <a:ea typeface="+mn-lt"/>
                <a:cs typeface="+mn-lt"/>
              </a:rPr>
              <a:t>Le coordinate attuali (</a:t>
            </a:r>
            <a:r>
              <a:rPr lang="it-IT" sz="1800" err="1">
                <a:ea typeface="+mn-lt"/>
                <a:cs typeface="+mn-lt"/>
              </a:rPr>
              <a:t>coordinatesTop</a:t>
            </a:r>
            <a:r>
              <a:rPr lang="it-IT" sz="1800">
                <a:ea typeface="+mn-lt"/>
                <a:cs typeface="+mn-lt"/>
              </a:rPr>
              <a:t>, </a:t>
            </a:r>
            <a:r>
              <a:rPr lang="it-IT" sz="1800" err="1">
                <a:ea typeface="+mn-lt"/>
                <a:cs typeface="+mn-lt"/>
              </a:rPr>
              <a:t>coordinatesLeft</a:t>
            </a:r>
            <a:r>
              <a:rPr lang="it-IT" sz="1800">
                <a:ea typeface="+mn-lt"/>
                <a:cs typeface="+mn-lt"/>
              </a:rPr>
              <a:t>) vengono usate:</a:t>
            </a:r>
            <a:endParaRPr lang="it-IT" sz="1800"/>
          </a:p>
          <a:p>
            <a:pPr lvl="1" indent="0">
              <a:buNone/>
            </a:pPr>
            <a:r>
              <a:rPr lang="it-IT" sz="1800">
                <a:ea typeface="+mn-lt"/>
                <a:cs typeface="+mn-lt"/>
              </a:rPr>
              <a:t>           1. nel metodo </a:t>
            </a:r>
            <a:r>
              <a:rPr lang="it-IT" sz="180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onDraw</a:t>
            </a:r>
            <a:r>
              <a:rPr lang="it-IT" sz="180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1800">
                <a:ea typeface="+mn-lt"/>
                <a:cs typeface="+mn-lt"/>
              </a:rPr>
              <a:t>per disegnare il cursore</a:t>
            </a:r>
          </a:p>
          <a:p>
            <a:pPr lvl="1" indent="0">
              <a:buNone/>
            </a:pPr>
            <a:r>
              <a:rPr lang="it-IT" sz="1800">
                <a:solidFill>
                  <a:srgbClr val="000000"/>
                </a:solidFill>
                <a:ea typeface="+mn-lt"/>
                <a:cs typeface="+mn-lt"/>
              </a:rPr>
              <a:t>           2. in altri metodi per capire con quale cella interagire</a:t>
            </a:r>
          </a:p>
          <a:p>
            <a:pPr lvl="1" indent="0">
              <a:buNone/>
            </a:pPr>
            <a:r>
              <a:rPr lang="it-IT" sz="1800">
                <a:solidFill>
                  <a:srgbClr val="000000"/>
                </a:solidFill>
                <a:ea typeface="+mn-lt"/>
                <a:cs typeface="+mn-lt"/>
              </a:rPr>
              <a:t>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376068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4073C-626F-4439-A8F4-14249C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ea typeface="+mj-lt"/>
                <a:cs typeface="+mj-lt"/>
              </a:rPr>
              <a:t>SudokuView</a:t>
            </a:r>
            <a:r>
              <a:rPr lang="it-IT">
                <a:ea typeface="+mj-lt"/>
                <a:cs typeface="+mj-lt"/>
              </a:rPr>
              <a:t>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1A419-62FA-4F9F-AB67-F7F2ADFF2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/>
              <a:t>Mette a disposizione dei metodi pubblici chiamati dalla </a:t>
            </a:r>
            <a:r>
              <a:rPr lang="en-US" sz="180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SudokuActivityHolder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. </a:t>
            </a:r>
            <a:r>
              <a:rPr lang="en-US" sz="1800" err="1">
                <a:ea typeface="+mn-lt"/>
                <a:cs typeface="+mn-lt"/>
              </a:rPr>
              <a:t>Alcuni</a:t>
            </a:r>
            <a:r>
              <a:rPr lang="en-US" sz="1800">
                <a:ea typeface="+mn-lt"/>
                <a:cs typeface="+mn-lt"/>
              </a:rPr>
              <a:t> di </a:t>
            </a:r>
            <a:r>
              <a:rPr lang="en-US" sz="1800" err="1">
                <a:ea typeface="+mn-lt"/>
                <a:cs typeface="+mn-lt"/>
              </a:rPr>
              <a:t>questi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sono</a:t>
            </a:r>
            <a:r>
              <a:rPr lang="en-US" sz="1800">
                <a:ea typeface="+mn-lt"/>
                <a:cs typeface="+mn-lt"/>
              </a:rPr>
              <a:t>:</a:t>
            </a:r>
          </a:p>
          <a:p>
            <a:pPr lvl="1" indent="0"/>
            <a:r>
              <a:rPr lang="en-US" sz="1800"/>
              <a:t> </a:t>
            </a:r>
            <a:r>
              <a:rPr lang="en-US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setNumber</a:t>
            </a:r>
            <a:r>
              <a:rPr lang="en-US" sz="1800"/>
              <a:t>: </a:t>
            </a:r>
            <a:r>
              <a:rPr lang="en-US" sz="1800" err="1"/>
              <a:t>chiedi</a:t>
            </a:r>
            <a:r>
              <a:rPr lang="en-US" sz="1800"/>
              <a:t> </a:t>
            </a:r>
            <a:r>
              <a:rPr lang="en-US" sz="1800" err="1"/>
              <a:t>alla</a:t>
            </a:r>
            <a:r>
              <a:rPr lang="en-US" sz="1800"/>
              <a:t> </a:t>
            </a:r>
            <a:r>
              <a:rPr lang="en-US" sz="1800" err="1">
                <a:solidFill>
                  <a:schemeClr val="accent1">
                    <a:lumMod val="75000"/>
                  </a:schemeClr>
                </a:solidFill>
              </a:rPr>
              <a:t>SudokuLogic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/>
              <a:t>di </a:t>
            </a:r>
            <a:r>
              <a:rPr lang="en-US" sz="1800" err="1"/>
              <a:t>provare</a:t>
            </a:r>
            <a:r>
              <a:rPr lang="en-US" sz="1800"/>
              <a:t> </a:t>
            </a:r>
            <a:r>
              <a:rPr lang="en-US" sz="1800" err="1"/>
              <a:t>il</a:t>
            </a:r>
            <a:r>
              <a:rPr lang="en-US" sz="1800"/>
              <a:t> </a:t>
            </a:r>
            <a:r>
              <a:rPr lang="en-US" sz="1800" err="1"/>
              <a:t>numero</a:t>
            </a:r>
            <a:r>
              <a:rPr lang="en-US" sz="1800"/>
              <a:t> </a:t>
            </a:r>
            <a:r>
              <a:rPr lang="en-US" sz="1800" err="1"/>
              <a:t>nella</a:t>
            </a:r>
            <a:r>
              <a:rPr lang="en-US" sz="1800"/>
              <a:t> </a:t>
            </a:r>
            <a:r>
              <a:rPr lang="en-US" sz="1800" err="1"/>
              <a:t>cella</a:t>
            </a:r>
            <a:r>
              <a:rPr lang="en-US" sz="1800"/>
              <a:t> </a:t>
            </a:r>
            <a:r>
              <a:rPr lang="en-US" sz="1800" err="1"/>
              <a:t>attualmente</a:t>
            </a:r>
            <a:r>
              <a:rPr lang="en-US" sz="1800"/>
              <a:t> </a:t>
            </a:r>
            <a:r>
              <a:rPr lang="en-US" sz="1800" err="1"/>
              <a:t>selezionata</a:t>
            </a:r>
            <a:endParaRPr lang="en-US" sz="1800"/>
          </a:p>
          <a:p>
            <a:pPr lvl="1" indent="0">
              <a:buNone/>
            </a:pPr>
            <a:endParaRPr lang="en-US" sz="1800"/>
          </a:p>
          <a:p>
            <a:pPr lvl="1" indent="0">
              <a:buNone/>
            </a:pPr>
            <a:endParaRPr lang="en-US" sz="1800"/>
          </a:p>
          <a:p>
            <a:pPr lvl="1" indent="0">
              <a:buNone/>
            </a:pPr>
            <a:endParaRPr lang="en-US" sz="1800">
              <a:solidFill>
                <a:srgbClr val="000000"/>
              </a:solidFill>
            </a:endParaRPr>
          </a:p>
          <a:p>
            <a:pPr lvl="1" indent="0">
              <a:buNone/>
            </a:pPr>
            <a:endParaRPr lang="en-US" sz="1800">
              <a:solidFill>
                <a:srgbClr val="000000"/>
              </a:solidFill>
            </a:endParaRPr>
          </a:p>
          <a:p>
            <a:pPr lvl="1" indent="0">
              <a:buNone/>
            </a:pPr>
            <a:endParaRPr lang="en-US" sz="1800">
              <a:solidFill>
                <a:srgbClr val="000000"/>
              </a:solidFill>
            </a:endParaRPr>
          </a:p>
          <a:p>
            <a:pPr lvl="1" indent="0"/>
            <a:r>
              <a:rPr lang="en-US" sz="1800"/>
              <a:t> </a:t>
            </a:r>
            <a:r>
              <a:rPr lang="en-US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autoSetNumber</a:t>
            </a:r>
            <a:r>
              <a:rPr lang="en-US" sz="1800"/>
              <a:t>: </a:t>
            </a:r>
            <a:r>
              <a:rPr lang="en-US" sz="1800" err="1"/>
              <a:t>successivamente</a:t>
            </a:r>
            <a:r>
              <a:rPr lang="en-US" sz="1800"/>
              <a:t> </a:t>
            </a:r>
            <a:r>
              <a:rPr lang="en-US" sz="1800" err="1"/>
              <a:t>alla</a:t>
            </a:r>
            <a:r>
              <a:rPr lang="en-US" sz="1800"/>
              <a:t> </a:t>
            </a:r>
            <a:r>
              <a:rPr lang="en-US" sz="1800" err="1"/>
              <a:t>richiesta</a:t>
            </a:r>
            <a:r>
              <a:rPr lang="en-US" sz="1800"/>
              <a:t> di un </a:t>
            </a:r>
            <a:r>
              <a:rPr lang="en-US" sz="1800" err="1"/>
              <a:t>aiuto</a:t>
            </a:r>
            <a:r>
              <a:rPr lang="en-US" sz="1800"/>
              <a:t>, auto </a:t>
            </a:r>
            <a:r>
              <a:rPr lang="en-US" sz="1800" err="1"/>
              <a:t>completa</a:t>
            </a:r>
            <a:r>
              <a:rPr lang="en-US" sz="1800"/>
              <a:t> una </a:t>
            </a:r>
            <a:r>
              <a:rPr lang="en-US" sz="1800" err="1"/>
              <a:t>cella</a:t>
            </a:r>
            <a:r>
              <a:rPr lang="en-US" sz="1800"/>
              <a:t> del sudoku</a:t>
            </a:r>
          </a:p>
          <a:p>
            <a:pPr lvl="1" indent="0"/>
            <a:endParaRPr lang="en-US" sz="1800"/>
          </a:p>
          <a:p>
            <a:pPr lvl="1" indent="0">
              <a:buNone/>
            </a:pPr>
            <a:endParaRPr lang="en-US" sz="1800"/>
          </a:p>
          <a:p>
            <a:pPr lvl="1" indent="0"/>
            <a:endParaRPr lang="en-US" sz="1800"/>
          </a:p>
          <a:p>
            <a:pPr lvl="1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>
              <a:solidFill>
                <a:srgbClr val="FFC000"/>
              </a:solidFill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D1F670A3-998B-43FA-B303-86A1E3B2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8" y="2672196"/>
            <a:ext cx="8802914" cy="1152328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FA3AC52D-AC88-485F-A901-1F8370F4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42" y="5038445"/>
            <a:ext cx="8476342" cy="15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3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CF4ED-F005-43DE-9D63-DFBC44CB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ea typeface="+mj-lt"/>
                <a:cs typeface="+mj-lt"/>
              </a:rPr>
              <a:t>SudokuView</a:t>
            </a:r>
            <a:r>
              <a:rPr lang="it-IT">
                <a:ea typeface="+mj-lt"/>
                <a:cs typeface="+mj-lt"/>
              </a:rPr>
              <a:t> 3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725821-1474-418E-B54F-516314AB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0"/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FFC000"/>
                </a:solidFill>
                <a:ea typeface="+mn-lt"/>
                <a:cs typeface="+mn-lt"/>
              </a:rPr>
              <a:t>removeHints</a:t>
            </a:r>
            <a:r>
              <a:rPr lang="en-US" sz="1800">
                <a:ea typeface="+mn-lt"/>
                <a:cs typeface="+mn-lt"/>
              </a:rPr>
              <a:t>: </a:t>
            </a:r>
            <a:r>
              <a:rPr lang="en-US" sz="1800" err="1">
                <a:ea typeface="+mn-lt"/>
                <a:cs typeface="+mn-lt"/>
              </a:rPr>
              <a:t>rimuove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tutte</a:t>
            </a:r>
            <a:r>
              <a:rPr lang="en-US" sz="1800">
                <a:ea typeface="+mn-lt"/>
                <a:cs typeface="+mn-lt"/>
              </a:rPr>
              <a:t> le note </a:t>
            </a:r>
            <a:r>
              <a:rPr lang="en-US" sz="1800" err="1">
                <a:ea typeface="+mn-lt"/>
                <a:cs typeface="+mn-lt"/>
              </a:rPr>
              <a:t>dalla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cella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attualmente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selezionata</a:t>
            </a:r>
            <a:endParaRPr lang="en-US" sz="1800">
              <a:ea typeface="+mn-lt"/>
              <a:cs typeface="+mn-lt"/>
            </a:endParaRPr>
          </a:p>
          <a:p>
            <a:pPr lvl="1" indent="0">
              <a:buNone/>
            </a:pPr>
            <a:endParaRPr lang="en-US" sz="1800">
              <a:ea typeface="+mn-lt"/>
              <a:cs typeface="+mn-lt"/>
            </a:endParaRPr>
          </a:p>
          <a:p>
            <a:pPr lvl="1" indent="0">
              <a:buNone/>
            </a:pPr>
            <a:endParaRPr lang="en-US" sz="18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lvl="1" indent="0"/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FFC000"/>
                </a:solidFill>
                <a:ea typeface="+mn-lt"/>
                <a:cs typeface="+mn-lt"/>
              </a:rPr>
              <a:t>setHint</a:t>
            </a:r>
            <a:r>
              <a:rPr lang="en-US" sz="1800">
                <a:ea typeface="+mn-lt"/>
                <a:cs typeface="+mn-lt"/>
              </a:rPr>
              <a:t>: </a:t>
            </a:r>
            <a:r>
              <a:rPr lang="en-US" sz="1800" err="1">
                <a:ea typeface="+mn-lt"/>
                <a:cs typeface="+mn-lt"/>
              </a:rPr>
              <a:t>aggiunge</a:t>
            </a:r>
            <a:r>
              <a:rPr lang="en-US" sz="1800">
                <a:ea typeface="+mn-lt"/>
                <a:cs typeface="+mn-lt"/>
              </a:rPr>
              <a:t>/</a:t>
            </a:r>
            <a:r>
              <a:rPr lang="en-US" sz="1800" err="1">
                <a:ea typeface="+mn-lt"/>
                <a:cs typeface="+mn-lt"/>
              </a:rPr>
              <a:t>rimuove</a:t>
            </a:r>
            <a:r>
              <a:rPr lang="en-US" sz="1800">
                <a:ea typeface="+mn-lt"/>
                <a:cs typeface="+mn-lt"/>
              </a:rPr>
              <a:t> una nota da una </a:t>
            </a:r>
            <a:r>
              <a:rPr lang="en-US" sz="1800" err="1">
                <a:ea typeface="+mn-lt"/>
                <a:cs typeface="+mn-lt"/>
              </a:rPr>
              <a:t>cella</a:t>
            </a:r>
            <a:endParaRPr lang="it-IT" sz="1800">
              <a:ea typeface="+mn-lt"/>
              <a:cs typeface="+mn-lt"/>
            </a:endParaRPr>
          </a:p>
          <a:p>
            <a:pPr lvl="1" indent="0"/>
            <a:endParaRPr lang="en-US" sz="1800"/>
          </a:p>
          <a:p>
            <a:endParaRPr lang="en-US" sz="1800"/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lvl="3"/>
            <a:r>
              <a:rPr lang="en-US" err="1">
                <a:ea typeface="+mn-lt"/>
                <a:cs typeface="+mn-lt"/>
              </a:rPr>
              <a:t>Tutte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quante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invocano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il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FFC000"/>
                </a:solidFill>
                <a:ea typeface="+mn-lt"/>
                <a:cs typeface="+mn-lt"/>
              </a:rPr>
              <a:t>postInvalidate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 </a:t>
            </a:r>
          </a:p>
          <a:p>
            <a:pPr lvl="3"/>
            <a:r>
              <a:rPr lang="en-US"/>
              <a:t>La </a:t>
            </a:r>
            <a:r>
              <a:rPr lang="en-US" err="1"/>
              <a:t>logica</a:t>
            </a:r>
            <a:r>
              <a:rPr lang="en-US"/>
              <a:t> di </a:t>
            </a:r>
            <a:r>
              <a:rPr lang="en-US" err="1"/>
              <a:t>queste</a:t>
            </a:r>
            <a:r>
              <a:rPr lang="en-US"/>
              <a:t> </a:t>
            </a:r>
            <a:r>
              <a:rPr lang="en-US" err="1"/>
              <a:t>operazioni</a:t>
            </a:r>
            <a:r>
              <a:rPr lang="en-US"/>
              <a:t> è </a:t>
            </a:r>
            <a:r>
              <a:rPr lang="en-US" err="1"/>
              <a:t>implementata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SudokuLogic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89BD549D-9554-4652-8431-F06DAB77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57" y="2229662"/>
            <a:ext cx="5936342" cy="1266563"/>
          </a:xfrm>
          <a:prstGeom prst="rect">
            <a:avLst/>
          </a:prstGeom>
        </p:spPr>
      </p:pic>
      <p:pic>
        <p:nvPicPr>
          <p:cNvPr id="5" name="Immagine 5" descr="Immagine che contiene metro&#10;&#10;Descrizione generata con affidabilità molto elevata">
            <a:extLst>
              <a:ext uri="{FF2B5EF4-FFF2-40B4-BE49-F238E27FC236}">
                <a16:creationId xmlns:a16="http://schemas.microsoft.com/office/drawing/2014/main" id="{FA6BB67D-6A8F-4434-A353-C254A84A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6" y="4057398"/>
            <a:ext cx="6988628" cy="13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576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5655</Words>
  <Application>Microsoft Macintosh PowerPoint</Application>
  <PresentationFormat>Widescreen</PresentationFormat>
  <Paragraphs>448</Paragraphs>
  <Slides>65</Slides>
  <Notes>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65</vt:i4>
      </vt:variant>
    </vt:vector>
  </HeadingPairs>
  <TitlesOfParts>
    <vt:vector size="73" baseType="lpstr">
      <vt:lpstr>Arial</vt:lpstr>
      <vt:lpstr>Avenir Next LT Pro</vt:lpstr>
      <vt:lpstr>Calibri</vt:lpstr>
      <vt:lpstr>Cambria Math</vt:lpstr>
      <vt:lpstr>Consolas</vt:lpstr>
      <vt:lpstr>Courier New</vt:lpstr>
      <vt:lpstr>Tw Cen MT</vt:lpstr>
      <vt:lpstr>ShapesVTI</vt:lpstr>
      <vt:lpstr>SUDOKU</vt:lpstr>
      <vt:lpstr>Struttura delle activity</vt:lpstr>
      <vt:lpstr>In generale...</vt:lpstr>
      <vt:lpstr>Dipendenze e permessi</vt:lpstr>
      <vt:lpstr>SudokuActivity 1</vt:lpstr>
      <vt:lpstr>SudokuActivity 2</vt:lpstr>
      <vt:lpstr>SudokuView 1</vt:lpstr>
      <vt:lpstr>SudokuView 2</vt:lpstr>
      <vt:lpstr>SudokuView 3</vt:lpstr>
      <vt:lpstr>SudokuLogic 1</vt:lpstr>
      <vt:lpstr>SudokuLogic 2</vt:lpstr>
      <vt:lpstr>SudokuLogic 3</vt:lpstr>
      <vt:lpstr>SudokuLogic 4</vt:lpstr>
      <vt:lpstr>SudokuLogic 5</vt:lpstr>
      <vt:lpstr>Sudoku web API 1</vt:lpstr>
      <vt:lpstr>Sudoku web API 2</vt:lpstr>
      <vt:lpstr>Sudoku web API 3</vt:lpstr>
      <vt:lpstr>Sudoku web API 4</vt:lpstr>
      <vt:lpstr>Gestione dei fragment</vt:lpstr>
      <vt:lpstr>Componenti della navbar</vt:lpstr>
      <vt:lpstr>Realizzazione della navbar</vt:lpstr>
      <vt:lpstr>Realizzazione della navbar 2</vt:lpstr>
      <vt:lpstr>Come funziona?</vt:lpstr>
      <vt:lpstr>Come funziona ? 2</vt:lpstr>
      <vt:lpstr>Passaggio tra fragment</vt:lpstr>
      <vt:lpstr>1° Fragment: HomeFragment</vt:lpstr>
      <vt:lpstr>1° Fragment: HomeFragment</vt:lpstr>
      <vt:lpstr>Caricamento partita</vt:lpstr>
      <vt:lpstr>Salvataggio partita</vt:lpstr>
      <vt:lpstr>2° Fragment: ScoreFragment</vt:lpstr>
      <vt:lpstr>3° Fragment: SettingsFragment</vt:lpstr>
      <vt:lpstr>3° Fragment: SettingsFragment</vt:lpstr>
      <vt:lpstr>3° Fragment: SettingsFragment</vt:lpstr>
      <vt:lpstr>Memorizzazione delle preferenze</vt:lpstr>
      <vt:lpstr>Memorizzazione delle preferenze - 2</vt:lpstr>
      <vt:lpstr>Memorizzazione delle preferenze - 3</vt:lpstr>
      <vt:lpstr>Dove vengono memorizzati?</vt:lpstr>
      <vt:lpstr>Soluzione Sudoku</vt:lpstr>
      <vt:lpstr>Soluzione Sudoku</vt:lpstr>
      <vt:lpstr>Soluzione Sudoku</vt:lpstr>
      <vt:lpstr>Zoom sulla funzione  solveBrute(int[][] matrix, int n) </vt:lpstr>
      <vt:lpstr>Presentazione standard di PowerPoint</vt:lpstr>
      <vt:lpstr>Zoom sulla funzione check()</vt:lpstr>
      <vt:lpstr>SudokuGraph</vt:lpstr>
      <vt:lpstr>Panoramica gestione Audio</vt:lpstr>
      <vt:lpstr>AudioTrack</vt:lpstr>
      <vt:lpstr>AudioTrack – in dettaglio(1) (int streamType)</vt:lpstr>
      <vt:lpstr>AudioTrack – in dettaglio(2) (int sampleRateInHz)</vt:lpstr>
      <vt:lpstr>AudioTrack – in dettaglio(3) (int mode)</vt:lpstr>
      <vt:lpstr>AudioTrack – in dettaglio(4) (int session)</vt:lpstr>
      <vt:lpstr>Controller Audio</vt:lpstr>
      <vt:lpstr>Operazioni Audiotrack</vt:lpstr>
      <vt:lpstr>Struttura WAV</vt:lpstr>
      <vt:lpstr>Classe WavFile – controllo header(1)</vt:lpstr>
      <vt:lpstr>Classe WavFile – controllo header(1)</vt:lpstr>
      <vt:lpstr>Classe WavFile – estrazione dati(2)</vt:lpstr>
      <vt:lpstr>Change Background Music </vt:lpstr>
      <vt:lpstr>Presentazione standard di PowerPoint</vt:lpstr>
      <vt:lpstr>Presentazione standard di PowerPoint</vt:lpstr>
      <vt:lpstr>Classifica</vt:lpstr>
      <vt:lpstr>Classifica - DB</vt:lpstr>
      <vt:lpstr>Creazione DB - Zoom</vt:lpstr>
      <vt:lpstr>SudokuDAO</vt:lpstr>
      <vt:lpstr>SudokuDAO - ZOOM</vt:lpstr>
      <vt:lpstr>Realizzato 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simone festa</dc:creator>
  <cp:lastModifiedBy>Simone Festa</cp:lastModifiedBy>
  <cp:revision>1</cp:revision>
  <dcterms:created xsi:type="dcterms:W3CDTF">2020-05-28T10:37:39Z</dcterms:created>
  <dcterms:modified xsi:type="dcterms:W3CDTF">2020-06-20T10:09:42Z</dcterms:modified>
</cp:coreProperties>
</file>