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9" r:id="rId2"/>
    <p:sldId id="270" r:id="rId3"/>
    <p:sldId id="271" r:id="rId4"/>
    <p:sldId id="272" r:id="rId5"/>
    <p:sldId id="273" r:id="rId6"/>
    <p:sldId id="275" r:id="rId7"/>
    <p:sldId id="276" r:id="rId8"/>
    <p:sldId id="274" r:id="rId9"/>
    <p:sldId id="277" r:id="rId10"/>
    <p:sldId id="278" r:id="rId11"/>
    <p:sldId id="268" r:id="rId12"/>
  </p:sldIdLst>
  <p:sldSz cx="12192000" cy="6858000"/>
  <p:notesSz cx="6797675" cy="99266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A657"/>
    <a:srgbClr val="4FA557"/>
    <a:srgbClr val="5BB361"/>
    <a:srgbClr val="33CC33"/>
    <a:srgbClr val="FF99FF"/>
    <a:srgbClr val="93E3FF"/>
    <a:srgbClr val="33CCFF"/>
    <a:srgbClr val="FFFFCC"/>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93" autoAdjust="0"/>
    <p:restoredTop sz="67897" autoAdjust="0"/>
  </p:normalViewPr>
  <p:slideViewPr>
    <p:cSldViewPr>
      <p:cViewPr>
        <p:scale>
          <a:sx n="50" d="100"/>
          <a:sy n="50" d="100"/>
        </p:scale>
        <p:origin x="2358" y="90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9AC092D3-F097-4195-95C4-3108A32EC641}" type="datetimeFigureOut">
              <a:rPr lang="de-CH" smtClean="0"/>
              <a:t>04.03.2019</a:t>
            </a:fld>
            <a:endParaRPr lang="de-CH"/>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A04FDDDB-F8A1-4327-996A-5B7614E95790}" type="slidenum">
              <a:rPr lang="de-CH" smtClean="0"/>
              <a:t>‹Nr.›</a:t>
            </a:fld>
            <a:endParaRPr lang="de-CH"/>
          </a:p>
        </p:txBody>
      </p:sp>
    </p:spTree>
    <p:extLst>
      <p:ext uri="{BB962C8B-B14F-4D97-AF65-F5344CB8AC3E}">
        <p14:creationId xmlns:p14="http://schemas.microsoft.com/office/powerpoint/2010/main" val="4007159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Das ist unser Startpunkt, alle «Kästchen» werden angefasst. 10 bis 20 Teams (je nach Sichtweise) produzieren SW in unterschiedlicher Granularität mit unterschiedlichen Ziel-Fachbereichen oder Personen.</a:t>
            </a:r>
          </a:p>
          <a:p>
            <a:endParaRPr lang="de-CH" dirty="0"/>
          </a:p>
          <a:p>
            <a:r>
              <a:rPr lang="de-CH" dirty="0"/>
              <a:t>Komplexität erläutern, </a:t>
            </a:r>
            <a:r>
              <a:rPr lang="de-CH" dirty="0" err="1"/>
              <a:t>einführung</a:t>
            </a:r>
            <a:r>
              <a:rPr lang="de-CH" dirty="0"/>
              <a:t> über die Grösse des Systems / Projekts</a:t>
            </a:r>
          </a:p>
          <a:p>
            <a:endParaRPr lang="de-CH" dirty="0"/>
          </a:p>
          <a:p>
            <a:endParaRPr lang="de-CH" dirty="0"/>
          </a:p>
          <a:p>
            <a:r>
              <a:rPr lang="de-CH" dirty="0"/>
              <a:t>Ev. Anstelle </a:t>
            </a:r>
            <a:r>
              <a:rPr lang="de-CH" dirty="0" err="1"/>
              <a:t>Smartrail</a:t>
            </a:r>
            <a:r>
              <a:rPr lang="de-CH" dirty="0"/>
              <a:t>-Dings Screenshots </a:t>
            </a:r>
            <a:r>
              <a:rPr lang="de-CH" dirty="0" err="1"/>
              <a:t>NeTS</a:t>
            </a:r>
            <a:r>
              <a:rPr lang="de-CH" dirty="0"/>
              <a:t> – RCS – Iltis zur Illustration</a:t>
            </a:r>
          </a:p>
        </p:txBody>
      </p:sp>
      <p:sp>
        <p:nvSpPr>
          <p:cNvPr id="4" name="Foliennummernplatzhalter 3"/>
          <p:cNvSpPr>
            <a:spLocks noGrp="1"/>
          </p:cNvSpPr>
          <p:nvPr>
            <p:ph type="sldNum" sz="quarter" idx="10"/>
          </p:nvPr>
        </p:nvSpPr>
        <p:spPr/>
        <p:txBody>
          <a:bodyPr/>
          <a:lstStyle/>
          <a:p>
            <a:fld id="{A04FDDDB-F8A1-4327-996A-5B7614E95790}" type="slidenum">
              <a:rPr lang="de-CH" smtClean="0"/>
              <a:t>5</a:t>
            </a:fld>
            <a:endParaRPr lang="de-CH"/>
          </a:p>
        </p:txBody>
      </p:sp>
    </p:spTree>
    <p:extLst>
      <p:ext uri="{BB962C8B-B14F-4D97-AF65-F5344CB8AC3E}">
        <p14:creationId xmlns:p14="http://schemas.microsoft.com/office/powerpoint/2010/main" val="1233320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Voraussetzungen schaffen für: </a:t>
            </a:r>
            <a:r>
              <a:rPr lang="de-CH" dirty="0" err="1"/>
              <a:t>You</a:t>
            </a:r>
            <a:r>
              <a:rPr lang="de-CH" dirty="0"/>
              <a:t> </a:t>
            </a:r>
            <a:r>
              <a:rPr lang="de-CH" dirty="0" err="1"/>
              <a:t>build</a:t>
            </a:r>
            <a:r>
              <a:rPr lang="de-CH" dirty="0"/>
              <a:t> </a:t>
            </a:r>
            <a:r>
              <a:rPr lang="de-CH" dirty="0" err="1"/>
              <a:t>it</a:t>
            </a:r>
            <a:r>
              <a:rPr lang="de-CH" dirty="0"/>
              <a:t>, </a:t>
            </a:r>
            <a:r>
              <a:rPr lang="de-CH" dirty="0" err="1"/>
              <a:t>you</a:t>
            </a:r>
            <a:r>
              <a:rPr lang="de-CH" dirty="0"/>
              <a:t> </a:t>
            </a:r>
            <a:r>
              <a:rPr lang="de-CH" dirty="0" err="1"/>
              <a:t>run</a:t>
            </a:r>
            <a:r>
              <a:rPr lang="de-CH" dirty="0"/>
              <a:t> </a:t>
            </a:r>
            <a:r>
              <a:rPr lang="de-CH" dirty="0" err="1"/>
              <a:t>it</a:t>
            </a:r>
            <a:endParaRPr lang="de-CH" dirty="0"/>
          </a:p>
          <a:p>
            <a:endParaRPr lang="de-CH" dirty="0"/>
          </a:p>
          <a:p>
            <a:r>
              <a:rPr lang="en-US" dirty="0"/>
              <a:t>“The traditional model is that you take your software to the wall that separates development and operations, and throw it over and then forget about it. Not at Amazon. You build it, you run it. This brings developers into contact with the day-to-day operation of their software. It also brings them into day-to-day contact with the customer. This customer feedback loop is essential for improving the quality of the service.” -- Werner </a:t>
            </a:r>
            <a:r>
              <a:rPr lang="en-US" dirty="0" err="1"/>
              <a:t>Vogels</a:t>
            </a:r>
            <a:r>
              <a:rPr lang="en-US" dirty="0"/>
              <a:t> in “A conversation with Werner </a:t>
            </a:r>
            <a:r>
              <a:rPr lang="en-US" dirty="0" err="1"/>
              <a:t>Vogels</a:t>
            </a:r>
            <a:r>
              <a:rPr lang="en-US" dirty="0"/>
              <a:t>” in ACM Queue, May 2006</a:t>
            </a:r>
          </a:p>
          <a:p>
            <a:endParaRPr lang="de-CH" dirty="0"/>
          </a:p>
          <a:p>
            <a:r>
              <a:rPr lang="de-CH" dirty="0"/>
              <a:t>Pain Points:</a:t>
            </a:r>
          </a:p>
          <a:p>
            <a:r>
              <a:rPr lang="de-CH" dirty="0"/>
              <a:t> - Skalierung (viel Arbeit am gleichen Stück)</a:t>
            </a:r>
          </a:p>
          <a:p>
            <a:r>
              <a:rPr lang="de-CH" dirty="0"/>
              <a:t> - Flexibilität / Änderungsgeschwindigkeit</a:t>
            </a:r>
          </a:p>
          <a:p>
            <a:r>
              <a:rPr lang="de-CH" dirty="0"/>
              <a:t> - Schnelles Kundenfeedback</a:t>
            </a:r>
          </a:p>
          <a:p>
            <a:r>
              <a:rPr lang="de-CH" dirty="0"/>
              <a:t>   - Release –</a:t>
            </a:r>
            <a:r>
              <a:rPr lang="de-CH" dirty="0" err="1"/>
              <a:t>unabghängigkeit</a:t>
            </a:r>
            <a:r>
              <a:rPr lang="de-CH" dirty="0"/>
              <a:t> und –</a:t>
            </a:r>
            <a:r>
              <a:rPr lang="de-CH" dirty="0" err="1"/>
              <a:t>zyklen</a:t>
            </a:r>
            <a:endParaRPr lang="de-CH" dirty="0"/>
          </a:p>
          <a:p>
            <a:r>
              <a:rPr lang="de-CH" dirty="0"/>
              <a:t>   - Time </a:t>
            </a:r>
            <a:r>
              <a:rPr lang="de-CH" dirty="0" err="1"/>
              <a:t>to</a:t>
            </a:r>
            <a:r>
              <a:rPr lang="de-CH" dirty="0"/>
              <a:t> Market bzw. Customer</a:t>
            </a:r>
          </a:p>
          <a:p>
            <a:endParaRPr lang="de-CH" dirty="0"/>
          </a:p>
          <a:p>
            <a:r>
              <a:rPr lang="de-CH" dirty="0"/>
              <a:t>Teile aus https://scs-architecture.org/ und https://micro-frontends.org/</a:t>
            </a:r>
          </a:p>
        </p:txBody>
      </p:sp>
      <p:sp>
        <p:nvSpPr>
          <p:cNvPr id="4" name="Foliennummernplatzhalter 3"/>
          <p:cNvSpPr>
            <a:spLocks noGrp="1"/>
          </p:cNvSpPr>
          <p:nvPr>
            <p:ph type="sldNum" sz="quarter" idx="10"/>
          </p:nvPr>
        </p:nvSpPr>
        <p:spPr/>
        <p:txBody>
          <a:bodyPr/>
          <a:lstStyle/>
          <a:p>
            <a:fld id="{A04FDDDB-F8A1-4327-996A-5B7614E95790}" type="slidenum">
              <a:rPr lang="de-CH" smtClean="0"/>
              <a:t>6</a:t>
            </a:fld>
            <a:endParaRPr lang="de-CH"/>
          </a:p>
        </p:txBody>
      </p:sp>
    </p:spTree>
    <p:extLst>
      <p:ext uri="{BB962C8B-B14F-4D97-AF65-F5344CB8AC3E}">
        <p14:creationId xmlns:p14="http://schemas.microsoft.com/office/powerpoint/2010/main" val="999223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End </a:t>
            </a:r>
            <a:r>
              <a:rPr lang="de-CH" dirty="0" err="1"/>
              <a:t>to</a:t>
            </a:r>
            <a:r>
              <a:rPr lang="de-CH" dirty="0"/>
              <a:t> End Verantwortung</a:t>
            </a:r>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Kunde will eine Applikation, am liebsten über die ganze SR40 Umgebung</a:t>
            </a:r>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Details zur Integration (</a:t>
            </a:r>
            <a:r>
              <a:rPr lang="de-CH" dirty="0" err="1"/>
              <a:t>Microfrontends</a:t>
            </a:r>
            <a:r>
              <a:rPr lang="de-CH" dirty="0"/>
              <a:t> ist nicht die ganze </a:t>
            </a:r>
            <a:r>
              <a:rPr lang="de-CH" dirty="0" err="1"/>
              <a:t>Warheit</a:t>
            </a:r>
            <a:r>
              <a:rPr lang="de-CH" dirty="0"/>
              <a:t>)</a:t>
            </a:r>
          </a:p>
        </p:txBody>
      </p:sp>
      <p:sp>
        <p:nvSpPr>
          <p:cNvPr id="4" name="Foliennummernplatzhalter 3"/>
          <p:cNvSpPr>
            <a:spLocks noGrp="1"/>
          </p:cNvSpPr>
          <p:nvPr>
            <p:ph type="sldNum" sz="quarter" idx="10"/>
          </p:nvPr>
        </p:nvSpPr>
        <p:spPr/>
        <p:txBody>
          <a:bodyPr/>
          <a:lstStyle/>
          <a:p>
            <a:fld id="{A04FDDDB-F8A1-4327-996A-5B7614E95790}" type="slidenum">
              <a:rPr lang="de-CH" smtClean="0"/>
              <a:t>7</a:t>
            </a:fld>
            <a:endParaRPr lang="de-CH"/>
          </a:p>
        </p:txBody>
      </p:sp>
    </p:spTree>
    <p:extLst>
      <p:ext uri="{BB962C8B-B14F-4D97-AF65-F5344CB8AC3E}">
        <p14:creationId xmlns:p14="http://schemas.microsoft.com/office/powerpoint/2010/main" val="2274472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Einleitung in die Domäne</a:t>
            </a:r>
          </a:p>
          <a:p>
            <a:r>
              <a:rPr lang="de-CH" dirty="0"/>
              <a:t>Prozess / Integration</a:t>
            </a:r>
          </a:p>
        </p:txBody>
      </p:sp>
      <p:sp>
        <p:nvSpPr>
          <p:cNvPr id="4" name="Foliennummernplatzhalter 3"/>
          <p:cNvSpPr>
            <a:spLocks noGrp="1"/>
          </p:cNvSpPr>
          <p:nvPr>
            <p:ph type="sldNum" sz="quarter" idx="10"/>
          </p:nvPr>
        </p:nvSpPr>
        <p:spPr/>
        <p:txBody>
          <a:bodyPr/>
          <a:lstStyle/>
          <a:p>
            <a:fld id="{A04FDDDB-F8A1-4327-996A-5B7614E95790}" type="slidenum">
              <a:rPr lang="de-CH" smtClean="0"/>
              <a:t>8</a:t>
            </a:fld>
            <a:endParaRPr lang="de-CH"/>
          </a:p>
        </p:txBody>
      </p:sp>
    </p:spTree>
    <p:extLst>
      <p:ext uri="{BB962C8B-B14F-4D97-AF65-F5344CB8AC3E}">
        <p14:creationId xmlns:p14="http://schemas.microsoft.com/office/powerpoint/2010/main" val="2574717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6"/>
            <a:ext cx="10363200" cy="1470025"/>
          </a:xfrm>
        </p:spPr>
        <p:txBody>
          <a:bodyPr>
            <a:normAutofit/>
          </a:bodyPr>
          <a:lstStyle>
            <a:lvl1pPr>
              <a:defRPr sz="5400" b="0">
                <a:solidFill>
                  <a:schemeClr val="bg1"/>
                </a:solidFill>
              </a:defRPr>
            </a:lvl1pPr>
          </a:lstStyle>
          <a:p>
            <a:r>
              <a:rPr lang="en-US" dirty="0"/>
              <a:t>Click to edit Master title style</a:t>
            </a:r>
            <a:endParaRPr lang="de-CH" dirty="0"/>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de-CH"/>
          </a:p>
        </p:txBody>
      </p:sp>
      <p:sp>
        <p:nvSpPr>
          <p:cNvPr id="4" name="Datumsplatzhalter 3"/>
          <p:cNvSpPr>
            <a:spLocks noGrp="1"/>
          </p:cNvSpPr>
          <p:nvPr>
            <p:ph type="dt" sz="half" idx="10"/>
          </p:nvPr>
        </p:nvSpPr>
        <p:spPr/>
        <p:txBody>
          <a:bodyPr/>
          <a:lstStyle/>
          <a:p>
            <a:fld id="{CF5CC051-6514-4911-91AD-E136E366829A}" type="datetimeFigureOut">
              <a:rPr lang="de-CH" smtClean="0"/>
              <a:t>04.03.2019</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3386614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de-CH"/>
          </a:p>
        </p:txBody>
      </p:sp>
      <p:sp>
        <p:nvSpPr>
          <p:cNvPr id="3" name="Bildplatzhalt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de-CH"/>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umsplatzhalter 4"/>
          <p:cNvSpPr>
            <a:spLocks noGrp="1"/>
          </p:cNvSpPr>
          <p:nvPr>
            <p:ph type="dt" sz="half" idx="10"/>
          </p:nvPr>
        </p:nvSpPr>
        <p:spPr/>
        <p:txBody>
          <a:bodyPr/>
          <a:lstStyle/>
          <a:p>
            <a:fld id="{CF5CC051-6514-4911-91AD-E136E366829A}" type="datetimeFigureOut">
              <a:rPr lang="de-CH" smtClean="0"/>
              <a:t>04.03.2019</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3518721368"/>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CH"/>
          </a:p>
        </p:txBody>
      </p:sp>
      <p:sp>
        <p:nvSpPr>
          <p:cNvPr id="3" name="Vertikaler Textplatzhalt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umsplatzhalter 3"/>
          <p:cNvSpPr>
            <a:spLocks noGrp="1"/>
          </p:cNvSpPr>
          <p:nvPr>
            <p:ph type="dt" sz="half" idx="10"/>
          </p:nvPr>
        </p:nvSpPr>
        <p:spPr/>
        <p:txBody>
          <a:bodyPr/>
          <a:lstStyle/>
          <a:p>
            <a:fld id="{CF5CC051-6514-4911-91AD-E136E366829A}" type="datetimeFigureOut">
              <a:rPr lang="de-CH" smtClean="0"/>
              <a:t>04.03.2019</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1144646819"/>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bg>
      <p:bgRef idx="1001">
        <a:schemeClr val="bg1"/>
      </p:bgRef>
    </p:bg>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839200" y="274639"/>
            <a:ext cx="2743200" cy="5851525"/>
          </a:xfrm>
        </p:spPr>
        <p:txBody>
          <a:bodyPr vert="eaVert"/>
          <a:lstStyle/>
          <a:p>
            <a:r>
              <a:rPr lang="en-US"/>
              <a:t>Click to edit Master title style</a:t>
            </a:r>
            <a:endParaRPr lang="de-CH"/>
          </a:p>
        </p:txBody>
      </p:sp>
      <p:sp>
        <p:nvSpPr>
          <p:cNvPr id="3" name="Vertikaler Textplatzhalt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umsplatzhalter 3"/>
          <p:cNvSpPr>
            <a:spLocks noGrp="1"/>
          </p:cNvSpPr>
          <p:nvPr>
            <p:ph type="dt" sz="half" idx="10"/>
          </p:nvPr>
        </p:nvSpPr>
        <p:spPr/>
        <p:txBody>
          <a:bodyPr/>
          <a:lstStyle/>
          <a:p>
            <a:fld id="{CF5CC051-6514-4911-91AD-E136E366829A}" type="datetimeFigureOut">
              <a:rPr lang="de-CH" smtClean="0"/>
              <a:t>04.03.2019</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163606744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CH"/>
          </a:p>
        </p:txBody>
      </p:sp>
      <p:sp>
        <p:nvSpPr>
          <p:cNvPr id="3" name="Inhaltsplatzhalt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umsplatzhalter 3"/>
          <p:cNvSpPr>
            <a:spLocks noGrp="1"/>
          </p:cNvSpPr>
          <p:nvPr>
            <p:ph type="dt" sz="half" idx="10"/>
          </p:nvPr>
        </p:nvSpPr>
        <p:spPr/>
        <p:txBody>
          <a:bodyPr/>
          <a:lstStyle/>
          <a:p>
            <a:fld id="{CF5CC051-6514-4911-91AD-E136E366829A}" type="datetimeFigureOut">
              <a:rPr lang="de-CH" smtClean="0"/>
              <a:t>04.03.2019</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54582328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de-CH"/>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umsplatzhalter 3"/>
          <p:cNvSpPr>
            <a:spLocks noGrp="1"/>
          </p:cNvSpPr>
          <p:nvPr>
            <p:ph type="dt" sz="half" idx="10"/>
          </p:nvPr>
        </p:nvSpPr>
        <p:spPr/>
        <p:txBody>
          <a:bodyPr/>
          <a:lstStyle/>
          <a:p>
            <a:fld id="{CF5CC051-6514-4911-91AD-E136E366829A}" type="datetimeFigureOut">
              <a:rPr lang="de-CH" smtClean="0"/>
              <a:t>04.03.2019</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1806951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CH"/>
          </a:p>
        </p:txBody>
      </p:sp>
      <p:sp>
        <p:nvSpPr>
          <p:cNvPr id="3" name="Inhaltsplatzhalt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Inhaltsplatzhalt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umsplatzhalter 4"/>
          <p:cNvSpPr>
            <a:spLocks noGrp="1"/>
          </p:cNvSpPr>
          <p:nvPr>
            <p:ph type="dt" sz="half" idx="10"/>
          </p:nvPr>
        </p:nvSpPr>
        <p:spPr/>
        <p:txBody>
          <a:bodyPr/>
          <a:lstStyle/>
          <a:p>
            <a:fld id="{CF5CC051-6514-4911-91AD-E136E366829A}" type="datetimeFigureOut">
              <a:rPr lang="de-CH" smtClean="0"/>
              <a:t>04.03.2019</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143904709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en-US"/>
              <a:t>Click to edit Master title style</a:t>
            </a:r>
            <a:endParaRPr lang="de-CH"/>
          </a:p>
        </p:txBody>
      </p:sp>
      <p:sp>
        <p:nvSpPr>
          <p:cNvPr id="3" name="Textplatzhalt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Inhaltsplatzhalt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platzhalt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Inhaltsplatzhalt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umsplatzhalter 6"/>
          <p:cNvSpPr>
            <a:spLocks noGrp="1"/>
          </p:cNvSpPr>
          <p:nvPr>
            <p:ph type="dt" sz="half" idx="10"/>
          </p:nvPr>
        </p:nvSpPr>
        <p:spPr/>
        <p:txBody>
          <a:bodyPr/>
          <a:lstStyle/>
          <a:p>
            <a:fld id="{CF5CC051-6514-4911-91AD-E136E366829A}" type="datetimeFigureOut">
              <a:rPr lang="de-CH" smtClean="0"/>
              <a:t>04.03.2019</a:t>
            </a:fld>
            <a:endParaRPr lang="de-CH"/>
          </a:p>
        </p:txBody>
      </p:sp>
      <p:sp>
        <p:nvSpPr>
          <p:cNvPr id="8" name="Fußzeilenplatzhalter 7"/>
          <p:cNvSpPr>
            <a:spLocks noGrp="1"/>
          </p:cNvSpPr>
          <p:nvPr>
            <p:ph type="ftr" sz="quarter" idx="11"/>
          </p:nvPr>
        </p:nvSpPr>
        <p:spPr/>
        <p:txBody>
          <a:bodyPr/>
          <a:lstStyle/>
          <a:p>
            <a:endParaRPr lang="de-CH"/>
          </a:p>
        </p:txBody>
      </p:sp>
      <p:sp>
        <p:nvSpPr>
          <p:cNvPr id="9" name="Foliennummernplatzhalter 8"/>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320931144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CH"/>
          </a:p>
        </p:txBody>
      </p:sp>
      <p:sp>
        <p:nvSpPr>
          <p:cNvPr id="3" name="Datumsplatzhalter 2"/>
          <p:cNvSpPr>
            <a:spLocks noGrp="1"/>
          </p:cNvSpPr>
          <p:nvPr>
            <p:ph type="dt" sz="half" idx="10"/>
          </p:nvPr>
        </p:nvSpPr>
        <p:spPr/>
        <p:txBody>
          <a:bodyPr/>
          <a:lstStyle/>
          <a:p>
            <a:fld id="{CF5CC051-6514-4911-91AD-E136E366829A}" type="datetimeFigureOut">
              <a:rPr lang="de-CH" smtClean="0"/>
              <a:t>04.03.2019</a:t>
            </a:fld>
            <a:endParaRPr lang="de-CH"/>
          </a:p>
        </p:txBody>
      </p:sp>
      <p:sp>
        <p:nvSpPr>
          <p:cNvPr id="4" name="Fußzeilenplatzhalter 3"/>
          <p:cNvSpPr>
            <a:spLocks noGrp="1"/>
          </p:cNvSpPr>
          <p:nvPr>
            <p:ph type="ftr" sz="quarter" idx="11"/>
          </p:nvPr>
        </p:nvSpPr>
        <p:spPr/>
        <p:txBody>
          <a:bodyPr/>
          <a:lstStyle/>
          <a:p>
            <a:endParaRPr lang="de-CH"/>
          </a:p>
        </p:txBody>
      </p:sp>
      <p:sp>
        <p:nvSpPr>
          <p:cNvPr id="5" name="Foliennummernplatzhalter 4"/>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120554028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bg>
      <p:bgRef idx="1001">
        <a:schemeClr val="bg1"/>
      </p:bgRef>
    </p:bg>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CF5CC051-6514-4911-91AD-E136E366829A}" type="datetimeFigureOut">
              <a:rPr lang="de-CH" smtClean="0"/>
              <a:t>04.03.2019</a:t>
            </a:fld>
            <a:endParaRPr lang="de-CH"/>
          </a:p>
        </p:txBody>
      </p:sp>
      <p:sp>
        <p:nvSpPr>
          <p:cNvPr id="3" name="Fußzeilenplatzhalter 2"/>
          <p:cNvSpPr>
            <a:spLocks noGrp="1"/>
          </p:cNvSpPr>
          <p:nvPr>
            <p:ph type="ftr" sz="quarter" idx="11"/>
          </p:nvPr>
        </p:nvSpPr>
        <p:spPr/>
        <p:txBody>
          <a:bodyPr/>
          <a:lstStyle/>
          <a:p>
            <a:endParaRPr lang="de-CH"/>
          </a:p>
        </p:txBody>
      </p:sp>
      <p:sp>
        <p:nvSpPr>
          <p:cNvPr id="4" name="Foliennummernplatzhalter 3"/>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314670975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CF5CC051-6514-4911-91AD-E136E366829A}" type="datetimeFigureOut">
              <a:rPr lang="de-CH" smtClean="0"/>
              <a:t>04.03.2019</a:t>
            </a:fld>
            <a:endParaRPr lang="de-CH"/>
          </a:p>
        </p:txBody>
      </p:sp>
      <p:sp>
        <p:nvSpPr>
          <p:cNvPr id="3" name="Fußzeilenplatzhalter 2"/>
          <p:cNvSpPr>
            <a:spLocks noGrp="1"/>
          </p:cNvSpPr>
          <p:nvPr>
            <p:ph type="ftr" sz="quarter" idx="11"/>
          </p:nvPr>
        </p:nvSpPr>
        <p:spPr/>
        <p:txBody>
          <a:bodyPr/>
          <a:lstStyle/>
          <a:p>
            <a:endParaRPr lang="de-CH"/>
          </a:p>
        </p:txBody>
      </p:sp>
      <p:sp>
        <p:nvSpPr>
          <p:cNvPr id="4" name="Foliennummernplatzhalter 3"/>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566165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de-CH"/>
          </a:p>
        </p:txBody>
      </p:sp>
      <p:sp>
        <p:nvSpPr>
          <p:cNvPr id="3" name="Inhaltsplatzhalt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platzhalt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umsplatzhalter 4"/>
          <p:cNvSpPr>
            <a:spLocks noGrp="1"/>
          </p:cNvSpPr>
          <p:nvPr>
            <p:ph type="dt" sz="half" idx="10"/>
          </p:nvPr>
        </p:nvSpPr>
        <p:spPr/>
        <p:txBody>
          <a:bodyPr/>
          <a:lstStyle/>
          <a:p>
            <a:fld id="{CF5CC051-6514-4911-91AD-E136E366829A}" type="datetimeFigureOut">
              <a:rPr lang="de-CH" smtClean="0"/>
              <a:t>04.03.2019</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50185001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FA657"/>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de-DE"/>
              <a:t>Titelmasterformat durch Klicken bearbeiten</a:t>
            </a:r>
            <a:endParaRPr lang="de-CH"/>
          </a:p>
        </p:txBody>
      </p:sp>
      <p:sp>
        <p:nvSpPr>
          <p:cNvPr id="3" name="Textplatzhalt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5CC051-6514-4911-91AD-E136E366829A}" type="datetimeFigureOut">
              <a:rPr lang="de-CH" smtClean="0"/>
              <a:t>04.03.2019</a:t>
            </a:fld>
            <a:endParaRPr lang="de-CH"/>
          </a:p>
        </p:txBody>
      </p:sp>
      <p:sp>
        <p:nvSpPr>
          <p:cNvPr id="5" name="Fußzeilenplatzhalt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Foliennummernplatzhalt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4B9615-CEBF-477C-A913-05C05A1CEB6B}" type="slidenum">
              <a:rPr lang="de-CH" smtClean="0"/>
              <a:t>‹Nr.›</a:t>
            </a:fld>
            <a:endParaRPr lang="de-CH"/>
          </a:p>
        </p:txBody>
      </p:sp>
    </p:spTree>
    <p:extLst>
      <p:ext uri="{BB962C8B-B14F-4D97-AF65-F5344CB8AC3E}">
        <p14:creationId xmlns:p14="http://schemas.microsoft.com/office/powerpoint/2010/main" val="165236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8B311C4-70B0-4DA2-B0DA-39649793B11C}"/>
              </a:ext>
            </a:extLst>
          </p:cNvPr>
          <p:cNvSpPr txBox="1"/>
          <p:nvPr/>
        </p:nvSpPr>
        <p:spPr>
          <a:xfrm>
            <a:off x="-1600200" y="457200"/>
            <a:ext cx="184731" cy="369332"/>
          </a:xfrm>
          <a:prstGeom prst="rect">
            <a:avLst/>
          </a:prstGeom>
          <a:noFill/>
        </p:spPr>
        <p:txBody>
          <a:bodyPr wrap="none" rtlCol="0">
            <a:spAutoFit/>
          </a:bodyPr>
          <a:lstStyle/>
          <a:p>
            <a:endParaRPr lang="de-CH" dirty="0"/>
          </a:p>
        </p:txBody>
      </p:sp>
      <p:sp>
        <p:nvSpPr>
          <p:cNvPr id="23" name="Rectangle 22">
            <a:extLst>
              <a:ext uri="{FF2B5EF4-FFF2-40B4-BE49-F238E27FC236}">
                <a16:creationId xmlns:a16="http://schemas.microsoft.com/office/drawing/2014/main" id="{01BCD978-FC9C-40D6-8B5F-73FF208FD759}"/>
              </a:ext>
            </a:extLst>
          </p:cNvPr>
          <p:cNvSpPr/>
          <p:nvPr/>
        </p:nvSpPr>
        <p:spPr>
          <a:xfrm>
            <a:off x="1524000" y="3884474"/>
            <a:ext cx="9296400" cy="1754327"/>
          </a:xfrm>
          <a:prstGeom prst="rect">
            <a:avLst/>
          </a:prstGeom>
        </p:spPr>
        <p:txBody>
          <a:bodyPr wrap="square">
            <a:spAutoFit/>
          </a:bodyPr>
          <a:lstStyle/>
          <a:p>
            <a:pPr algn="ctr"/>
            <a:r>
              <a:rPr lang="de-CH" dirty="0">
                <a:solidFill>
                  <a:schemeClr val="bg1"/>
                </a:solidFill>
              </a:rPr>
              <a:t>https://github.com/SchweizerischeBundesbahnen/</a:t>
            </a:r>
            <a:r>
              <a:rPr lang="de-CH" dirty="0" err="1">
                <a:solidFill>
                  <a:schemeClr val="bg1"/>
                </a:solidFill>
              </a:rPr>
              <a:t>scion-workbench</a:t>
            </a:r>
            <a:endParaRPr lang="de-CH" dirty="0">
              <a:solidFill>
                <a:schemeClr val="bg1"/>
              </a:solidFill>
            </a:endParaRPr>
          </a:p>
          <a:p>
            <a:pPr algn="ctr"/>
            <a:endParaRPr lang="de-CH" dirty="0">
              <a:solidFill>
                <a:schemeClr val="bg1"/>
              </a:solidFill>
            </a:endParaRPr>
          </a:p>
          <a:p>
            <a:pPr algn="ctr"/>
            <a:endParaRPr lang="de-CH" dirty="0">
              <a:solidFill>
                <a:schemeClr val="bg1"/>
              </a:solidFill>
            </a:endParaRPr>
          </a:p>
          <a:p>
            <a:pPr algn="ctr"/>
            <a:r>
              <a:rPr lang="de-CH" dirty="0">
                <a:solidFill>
                  <a:schemeClr val="bg1"/>
                </a:solidFill>
              </a:rPr>
              <a:t>Christoph </a:t>
            </a:r>
            <a:r>
              <a:rPr lang="de-CH" dirty="0" err="1">
                <a:solidFill>
                  <a:schemeClr val="bg1"/>
                </a:solidFill>
              </a:rPr>
              <a:t>Bühlmann</a:t>
            </a:r>
            <a:r>
              <a:rPr lang="de-CH" dirty="0">
                <a:solidFill>
                  <a:schemeClr val="bg1"/>
                </a:solidFill>
              </a:rPr>
              <a:t>, SBB</a:t>
            </a:r>
          </a:p>
          <a:p>
            <a:pPr algn="ctr"/>
            <a:r>
              <a:rPr lang="de-CH" dirty="0">
                <a:solidFill>
                  <a:schemeClr val="bg1"/>
                </a:solidFill>
              </a:rPr>
              <a:t>Daniel Wiehl, mtrail GmbH</a:t>
            </a:r>
          </a:p>
          <a:p>
            <a:pPr algn="ctr"/>
            <a:r>
              <a:rPr lang="de-CH" dirty="0">
                <a:solidFill>
                  <a:schemeClr val="bg1"/>
                </a:solidFill>
              </a:rPr>
              <a:t>Simon Eggler, mtrail GmbH</a:t>
            </a:r>
          </a:p>
        </p:txBody>
      </p:sp>
      <p:pic>
        <p:nvPicPr>
          <p:cNvPr id="14" name="Picture 13">
            <a:extLst>
              <a:ext uri="{FF2B5EF4-FFF2-40B4-BE49-F238E27FC236}">
                <a16:creationId xmlns:a16="http://schemas.microsoft.com/office/drawing/2014/main" id="{1F5D716C-E956-41A8-A7EE-85BD755016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1" y="1981201"/>
            <a:ext cx="7611095" cy="1092503"/>
          </a:xfrm>
          <a:prstGeom prst="rect">
            <a:avLst/>
          </a:prstGeom>
        </p:spPr>
      </p:pic>
      <p:sp>
        <p:nvSpPr>
          <p:cNvPr id="3" name="Metadata">
            <a:extLst>
              <a:ext uri="{FF2B5EF4-FFF2-40B4-BE49-F238E27FC236}">
                <a16:creationId xmlns:a16="http://schemas.microsoft.com/office/drawing/2014/main" id="{F6E3BEB0-00E3-4678-BA6D-D0B1EBC16F4C}"/>
              </a:ext>
            </a:extLst>
          </p:cNvPr>
          <p:cNvSpPr/>
          <p:nvPr/>
        </p:nvSpPr>
        <p:spPr>
          <a:xfrm>
            <a:off x="1536700" y="6540500"/>
            <a:ext cx="3810000" cy="31750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CH" sz="800" b="1">
              <a:solidFill>
                <a:srgbClr val="000000"/>
              </a:solidFill>
              <a:latin typeface="Arial" panose="020B0604020202020204" pitchFamily="34" charset="0"/>
            </a:endParaRPr>
          </a:p>
        </p:txBody>
      </p:sp>
      <p:sp>
        <p:nvSpPr>
          <p:cNvPr id="8" name="Rectangle 22">
            <a:extLst>
              <a:ext uri="{FF2B5EF4-FFF2-40B4-BE49-F238E27FC236}">
                <a16:creationId xmlns:a16="http://schemas.microsoft.com/office/drawing/2014/main" id="{01BCD978-FC9C-40D6-8B5F-73FF208FD759}"/>
              </a:ext>
            </a:extLst>
          </p:cNvPr>
          <p:cNvSpPr/>
          <p:nvPr/>
        </p:nvSpPr>
        <p:spPr>
          <a:xfrm>
            <a:off x="1524000" y="914400"/>
            <a:ext cx="9296400" cy="584776"/>
          </a:xfrm>
          <a:prstGeom prst="rect">
            <a:avLst/>
          </a:prstGeom>
        </p:spPr>
        <p:txBody>
          <a:bodyPr wrap="square">
            <a:spAutoFit/>
          </a:bodyPr>
          <a:lstStyle/>
          <a:p>
            <a:pPr algn="ctr"/>
            <a:r>
              <a:rPr lang="de-CH" sz="3200" dirty="0">
                <a:solidFill>
                  <a:schemeClr val="bg1"/>
                </a:solidFill>
              </a:rPr>
              <a:t>End-</a:t>
            </a:r>
            <a:r>
              <a:rPr lang="de-CH" sz="3200" dirty="0" err="1">
                <a:solidFill>
                  <a:schemeClr val="bg1"/>
                </a:solidFill>
              </a:rPr>
              <a:t>to</a:t>
            </a:r>
            <a:r>
              <a:rPr lang="de-CH" sz="3200" dirty="0">
                <a:solidFill>
                  <a:schemeClr val="bg1"/>
                </a:solidFill>
              </a:rPr>
              <a:t>-End Verantwortlichkeit in der Praxis</a:t>
            </a:r>
          </a:p>
        </p:txBody>
      </p:sp>
      <p:pic>
        <p:nvPicPr>
          <p:cNvPr id="2" name="Bild 1"/>
          <p:cNvPicPr>
            <a:picLocks noChangeAspect="1"/>
          </p:cNvPicPr>
          <p:nvPr/>
        </p:nvPicPr>
        <p:blipFill>
          <a:blip r:embed="rId3"/>
          <a:stretch>
            <a:fillRect/>
          </a:stretch>
        </p:blipFill>
        <p:spPr>
          <a:xfrm>
            <a:off x="1752600" y="5715001"/>
            <a:ext cx="4953000" cy="901875"/>
          </a:xfrm>
          <a:prstGeom prst="rect">
            <a:avLst/>
          </a:prstGeom>
        </p:spPr>
      </p:pic>
      <p:pic>
        <p:nvPicPr>
          <p:cNvPr id="4" name="Bild 3" descr="mtrail_139px.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0401" y="5791200"/>
            <a:ext cx="3352799" cy="897956"/>
          </a:xfrm>
          <a:prstGeom prst="rect">
            <a:avLst/>
          </a:prstGeom>
        </p:spPr>
      </p:pic>
    </p:spTree>
    <p:extLst>
      <p:ext uri="{BB962C8B-B14F-4D97-AF65-F5344CB8AC3E}">
        <p14:creationId xmlns:p14="http://schemas.microsoft.com/office/powerpoint/2010/main" val="301355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AFEAE0-5E17-4D92-A6D9-25A8CF79DA8A}"/>
              </a:ext>
            </a:extLst>
          </p:cNvPr>
          <p:cNvSpPr>
            <a:spLocks noGrp="1"/>
          </p:cNvSpPr>
          <p:nvPr>
            <p:ph type="title"/>
          </p:nvPr>
        </p:nvSpPr>
        <p:spPr/>
        <p:txBody>
          <a:bodyPr/>
          <a:lstStyle/>
          <a:p>
            <a:r>
              <a:rPr lang="de-CH" dirty="0" err="1"/>
              <a:t>Conclusion</a:t>
            </a:r>
            <a:r>
              <a:rPr lang="de-CH" dirty="0"/>
              <a:t> / Ausblick</a:t>
            </a:r>
          </a:p>
        </p:txBody>
      </p:sp>
      <p:sp>
        <p:nvSpPr>
          <p:cNvPr id="3" name="Inhaltsplatzhalter 2">
            <a:extLst>
              <a:ext uri="{FF2B5EF4-FFF2-40B4-BE49-F238E27FC236}">
                <a16:creationId xmlns:a16="http://schemas.microsoft.com/office/drawing/2014/main" id="{30751C6B-A28D-40F7-8A49-512ACED9C1B8}"/>
              </a:ext>
            </a:extLst>
          </p:cNvPr>
          <p:cNvSpPr>
            <a:spLocks noGrp="1"/>
          </p:cNvSpPr>
          <p:nvPr>
            <p:ph idx="1"/>
          </p:nvPr>
        </p:nvSpPr>
        <p:spPr/>
        <p:txBody>
          <a:bodyPr/>
          <a:lstStyle/>
          <a:p>
            <a:endParaRPr lang="de-CH"/>
          </a:p>
        </p:txBody>
      </p:sp>
    </p:spTree>
    <p:extLst>
      <p:ext uri="{BB962C8B-B14F-4D97-AF65-F5344CB8AC3E}">
        <p14:creationId xmlns:p14="http://schemas.microsoft.com/office/powerpoint/2010/main" val="2786924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BD9B8E-489D-4EA9-BDE1-3C1F5710E46C}"/>
              </a:ext>
            </a:extLst>
          </p:cNvPr>
          <p:cNvSpPr>
            <a:spLocks noGrp="1"/>
          </p:cNvSpPr>
          <p:nvPr>
            <p:ph type="title" idx="4294967295"/>
          </p:nvPr>
        </p:nvSpPr>
        <p:spPr>
          <a:xfrm>
            <a:off x="6400800" y="2057400"/>
            <a:ext cx="5791200" cy="2971800"/>
          </a:xfrm>
          <a:solidFill>
            <a:srgbClr val="4FA557"/>
          </a:solidFill>
        </p:spPr>
        <p:txBody>
          <a:bodyPr>
            <a:normAutofit/>
          </a:bodyPr>
          <a:lstStyle/>
          <a:p>
            <a:r>
              <a:rPr lang="en-US" sz="9600" b="1" dirty="0">
                <a:solidFill>
                  <a:schemeClr val="bg1"/>
                </a:solidFill>
              </a:rPr>
              <a:t>Merci.</a:t>
            </a:r>
            <a:endParaRPr lang="de-CH" sz="9600" b="1" dirty="0">
              <a:solidFill>
                <a:schemeClr val="bg1"/>
              </a:solidFill>
            </a:endParaRPr>
          </a:p>
        </p:txBody>
      </p:sp>
      <p:sp>
        <p:nvSpPr>
          <p:cNvPr id="7" name="TextBox 6">
            <a:extLst>
              <a:ext uri="{FF2B5EF4-FFF2-40B4-BE49-F238E27FC236}">
                <a16:creationId xmlns:a16="http://schemas.microsoft.com/office/drawing/2014/main" id="{28B311C4-70B0-4DA2-B0DA-39649793B11C}"/>
              </a:ext>
            </a:extLst>
          </p:cNvPr>
          <p:cNvSpPr txBox="1"/>
          <p:nvPr/>
        </p:nvSpPr>
        <p:spPr>
          <a:xfrm>
            <a:off x="-1600200" y="457200"/>
            <a:ext cx="184731" cy="369332"/>
          </a:xfrm>
          <a:prstGeom prst="rect">
            <a:avLst/>
          </a:prstGeom>
          <a:noFill/>
        </p:spPr>
        <p:txBody>
          <a:bodyPr wrap="none" rtlCol="0">
            <a:spAutoFit/>
          </a:bodyPr>
          <a:lstStyle/>
          <a:p>
            <a:endParaRPr lang="de-CH" dirty="0"/>
          </a:p>
        </p:txBody>
      </p:sp>
      <p:sp>
        <p:nvSpPr>
          <p:cNvPr id="23" name="Rectangle 22">
            <a:extLst>
              <a:ext uri="{FF2B5EF4-FFF2-40B4-BE49-F238E27FC236}">
                <a16:creationId xmlns:a16="http://schemas.microsoft.com/office/drawing/2014/main" id="{01BCD978-FC9C-40D6-8B5F-73FF208FD759}"/>
              </a:ext>
            </a:extLst>
          </p:cNvPr>
          <p:cNvSpPr/>
          <p:nvPr/>
        </p:nvSpPr>
        <p:spPr>
          <a:xfrm>
            <a:off x="2221345" y="5867400"/>
            <a:ext cx="7525623" cy="400110"/>
          </a:xfrm>
          <a:prstGeom prst="rect">
            <a:avLst/>
          </a:prstGeom>
        </p:spPr>
        <p:txBody>
          <a:bodyPr wrap="square">
            <a:spAutoFit/>
          </a:bodyPr>
          <a:lstStyle/>
          <a:p>
            <a:pPr algn="ctr"/>
            <a:r>
              <a:rPr lang="de-CH" sz="2000" b="1" dirty="0">
                <a:solidFill>
                  <a:schemeClr val="bg1"/>
                </a:solidFill>
              </a:rPr>
              <a:t>https://github.com/SchweizerischeBundesbahnen/scion-workbench</a:t>
            </a:r>
          </a:p>
        </p:txBody>
      </p:sp>
      <p:pic>
        <p:nvPicPr>
          <p:cNvPr id="14" name="Picture 13">
            <a:extLst>
              <a:ext uri="{FF2B5EF4-FFF2-40B4-BE49-F238E27FC236}">
                <a16:creationId xmlns:a16="http://schemas.microsoft.com/office/drawing/2014/main" id="{1F5D716C-E956-41A8-A7EE-85BD755016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453" y="621269"/>
            <a:ext cx="7611095" cy="1092503"/>
          </a:xfrm>
          <a:prstGeom prst="rect">
            <a:avLst/>
          </a:prstGeom>
        </p:spPr>
      </p:pic>
      <p:sp>
        <p:nvSpPr>
          <p:cNvPr id="15" name="Metadata">
            <a:extLst>
              <a:ext uri="{FF2B5EF4-FFF2-40B4-BE49-F238E27FC236}">
                <a16:creationId xmlns:a16="http://schemas.microsoft.com/office/drawing/2014/main" id="{100224E2-AAC8-4529-B5F0-93696B2947CA}"/>
              </a:ext>
            </a:extLst>
          </p:cNvPr>
          <p:cNvSpPr/>
          <p:nvPr/>
        </p:nvSpPr>
        <p:spPr>
          <a:xfrm>
            <a:off x="1536700" y="6540500"/>
            <a:ext cx="3810000" cy="31750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CH" sz="800" b="1">
              <a:solidFill>
                <a:srgbClr val="000000"/>
              </a:solidFill>
              <a:latin typeface="Arial" panose="020B0604020202020204" pitchFamily="34" charset="0"/>
            </a:endParaRPr>
          </a:p>
        </p:txBody>
      </p:sp>
    </p:spTree>
    <p:extLst>
      <p:ext uri="{BB962C8B-B14F-4D97-AF65-F5344CB8AC3E}">
        <p14:creationId xmlns:p14="http://schemas.microsoft.com/office/powerpoint/2010/main" val="4003413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Bild 5" descr="time-machin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52400"/>
            <a:ext cx="8763000" cy="6572250"/>
          </a:xfrm>
          <a:prstGeom prst="rect">
            <a:avLst/>
          </a:prstGeom>
        </p:spPr>
      </p:pic>
      <p:pic>
        <p:nvPicPr>
          <p:cNvPr id="12" name="Bild 11"/>
          <p:cNvPicPr>
            <a:picLocks noChangeAspect="1"/>
          </p:cNvPicPr>
          <p:nvPr/>
        </p:nvPicPr>
        <p:blipFill>
          <a:blip r:embed="rId3"/>
          <a:stretch>
            <a:fillRect/>
          </a:stretch>
        </p:blipFill>
        <p:spPr>
          <a:xfrm>
            <a:off x="3657600" y="2667001"/>
            <a:ext cx="4953000" cy="3635061"/>
          </a:xfrm>
          <a:prstGeom prst="rect">
            <a:avLst/>
          </a:prstGeom>
        </p:spPr>
      </p:pic>
      <p:pic>
        <p:nvPicPr>
          <p:cNvPr id="13" name="Bild 12"/>
          <p:cNvPicPr>
            <a:picLocks noChangeAspect="1"/>
          </p:cNvPicPr>
          <p:nvPr/>
        </p:nvPicPr>
        <p:blipFill>
          <a:blip r:embed="rId4"/>
          <a:stretch>
            <a:fillRect/>
          </a:stretch>
        </p:blipFill>
        <p:spPr>
          <a:xfrm>
            <a:off x="3048000" y="3352801"/>
            <a:ext cx="6324600" cy="4614809"/>
          </a:xfrm>
          <a:prstGeom prst="rect">
            <a:avLst/>
          </a:prstGeom>
        </p:spPr>
      </p:pic>
      <p:pic>
        <p:nvPicPr>
          <p:cNvPr id="14" name="Bild 13"/>
          <p:cNvPicPr>
            <a:picLocks noChangeAspect="1"/>
          </p:cNvPicPr>
          <p:nvPr/>
        </p:nvPicPr>
        <p:blipFill>
          <a:blip r:embed="rId5"/>
          <a:stretch>
            <a:fillRect/>
          </a:stretch>
        </p:blipFill>
        <p:spPr>
          <a:xfrm>
            <a:off x="2209800" y="4330484"/>
            <a:ext cx="7924800" cy="5731004"/>
          </a:xfrm>
          <a:prstGeom prst="rect">
            <a:avLst/>
          </a:prstGeom>
        </p:spPr>
      </p:pic>
    </p:spTree>
    <p:extLst>
      <p:ext uri="{BB962C8B-B14F-4D97-AF65-F5344CB8AC3E}">
        <p14:creationId xmlns:p14="http://schemas.microsoft.com/office/powerpoint/2010/main" val="3564873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Bild 3" descr="VvBEMI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533401"/>
            <a:ext cx="8153400" cy="5588785"/>
          </a:xfrm>
          <a:prstGeom prst="rect">
            <a:avLst/>
          </a:prstGeom>
        </p:spPr>
      </p:pic>
    </p:spTree>
    <p:extLst>
      <p:ext uri="{BB962C8B-B14F-4D97-AF65-F5344CB8AC3E}">
        <p14:creationId xmlns:p14="http://schemas.microsoft.com/office/powerpoint/2010/main" val="2370623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uppierung 7"/>
          <p:cNvGrpSpPr/>
          <p:nvPr/>
        </p:nvGrpSpPr>
        <p:grpSpPr>
          <a:xfrm>
            <a:off x="3200400" y="107817"/>
            <a:ext cx="5638800" cy="7978448"/>
            <a:chOff x="1143000" y="228600"/>
            <a:chExt cx="4846919" cy="6858000"/>
          </a:xfrm>
        </p:grpSpPr>
        <p:pic>
          <p:nvPicPr>
            <p:cNvPr id="2" name="Bild 1" descr="dig2c-en.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0" y="228600"/>
              <a:ext cx="4846919" cy="6858000"/>
            </a:xfrm>
            <a:prstGeom prst="rect">
              <a:avLst/>
            </a:prstGeom>
          </p:spPr>
        </p:pic>
        <p:sp>
          <p:nvSpPr>
            <p:cNvPr id="3" name="Multiplizieren 2"/>
            <p:cNvSpPr/>
            <p:nvPr/>
          </p:nvSpPr>
          <p:spPr>
            <a:xfrm>
              <a:off x="2667000" y="882396"/>
              <a:ext cx="1844041" cy="184404"/>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6" name="Textfeld 5"/>
            <p:cNvSpPr txBox="1"/>
            <p:nvPr/>
          </p:nvSpPr>
          <p:spPr>
            <a:xfrm>
              <a:off x="2438400" y="533400"/>
              <a:ext cx="900036" cy="317465"/>
            </a:xfrm>
            <a:prstGeom prst="rect">
              <a:avLst/>
            </a:prstGeom>
            <a:solidFill>
              <a:schemeClr val="bg1"/>
            </a:solidFill>
          </p:spPr>
          <p:txBody>
            <a:bodyPr wrap="none" rtlCol="0">
              <a:spAutoFit/>
            </a:bodyPr>
            <a:lstStyle/>
            <a:p>
              <a:r>
                <a:rPr lang="de-DE" dirty="0">
                  <a:solidFill>
                    <a:schemeClr val="accent1"/>
                  </a:solidFill>
                  <a:latin typeface="Mistral"/>
                  <a:cs typeface="Mistral"/>
                </a:rPr>
                <a:t>MICRO-GUI</a:t>
              </a:r>
            </a:p>
          </p:txBody>
        </p:sp>
      </p:grpSp>
    </p:spTree>
    <p:extLst>
      <p:ext uri="{BB962C8B-B14F-4D97-AF65-F5344CB8AC3E}">
        <p14:creationId xmlns:p14="http://schemas.microsoft.com/office/powerpoint/2010/main" val="741116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Gebogener Pfeil 34">
            <a:extLst>
              <a:ext uri="{FF2B5EF4-FFF2-40B4-BE49-F238E27FC236}">
                <a16:creationId xmlns:a16="http://schemas.microsoft.com/office/drawing/2014/main" id="{3B231C83-FAE7-4B2C-93DA-1EE5BD5E10B3}"/>
              </a:ext>
            </a:extLst>
          </p:cNvPr>
          <p:cNvSpPr/>
          <p:nvPr/>
        </p:nvSpPr>
        <p:spPr>
          <a:xfrm>
            <a:off x="645813" y="1144901"/>
            <a:ext cx="10100161" cy="5502312"/>
          </a:xfrm>
          <a:prstGeom prst="circularArrow">
            <a:avLst>
              <a:gd name="adj1" fmla="val 2815"/>
              <a:gd name="adj2" fmla="val 330680"/>
              <a:gd name="adj3" fmla="val 14330886"/>
              <a:gd name="adj4" fmla="val 17269413"/>
              <a:gd name="adj5" fmla="val 3310"/>
            </a:avLst>
          </a:prstGeom>
          <a:solidFill>
            <a:srgbClr val="DA0134">
              <a:alpha val="82000"/>
            </a:srgbClr>
          </a:solidFill>
          <a:ln>
            <a:noFill/>
          </a:ln>
          <a:effectLst>
            <a:outerShdw blurRad="50800" dist="38100" dir="2700000" algn="tl" rotWithShape="0">
              <a:prstClr val="black">
                <a:alpha val="40000"/>
              </a:prstClr>
            </a:outerShdw>
          </a:effectLst>
        </p:spPr>
        <p:txBody>
          <a:bodyPr/>
          <a:lstStyle/>
          <a:p>
            <a:pPr marL="0" marR="0" lvl="0" indent="0" defTabSz="457189" eaLnBrk="1" fontAlgn="auto" latinLnBrk="0" hangingPunct="1">
              <a:lnSpc>
                <a:spcPct val="100000"/>
              </a:lnSpc>
              <a:spcBef>
                <a:spcPts val="0"/>
              </a:spcBef>
              <a:spcAft>
                <a:spcPts val="0"/>
              </a:spcAft>
              <a:buClrTx/>
              <a:buSzTx/>
              <a:buFontTx/>
              <a:buNone/>
              <a:tabLst/>
              <a:defRPr/>
            </a:pPr>
            <a:endParaRPr kumimoji="0" lang="de-CH" sz="2400" b="0" i="0" u="none" strike="noStrike" kern="0" cap="none" spc="0" normalizeH="0" baseline="0" noProof="0">
              <a:ln>
                <a:noFill/>
              </a:ln>
              <a:solidFill>
                <a:srgbClr val="0E121E">
                  <a:hueOff val="0"/>
                  <a:satOff val="0"/>
                  <a:lumOff val="0"/>
                  <a:alphaOff val="0"/>
                </a:srgbClr>
              </a:solidFill>
              <a:effectLst/>
              <a:uLnTx/>
              <a:uFillTx/>
              <a:latin typeface="Calibri" panose="020F0502020204030204"/>
              <a:ea typeface="+mn-ea"/>
              <a:cs typeface="+mn-cs"/>
            </a:endParaRPr>
          </a:p>
        </p:txBody>
      </p:sp>
      <p:sp>
        <p:nvSpPr>
          <p:cNvPr id="60" name="Rechteck: abgerundete Ecken 59">
            <a:extLst>
              <a:ext uri="{FF2B5EF4-FFF2-40B4-BE49-F238E27FC236}">
                <a16:creationId xmlns:a16="http://schemas.microsoft.com/office/drawing/2014/main" id="{ED555BFF-3274-4287-8E42-2F4D116B7F37}"/>
              </a:ext>
            </a:extLst>
          </p:cNvPr>
          <p:cNvSpPr/>
          <p:nvPr/>
        </p:nvSpPr>
        <p:spPr>
          <a:xfrm>
            <a:off x="7241379" y="1043850"/>
            <a:ext cx="2127524" cy="3528151"/>
          </a:xfrm>
          <a:prstGeom prst="roundRect">
            <a:avLst/>
          </a:prstGeom>
          <a:solidFill>
            <a:srgbClr val="A5A5A5">
              <a:lumMod val="75000"/>
            </a:srgb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61" name="Pfeil nach unten 97">
            <a:extLst>
              <a:ext uri="{FF2B5EF4-FFF2-40B4-BE49-F238E27FC236}">
                <a16:creationId xmlns:a16="http://schemas.microsoft.com/office/drawing/2014/main" id="{C5D770CC-07C9-49CE-871B-08EEDBFB529E}"/>
              </a:ext>
            </a:extLst>
          </p:cNvPr>
          <p:cNvSpPr/>
          <p:nvPr/>
        </p:nvSpPr>
        <p:spPr>
          <a:xfrm rot="10800000" flipV="1">
            <a:off x="2365631" y="2038383"/>
            <a:ext cx="384043" cy="672000"/>
          </a:xfrm>
          <a:prstGeom prst="downArrow">
            <a:avLst/>
          </a:prstGeom>
          <a:solidFill>
            <a:srgbClr val="FFFFFF">
              <a:lumMod val="65000"/>
            </a:srgbClr>
          </a:solidFill>
          <a:ln w="3175" cap="flat" cmpd="sng" algn="ctr">
            <a:noFill/>
            <a:prstDash val="solid"/>
            <a:miter lim="800000"/>
          </a:ln>
          <a:effectLst/>
        </p:spPr>
        <p:txBody>
          <a:bodyPr wrap="square" lIns="48000" tIns="48000" rIns="48000" bIns="48000" rtlCol="0" anchor="t" anchorCtr="0">
            <a:normAutofit lnSpcReduction="10000"/>
          </a:bodyP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3200" b="1"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62" name="Pfeil nach unten 98">
            <a:extLst>
              <a:ext uri="{FF2B5EF4-FFF2-40B4-BE49-F238E27FC236}">
                <a16:creationId xmlns:a16="http://schemas.microsoft.com/office/drawing/2014/main" id="{F054E67E-86B7-4A2B-B568-9E63D4198E7D}"/>
              </a:ext>
            </a:extLst>
          </p:cNvPr>
          <p:cNvSpPr/>
          <p:nvPr/>
        </p:nvSpPr>
        <p:spPr>
          <a:xfrm rot="10800000">
            <a:off x="2335737" y="4514485"/>
            <a:ext cx="384043" cy="672000"/>
          </a:xfrm>
          <a:prstGeom prst="downArrow">
            <a:avLst/>
          </a:prstGeom>
          <a:solidFill>
            <a:srgbClr val="FFFFFF">
              <a:lumMod val="65000"/>
            </a:srgbClr>
          </a:solidFill>
          <a:ln w="3175" cap="flat" cmpd="sng" algn="ctr">
            <a:noFill/>
            <a:prstDash val="solid"/>
            <a:miter lim="800000"/>
          </a:ln>
          <a:effectLst/>
        </p:spPr>
        <p:txBody>
          <a:bodyPr wrap="square" lIns="48000" tIns="48000" rIns="48000" bIns="48000" rtlCol="0" anchor="t" anchorCtr="0">
            <a:normAutofit lnSpcReduction="10000"/>
          </a:bodyP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3200" b="1"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63" name="Pfeil nach unten 6">
            <a:extLst>
              <a:ext uri="{FF2B5EF4-FFF2-40B4-BE49-F238E27FC236}">
                <a16:creationId xmlns:a16="http://schemas.microsoft.com/office/drawing/2014/main" id="{15D2EDDE-6743-4426-B928-4372F98114C2}"/>
              </a:ext>
            </a:extLst>
          </p:cNvPr>
          <p:cNvSpPr/>
          <p:nvPr/>
        </p:nvSpPr>
        <p:spPr>
          <a:xfrm rot="2826808">
            <a:off x="10478144" y="4596416"/>
            <a:ext cx="331200" cy="995957"/>
          </a:xfrm>
          <a:prstGeom prst="downArrow">
            <a:avLst/>
          </a:prstGeom>
          <a:solidFill>
            <a:srgbClr val="FFFFFF">
              <a:lumMod val="65000"/>
            </a:srgbClr>
          </a:solidFill>
          <a:ln w="3175" cap="flat" cmpd="sng" algn="ctr">
            <a:noFill/>
            <a:prstDash val="solid"/>
            <a:miter lim="800000"/>
          </a:ln>
          <a:effectLst/>
        </p:spPr>
        <p:txBody>
          <a:bodyPr wrap="square" lIns="48000" tIns="48000" rIns="48000" bIns="48000" rtlCol="0" anchor="t" anchorCtr="0">
            <a:normAutofit/>
          </a:bodyP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3200" b="1"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64" name="Pfeil nach rechts 103">
            <a:extLst>
              <a:ext uri="{FF2B5EF4-FFF2-40B4-BE49-F238E27FC236}">
                <a16:creationId xmlns:a16="http://schemas.microsoft.com/office/drawing/2014/main" id="{5AF17494-8475-47D2-BA3F-56FF05DC27B9}"/>
              </a:ext>
            </a:extLst>
          </p:cNvPr>
          <p:cNvSpPr/>
          <p:nvPr/>
        </p:nvSpPr>
        <p:spPr>
          <a:xfrm rot="19010048">
            <a:off x="10497599" y="5202776"/>
            <a:ext cx="887245" cy="331363"/>
          </a:xfrm>
          <a:prstGeom prst="rightArrow">
            <a:avLst/>
          </a:prstGeom>
          <a:solidFill>
            <a:srgbClr val="DA0134">
              <a:lumMod val="40000"/>
              <a:lumOff val="60000"/>
            </a:srgbClr>
          </a:solidFill>
          <a:ln w="3175" cap="flat" cmpd="sng" algn="ctr">
            <a:solidFill>
              <a:srgbClr val="DA0134"/>
            </a:solidFill>
            <a:prstDash val="solid"/>
            <a:miter lim="800000"/>
          </a:ln>
          <a:effectLst/>
        </p:spPr>
        <p:txBody>
          <a:bodyPr wrap="square" lIns="48000" tIns="48000" rIns="48000" bIns="48000" rtlCol="0" anchor="t" anchorCtr="0">
            <a:normAutofit fontScale="25000" lnSpcReduction="20000"/>
          </a:bodyP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3200" b="1"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65" name="Pfeil nach unten 94">
            <a:extLst>
              <a:ext uri="{FF2B5EF4-FFF2-40B4-BE49-F238E27FC236}">
                <a16:creationId xmlns:a16="http://schemas.microsoft.com/office/drawing/2014/main" id="{A5742450-F6CB-4858-BC94-C4DB8CB02831}"/>
              </a:ext>
            </a:extLst>
          </p:cNvPr>
          <p:cNvSpPr/>
          <p:nvPr/>
        </p:nvSpPr>
        <p:spPr>
          <a:xfrm rot="5400000" flipV="1">
            <a:off x="3617221" y="3007769"/>
            <a:ext cx="384043" cy="1056323"/>
          </a:xfrm>
          <a:prstGeom prst="downArrow">
            <a:avLst/>
          </a:prstGeom>
          <a:solidFill>
            <a:srgbClr val="FFFFFF">
              <a:lumMod val="65000"/>
            </a:srgbClr>
          </a:solidFill>
          <a:ln w="3175" cap="flat" cmpd="sng" algn="ctr">
            <a:noFill/>
            <a:prstDash val="solid"/>
            <a:miter lim="800000"/>
          </a:ln>
          <a:effectLst/>
        </p:spPr>
        <p:txBody>
          <a:bodyPr wrap="square" lIns="48000" tIns="48000" rIns="48000" bIns="48000" rtlCol="0" anchor="t" anchorCtr="0">
            <a:normAutofit/>
          </a:bodyP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3200" b="1"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66" name="Pfeil nach unten 95">
            <a:extLst>
              <a:ext uri="{FF2B5EF4-FFF2-40B4-BE49-F238E27FC236}">
                <a16:creationId xmlns:a16="http://schemas.microsoft.com/office/drawing/2014/main" id="{54274F57-60E0-4F35-BE24-10076172B408}"/>
              </a:ext>
            </a:extLst>
          </p:cNvPr>
          <p:cNvSpPr/>
          <p:nvPr/>
        </p:nvSpPr>
        <p:spPr>
          <a:xfrm rot="5400000" flipV="1">
            <a:off x="6697948" y="3236727"/>
            <a:ext cx="384043" cy="705456"/>
          </a:xfrm>
          <a:prstGeom prst="downArrow">
            <a:avLst/>
          </a:prstGeom>
          <a:solidFill>
            <a:srgbClr val="FFFFFF">
              <a:lumMod val="65000"/>
            </a:srgbClr>
          </a:solidFill>
          <a:ln w="3175" cap="flat" cmpd="sng" algn="ctr">
            <a:noFill/>
            <a:prstDash val="solid"/>
            <a:miter lim="800000"/>
          </a:ln>
          <a:effectLst/>
        </p:spPr>
        <p:txBody>
          <a:bodyPr wrap="square" lIns="48000" tIns="48000" rIns="48000" bIns="48000" rtlCol="0" anchor="t" anchorCtr="0">
            <a:normAutofit/>
          </a:bodyP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3200" b="1"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67" name="Pfeil nach unten 96">
            <a:extLst>
              <a:ext uri="{FF2B5EF4-FFF2-40B4-BE49-F238E27FC236}">
                <a16:creationId xmlns:a16="http://schemas.microsoft.com/office/drawing/2014/main" id="{D10FFE9E-4188-46D0-B65F-A1BDDC82FAFD}"/>
              </a:ext>
            </a:extLst>
          </p:cNvPr>
          <p:cNvSpPr/>
          <p:nvPr/>
        </p:nvSpPr>
        <p:spPr>
          <a:xfrm rot="5400000" flipV="1">
            <a:off x="9300551" y="3150532"/>
            <a:ext cx="384043" cy="705456"/>
          </a:xfrm>
          <a:prstGeom prst="downArrow">
            <a:avLst/>
          </a:prstGeom>
          <a:solidFill>
            <a:srgbClr val="FFFFFF">
              <a:lumMod val="65000"/>
            </a:srgbClr>
          </a:solidFill>
          <a:ln w="3175" cap="flat" cmpd="sng" algn="ctr">
            <a:noFill/>
            <a:prstDash val="solid"/>
            <a:miter lim="800000"/>
          </a:ln>
          <a:effectLst/>
        </p:spPr>
        <p:txBody>
          <a:bodyPr wrap="square" lIns="48000" tIns="48000" rIns="48000" bIns="48000" rtlCol="0" anchor="t" anchorCtr="0">
            <a:normAutofit/>
          </a:bodyP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3200" b="1"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68" name="Freihandform 42">
            <a:extLst>
              <a:ext uri="{FF2B5EF4-FFF2-40B4-BE49-F238E27FC236}">
                <a16:creationId xmlns:a16="http://schemas.microsoft.com/office/drawing/2014/main" id="{009D6529-B0F9-416C-AAD6-FF2FC3CD726D}"/>
              </a:ext>
            </a:extLst>
          </p:cNvPr>
          <p:cNvSpPr/>
          <p:nvPr/>
        </p:nvSpPr>
        <p:spPr>
          <a:xfrm>
            <a:off x="6305551" y="2487203"/>
            <a:ext cx="2776957" cy="1348700"/>
          </a:xfrm>
          <a:custGeom>
            <a:avLst/>
            <a:gdLst>
              <a:gd name="connsiteX0" fmla="*/ 0 w 2082718"/>
              <a:gd name="connsiteY0" fmla="*/ 173563 h 1041359"/>
              <a:gd name="connsiteX1" fmla="*/ 173563 w 2082718"/>
              <a:gd name="connsiteY1" fmla="*/ 0 h 1041359"/>
              <a:gd name="connsiteX2" fmla="*/ 1909155 w 2082718"/>
              <a:gd name="connsiteY2" fmla="*/ 0 h 1041359"/>
              <a:gd name="connsiteX3" fmla="*/ 2082718 w 2082718"/>
              <a:gd name="connsiteY3" fmla="*/ 173563 h 1041359"/>
              <a:gd name="connsiteX4" fmla="*/ 2082718 w 2082718"/>
              <a:gd name="connsiteY4" fmla="*/ 867796 h 1041359"/>
              <a:gd name="connsiteX5" fmla="*/ 1909155 w 2082718"/>
              <a:gd name="connsiteY5" fmla="*/ 1041359 h 1041359"/>
              <a:gd name="connsiteX6" fmla="*/ 173563 w 2082718"/>
              <a:gd name="connsiteY6" fmla="*/ 1041359 h 1041359"/>
              <a:gd name="connsiteX7" fmla="*/ 0 w 2082718"/>
              <a:gd name="connsiteY7" fmla="*/ 867796 h 1041359"/>
              <a:gd name="connsiteX8" fmla="*/ 0 w 2082718"/>
              <a:gd name="connsiteY8" fmla="*/ 173563 h 104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2718" h="1041359">
                <a:moveTo>
                  <a:pt x="0" y="173563"/>
                </a:moveTo>
                <a:cubicBezTo>
                  <a:pt x="0" y="77707"/>
                  <a:pt x="77707" y="0"/>
                  <a:pt x="173563" y="0"/>
                </a:cubicBezTo>
                <a:lnTo>
                  <a:pt x="1909155" y="0"/>
                </a:lnTo>
                <a:cubicBezTo>
                  <a:pt x="2005011" y="0"/>
                  <a:pt x="2082718" y="77707"/>
                  <a:pt x="2082718" y="173563"/>
                </a:cubicBezTo>
                <a:lnTo>
                  <a:pt x="2082718" y="867796"/>
                </a:lnTo>
                <a:cubicBezTo>
                  <a:pt x="2082718" y="963652"/>
                  <a:pt x="2005011" y="1041359"/>
                  <a:pt x="1909155" y="1041359"/>
                </a:cubicBezTo>
                <a:lnTo>
                  <a:pt x="173563" y="1041359"/>
                </a:lnTo>
                <a:cubicBezTo>
                  <a:pt x="77707" y="1041359"/>
                  <a:pt x="0" y="963652"/>
                  <a:pt x="0" y="867796"/>
                </a:cubicBezTo>
                <a:lnTo>
                  <a:pt x="0" y="173563"/>
                </a:lnTo>
                <a:close/>
              </a:path>
            </a:pathLst>
          </a:custGeom>
          <a:noFill/>
          <a:ln w="12700" cap="flat" cmpd="sng" algn="ctr">
            <a:noFill/>
            <a:prstDash val="solid"/>
            <a:miter lim="800000"/>
          </a:ln>
          <a:effectLst/>
        </p:spPr>
        <p:txBody>
          <a:bodyPr spcFirstLastPara="0" vert="horz" wrap="square" lIns="296380" tIns="296380" rIns="296380" bIns="296380" numCol="1" spcCol="1270" anchor="ctr" anchorCtr="0">
            <a:noAutofit/>
          </a:bodyPr>
          <a:lstStyle/>
          <a:p>
            <a:pPr marL="0" marR="0" lvl="0" indent="0" algn="ctr" defTabSz="2666867" eaLnBrk="1" fontAlgn="auto" latinLnBrk="0" hangingPunct="1">
              <a:lnSpc>
                <a:spcPct val="90000"/>
              </a:lnSpc>
              <a:spcBef>
                <a:spcPct val="0"/>
              </a:spcBef>
              <a:spcAft>
                <a:spcPct val="35000"/>
              </a:spcAft>
              <a:buClrTx/>
              <a:buSzTx/>
              <a:buFontTx/>
              <a:buNone/>
              <a:tabLst/>
              <a:defRPr/>
            </a:pPr>
            <a:endParaRPr kumimoji="0" lang="de-CH" sz="60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69" name="Freihandform 72">
            <a:extLst>
              <a:ext uri="{FF2B5EF4-FFF2-40B4-BE49-F238E27FC236}">
                <a16:creationId xmlns:a16="http://schemas.microsoft.com/office/drawing/2014/main" id="{C36E3232-A3E2-4E6A-A167-16832A85F340}"/>
              </a:ext>
            </a:extLst>
          </p:cNvPr>
          <p:cNvSpPr/>
          <p:nvPr/>
        </p:nvSpPr>
        <p:spPr>
          <a:xfrm>
            <a:off x="5385780" y="5236867"/>
            <a:ext cx="2776957" cy="1348700"/>
          </a:xfrm>
          <a:custGeom>
            <a:avLst/>
            <a:gdLst>
              <a:gd name="connsiteX0" fmla="*/ 0 w 2082718"/>
              <a:gd name="connsiteY0" fmla="*/ 173563 h 1041359"/>
              <a:gd name="connsiteX1" fmla="*/ 173563 w 2082718"/>
              <a:gd name="connsiteY1" fmla="*/ 0 h 1041359"/>
              <a:gd name="connsiteX2" fmla="*/ 1909155 w 2082718"/>
              <a:gd name="connsiteY2" fmla="*/ 0 h 1041359"/>
              <a:gd name="connsiteX3" fmla="*/ 2082718 w 2082718"/>
              <a:gd name="connsiteY3" fmla="*/ 173563 h 1041359"/>
              <a:gd name="connsiteX4" fmla="*/ 2082718 w 2082718"/>
              <a:gd name="connsiteY4" fmla="*/ 867796 h 1041359"/>
              <a:gd name="connsiteX5" fmla="*/ 1909155 w 2082718"/>
              <a:gd name="connsiteY5" fmla="*/ 1041359 h 1041359"/>
              <a:gd name="connsiteX6" fmla="*/ 173563 w 2082718"/>
              <a:gd name="connsiteY6" fmla="*/ 1041359 h 1041359"/>
              <a:gd name="connsiteX7" fmla="*/ 0 w 2082718"/>
              <a:gd name="connsiteY7" fmla="*/ 867796 h 1041359"/>
              <a:gd name="connsiteX8" fmla="*/ 0 w 2082718"/>
              <a:gd name="connsiteY8" fmla="*/ 173563 h 104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2718" h="1041359">
                <a:moveTo>
                  <a:pt x="0" y="173563"/>
                </a:moveTo>
                <a:cubicBezTo>
                  <a:pt x="0" y="77707"/>
                  <a:pt x="77707" y="0"/>
                  <a:pt x="173563" y="0"/>
                </a:cubicBezTo>
                <a:lnTo>
                  <a:pt x="1909155" y="0"/>
                </a:lnTo>
                <a:cubicBezTo>
                  <a:pt x="2005011" y="0"/>
                  <a:pt x="2082718" y="77707"/>
                  <a:pt x="2082718" y="173563"/>
                </a:cubicBezTo>
                <a:lnTo>
                  <a:pt x="2082718" y="867796"/>
                </a:lnTo>
                <a:cubicBezTo>
                  <a:pt x="2082718" y="963652"/>
                  <a:pt x="2005011" y="1041359"/>
                  <a:pt x="1909155" y="1041359"/>
                </a:cubicBezTo>
                <a:lnTo>
                  <a:pt x="173563" y="1041359"/>
                </a:lnTo>
                <a:cubicBezTo>
                  <a:pt x="77707" y="1041359"/>
                  <a:pt x="0" y="963652"/>
                  <a:pt x="0" y="867796"/>
                </a:cubicBezTo>
                <a:lnTo>
                  <a:pt x="0" y="173563"/>
                </a:lnTo>
                <a:close/>
              </a:path>
            </a:pathLst>
          </a:custGeom>
          <a:noFill/>
          <a:ln w="12700" cap="flat" cmpd="sng" algn="ctr">
            <a:noFill/>
            <a:prstDash val="solid"/>
            <a:miter lim="800000"/>
          </a:ln>
          <a:effectLst/>
        </p:spPr>
        <p:txBody>
          <a:bodyPr spcFirstLastPara="0" vert="horz" wrap="square" lIns="296380" tIns="296380" rIns="296380" bIns="296380" numCol="1" spcCol="1270" anchor="ctr" anchorCtr="0">
            <a:noAutofit/>
          </a:bodyPr>
          <a:lstStyle/>
          <a:p>
            <a:pPr marL="0" marR="0" lvl="0" indent="0" algn="ctr" defTabSz="2666867" eaLnBrk="1" fontAlgn="auto" latinLnBrk="0" hangingPunct="1">
              <a:lnSpc>
                <a:spcPct val="90000"/>
              </a:lnSpc>
              <a:spcBef>
                <a:spcPct val="0"/>
              </a:spcBef>
              <a:spcAft>
                <a:spcPct val="35000"/>
              </a:spcAft>
              <a:buClrTx/>
              <a:buSzTx/>
              <a:buFontTx/>
              <a:buNone/>
              <a:tabLst/>
              <a:defRPr/>
            </a:pPr>
            <a:endParaRPr kumimoji="0" lang="de-CH" sz="60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70" name="Freihandform 101">
            <a:extLst>
              <a:ext uri="{FF2B5EF4-FFF2-40B4-BE49-F238E27FC236}">
                <a16:creationId xmlns:a16="http://schemas.microsoft.com/office/drawing/2014/main" id="{BCDEBFAC-F28B-4E7C-9A47-60174F7387F8}"/>
              </a:ext>
            </a:extLst>
          </p:cNvPr>
          <p:cNvSpPr/>
          <p:nvPr/>
        </p:nvSpPr>
        <p:spPr>
          <a:xfrm>
            <a:off x="2409340" y="5236867"/>
            <a:ext cx="2776957" cy="1348700"/>
          </a:xfrm>
          <a:custGeom>
            <a:avLst/>
            <a:gdLst>
              <a:gd name="connsiteX0" fmla="*/ 0 w 2082718"/>
              <a:gd name="connsiteY0" fmla="*/ 173563 h 1041359"/>
              <a:gd name="connsiteX1" fmla="*/ 173563 w 2082718"/>
              <a:gd name="connsiteY1" fmla="*/ 0 h 1041359"/>
              <a:gd name="connsiteX2" fmla="*/ 1909155 w 2082718"/>
              <a:gd name="connsiteY2" fmla="*/ 0 h 1041359"/>
              <a:gd name="connsiteX3" fmla="*/ 2082718 w 2082718"/>
              <a:gd name="connsiteY3" fmla="*/ 173563 h 1041359"/>
              <a:gd name="connsiteX4" fmla="*/ 2082718 w 2082718"/>
              <a:gd name="connsiteY4" fmla="*/ 867796 h 1041359"/>
              <a:gd name="connsiteX5" fmla="*/ 1909155 w 2082718"/>
              <a:gd name="connsiteY5" fmla="*/ 1041359 h 1041359"/>
              <a:gd name="connsiteX6" fmla="*/ 173563 w 2082718"/>
              <a:gd name="connsiteY6" fmla="*/ 1041359 h 1041359"/>
              <a:gd name="connsiteX7" fmla="*/ 0 w 2082718"/>
              <a:gd name="connsiteY7" fmla="*/ 867796 h 1041359"/>
              <a:gd name="connsiteX8" fmla="*/ 0 w 2082718"/>
              <a:gd name="connsiteY8" fmla="*/ 173563 h 104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2718" h="1041359">
                <a:moveTo>
                  <a:pt x="0" y="173563"/>
                </a:moveTo>
                <a:cubicBezTo>
                  <a:pt x="0" y="77707"/>
                  <a:pt x="77707" y="0"/>
                  <a:pt x="173563" y="0"/>
                </a:cubicBezTo>
                <a:lnTo>
                  <a:pt x="1909155" y="0"/>
                </a:lnTo>
                <a:cubicBezTo>
                  <a:pt x="2005011" y="0"/>
                  <a:pt x="2082718" y="77707"/>
                  <a:pt x="2082718" y="173563"/>
                </a:cubicBezTo>
                <a:lnTo>
                  <a:pt x="2082718" y="867796"/>
                </a:lnTo>
                <a:cubicBezTo>
                  <a:pt x="2082718" y="963652"/>
                  <a:pt x="2005011" y="1041359"/>
                  <a:pt x="1909155" y="1041359"/>
                </a:cubicBezTo>
                <a:lnTo>
                  <a:pt x="173563" y="1041359"/>
                </a:lnTo>
                <a:cubicBezTo>
                  <a:pt x="77707" y="1041359"/>
                  <a:pt x="0" y="963652"/>
                  <a:pt x="0" y="867796"/>
                </a:cubicBezTo>
                <a:lnTo>
                  <a:pt x="0" y="173563"/>
                </a:lnTo>
                <a:close/>
              </a:path>
            </a:pathLst>
          </a:custGeom>
          <a:noFill/>
          <a:ln w="12700" cap="flat" cmpd="sng" algn="ctr">
            <a:noFill/>
            <a:prstDash val="solid"/>
            <a:miter lim="800000"/>
          </a:ln>
          <a:effectLst/>
        </p:spPr>
        <p:txBody>
          <a:bodyPr spcFirstLastPara="0" vert="horz" wrap="square" lIns="296380" tIns="296380" rIns="296380" bIns="296380" numCol="1" spcCol="1270" anchor="ctr" anchorCtr="0">
            <a:noAutofit/>
          </a:bodyPr>
          <a:lstStyle/>
          <a:p>
            <a:pPr marL="0" marR="0" lvl="0" indent="0" algn="ctr" defTabSz="2666867" eaLnBrk="1" fontAlgn="auto" latinLnBrk="0" hangingPunct="1">
              <a:lnSpc>
                <a:spcPct val="90000"/>
              </a:lnSpc>
              <a:spcBef>
                <a:spcPct val="0"/>
              </a:spcBef>
              <a:spcAft>
                <a:spcPct val="35000"/>
              </a:spcAft>
              <a:buClrTx/>
              <a:buSzTx/>
              <a:buFontTx/>
              <a:buNone/>
              <a:tabLst/>
              <a:defRPr/>
            </a:pPr>
            <a:endParaRPr kumimoji="0" lang="de-CH" sz="60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71" name="Freihandform 106">
            <a:extLst>
              <a:ext uri="{FF2B5EF4-FFF2-40B4-BE49-F238E27FC236}">
                <a16:creationId xmlns:a16="http://schemas.microsoft.com/office/drawing/2014/main" id="{7C05FDE7-A787-40BC-BF8A-62E5979174DD}"/>
              </a:ext>
            </a:extLst>
          </p:cNvPr>
          <p:cNvSpPr/>
          <p:nvPr/>
        </p:nvSpPr>
        <p:spPr>
          <a:xfrm>
            <a:off x="2791012" y="2660219"/>
            <a:ext cx="2776957" cy="1348700"/>
          </a:xfrm>
          <a:custGeom>
            <a:avLst/>
            <a:gdLst>
              <a:gd name="connsiteX0" fmla="*/ 0 w 2082718"/>
              <a:gd name="connsiteY0" fmla="*/ 173563 h 1041359"/>
              <a:gd name="connsiteX1" fmla="*/ 173563 w 2082718"/>
              <a:gd name="connsiteY1" fmla="*/ 0 h 1041359"/>
              <a:gd name="connsiteX2" fmla="*/ 1909155 w 2082718"/>
              <a:gd name="connsiteY2" fmla="*/ 0 h 1041359"/>
              <a:gd name="connsiteX3" fmla="*/ 2082718 w 2082718"/>
              <a:gd name="connsiteY3" fmla="*/ 173563 h 1041359"/>
              <a:gd name="connsiteX4" fmla="*/ 2082718 w 2082718"/>
              <a:gd name="connsiteY4" fmla="*/ 867796 h 1041359"/>
              <a:gd name="connsiteX5" fmla="*/ 1909155 w 2082718"/>
              <a:gd name="connsiteY5" fmla="*/ 1041359 h 1041359"/>
              <a:gd name="connsiteX6" fmla="*/ 173563 w 2082718"/>
              <a:gd name="connsiteY6" fmla="*/ 1041359 h 1041359"/>
              <a:gd name="connsiteX7" fmla="*/ 0 w 2082718"/>
              <a:gd name="connsiteY7" fmla="*/ 867796 h 1041359"/>
              <a:gd name="connsiteX8" fmla="*/ 0 w 2082718"/>
              <a:gd name="connsiteY8" fmla="*/ 173563 h 104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2718" h="1041359">
                <a:moveTo>
                  <a:pt x="0" y="173563"/>
                </a:moveTo>
                <a:cubicBezTo>
                  <a:pt x="0" y="77707"/>
                  <a:pt x="77707" y="0"/>
                  <a:pt x="173563" y="0"/>
                </a:cubicBezTo>
                <a:lnTo>
                  <a:pt x="1909155" y="0"/>
                </a:lnTo>
                <a:cubicBezTo>
                  <a:pt x="2005011" y="0"/>
                  <a:pt x="2082718" y="77707"/>
                  <a:pt x="2082718" y="173563"/>
                </a:cubicBezTo>
                <a:lnTo>
                  <a:pt x="2082718" y="867796"/>
                </a:lnTo>
                <a:cubicBezTo>
                  <a:pt x="2082718" y="963652"/>
                  <a:pt x="2005011" y="1041359"/>
                  <a:pt x="1909155" y="1041359"/>
                </a:cubicBezTo>
                <a:lnTo>
                  <a:pt x="173563" y="1041359"/>
                </a:lnTo>
                <a:cubicBezTo>
                  <a:pt x="77707" y="1041359"/>
                  <a:pt x="0" y="963652"/>
                  <a:pt x="0" y="867796"/>
                </a:cubicBezTo>
                <a:lnTo>
                  <a:pt x="0" y="173563"/>
                </a:lnTo>
                <a:close/>
              </a:path>
            </a:pathLst>
          </a:custGeom>
          <a:noFill/>
          <a:ln w="12700" cap="flat" cmpd="sng" algn="ctr">
            <a:noFill/>
            <a:prstDash val="solid"/>
            <a:miter lim="800000"/>
          </a:ln>
          <a:effectLst/>
        </p:spPr>
        <p:txBody>
          <a:bodyPr spcFirstLastPara="0" vert="horz" wrap="square" lIns="296380" tIns="296380" rIns="296380" bIns="296380" numCol="1" spcCol="1270" anchor="ctr" anchorCtr="0">
            <a:noAutofit/>
          </a:bodyPr>
          <a:lstStyle/>
          <a:p>
            <a:pPr marL="0" marR="0" lvl="0" indent="0" algn="ctr" defTabSz="2666867" eaLnBrk="1" fontAlgn="auto" latinLnBrk="0" hangingPunct="1">
              <a:lnSpc>
                <a:spcPct val="90000"/>
              </a:lnSpc>
              <a:spcBef>
                <a:spcPct val="0"/>
              </a:spcBef>
              <a:spcAft>
                <a:spcPct val="35000"/>
              </a:spcAft>
              <a:buClrTx/>
              <a:buSzTx/>
              <a:buFontTx/>
              <a:buNone/>
              <a:tabLst/>
              <a:defRPr/>
            </a:pPr>
            <a:endParaRPr kumimoji="0" lang="de-CH" sz="60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72" name="Textfeld 30">
            <a:extLst>
              <a:ext uri="{FF2B5EF4-FFF2-40B4-BE49-F238E27FC236}">
                <a16:creationId xmlns:a16="http://schemas.microsoft.com/office/drawing/2014/main" id="{CFBAC377-7404-4028-B2B6-C78E50B0EF51}"/>
              </a:ext>
            </a:extLst>
          </p:cNvPr>
          <p:cNvSpPr txBox="1"/>
          <p:nvPr/>
        </p:nvSpPr>
        <p:spPr>
          <a:xfrm>
            <a:off x="7480302" y="1146561"/>
            <a:ext cx="1875908" cy="423995"/>
          </a:xfrm>
          <a:prstGeom prst="rect">
            <a:avLst/>
          </a:prstGeom>
          <a:noFill/>
        </p:spPr>
        <p:txBody>
          <a:bodyPr wrap="square" lIns="0" tIns="0" rIns="0" bIns="0" rtlCol="0" anchor="t">
            <a:noAutofit/>
          </a:bodyPr>
          <a:lstStyle/>
          <a:p>
            <a:pPr defTabSz="457189"/>
            <a:r>
              <a:rPr lang="de-CH" sz="1333" b="1" dirty="0">
                <a:solidFill>
                  <a:srgbClr val="FFFFFF"/>
                </a:solidFill>
                <a:latin typeface="Arial" pitchFamily="34" charset="0"/>
                <a:cs typeface="Arial" pitchFamily="34" charset="0"/>
              </a:rPr>
              <a:t>Produktion vorbereiten</a:t>
            </a:r>
          </a:p>
          <a:p>
            <a:pPr defTabSz="457189"/>
            <a:r>
              <a:rPr lang="de-CH" sz="1333" b="1" dirty="0">
                <a:solidFill>
                  <a:srgbClr val="DA0134"/>
                </a:solidFill>
                <a:latin typeface="Arial" pitchFamily="34" charset="0"/>
                <a:cs typeface="Arial" pitchFamily="34" charset="0"/>
              </a:rPr>
              <a:t>  </a:t>
            </a:r>
            <a:r>
              <a:rPr lang="de-CH" sz="1333" b="1" dirty="0">
                <a:solidFill>
                  <a:srgbClr val="482624">
                    <a:lumMod val="75000"/>
                  </a:srgbClr>
                </a:solidFill>
                <a:latin typeface="Arial" pitchFamily="34" charset="0"/>
                <a:cs typeface="Arial" pitchFamily="34" charset="0"/>
              </a:rPr>
              <a:t>Produktionsvorgabe </a:t>
            </a:r>
            <a:br>
              <a:rPr lang="de-CH" sz="1333" b="1" dirty="0">
                <a:solidFill>
                  <a:srgbClr val="DA0134"/>
                </a:solidFill>
                <a:latin typeface="Arial" pitchFamily="34" charset="0"/>
                <a:cs typeface="Arial" pitchFamily="34" charset="0"/>
              </a:rPr>
            </a:br>
            <a:r>
              <a:rPr lang="de-CH" sz="1333" b="1" dirty="0">
                <a:solidFill>
                  <a:srgbClr val="DA0134"/>
                </a:solidFill>
                <a:latin typeface="Arial" pitchFamily="34" charset="0"/>
                <a:cs typeface="Arial" pitchFamily="34" charset="0"/>
              </a:rPr>
              <a:t> </a:t>
            </a:r>
          </a:p>
        </p:txBody>
      </p:sp>
      <p:sp>
        <p:nvSpPr>
          <p:cNvPr id="73" name="Pfeil nach unten 93">
            <a:extLst>
              <a:ext uri="{FF2B5EF4-FFF2-40B4-BE49-F238E27FC236}">
                <a16:creationId xmlns:a16="http://schemas.microsoft.com/office/drawing/2014/main" id="{EEC879C7-8ADC-4EB9-B805-02D2D376C627}"/>
              </a:ext>
            </a:extLst>
          </p:cNvPr>
          <p:cNvSpPr/>
          <p:nvPr/>
        </p:nvSpPr>
        <p:spPr>
          <a:xfrm rot="10800000" flipV="1">
            <a:off x="8142225" y="4648405"/>
            <a:ext cx="384043" cy="742371"/>
          </a:xfrm>
          <a:prstGeom prst="downArrow">
            <a:avLst/>
          </a:prstGeom>
          <a:solidFill>
            <a:srgbClr val="FFFFFF">
              <a:lumMod val="65000"/>
            </a:srgbClr>
          </a:solidFill>
          <a:ln w="3175" cap="flat" cmpd="sng" algn="ctr">
            <a:noFill/>
            <a:prstDash val="solid"/>
            <a:miter lim="800000"/>
          </a:ln>
          <a:effectLst/>
        </p:spPr>
        <p:txBody>
          <a:bodyPr wrap="square" lIns="48000" tIns="48000" rIns="48000" bIns="48000" rtlCol="0" anchor="t" anchorCtr="0">
            <a:normAutofit/>
          </a:bodyP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3200" b="1"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74" name="Pfeil nach unten 99">
            <a:extLst>
              <a:ext uri="{FF2B5EF4-FFF2-40B4-BE49-F238E27FC236}">
                <a16:creationId xmlns:a16="http://schemas.microsoft.com/office/drawing/2014/main" id="{D5525E4B-9FC5-493C-AE43-9E532A57C915}"/>
              </a:ext>
            </a:extLst>
          </p:cNvPr>
          <p:cNvSpPr/>
          <p:nvPr/>
        </p:nvSpPr>
        <p:spPr>
          <a:xfrm rot="10800000">
            <a:off x="5232953" y="4504734"/>
            <a:ext cx="384043" cy="863641"/>
          </a:xfrm>
          <a:prstGeom prst="downArrow">
            <a:avLst/>
          </a:prstGeom>
          <a:solidFill>
            <a:srgbClr val="FFFFFF">
              <a:lumMod val="65000"/>
            </a:srgbClr>
          </a:solidFill>
          <a:ln w="3175" cap="flat" cmpd="sng" algn="ctr">
            <a:noFill/>
            <a:prstDash val="solid"/>
            <a:miter lim="800000"/>
          </a:ln>
          <a:effectLst/>
        </p:spPr>
        <p:txBody>
          <a:bodyPr wrap="square" lIns="48000" tIns="48000" rIns="48000" bIns="48000" rtlCol="0" anchor="t" anchorCtr="0">
            <a:normAutofit/>
          </a:bodyP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3200" b="1"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77" name="Rechteck: abgerundete Ecken 76">
            <a:extLst>
              <a:ext uri="{FF2B5EF4-FFF2-40B4-BE49-F238E27FC236}">
                <a16:creationId xmlns:a16="http://schemas.microsoft.com/office/drawing/2014/main" id="{F4482077-752B-4536-9E23-23400FC0B042}"/>
              </a:ext>
            </a:extLst>
          </p:cNvPr>
          <p:cNvSpPr/>
          <p:nvPr/>
        </p:nvSpPr>
        <p:spPr>
          <a:xfrm>
            <a:off x="4068607" y="5473627"/>
            <a:ext cx="6533495" cy="1082229"/>
          </a:xfrm>
          <a:prstGeom prst="roundRect">
            <a:avLst/>
          </a:prstGeom>
          <a:solidFill>
            <a:srgbClr val="A5A5A5">
              <a:lumMod val="75000"/>
            </a:srgb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78" name="Rechteck: abgerundete Ecken 77">
            <a:extLst>
              <a:ext uri="{FF2B5EF4-FFF2-40B4-BE49-F238E27FC236}">
                <a16:creationId xmlns:a16="http://schemas.microsoft.com/office/drawing/2014/main" id="{DB463E25-AEF8-444D-B07E-BA3E4F7CB6C0}"/>
              </a:ext>
            </a:extLst>
          </p:cNvPr>
          <p:cNvSpPr/>
          <p:nvPr/>
        </p:nvSpPr>
        <p:spPr>
          <a:xfrm>
            <a:off x="1483981" y="4857636"/>
            <a:ext cx="2127524" cy="1322933"/>
          </a:xfrm>
          <a:prstGeom prst="roundRect">
            <a:avLst/>
          </a:prstGeom>
          <a:solidFill>
            <a:srgbClr val="A5A5A5">
              <a:lumMod val="75000"/>
            </a:srgb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79" name="Rechteck: abgerundete Ecken 78">
            <a:extLst>
              <a:ext uri="{FF2B5EF4-FFF2-40B4-BE49-F238E27FC236}">
                <a16:creationId xmlns:a16="http://schemas.microsoft.com/office/drawing/2014/main" id="{25155202-788F-41BA-A14F-A6FD6CFED579}"/>
              </a:ext>
            </a:extLst>
          </p:cNvPr>
          <p:cNvSpPr/>
          <p:nvPr/>
        </p:nvSpPr>
        <p:spPr>
          <a:xfrm>
            <a:off x="9788343" y="1222514"/>
            <a:ext cx="2127524" cy="3766991"/>
          </a:xfrm>
          <a:prstGeom prst="roundRect">
            <a:avLst/>
          </a:prstGeom>
          <a:solidFill>
            <a:srgbClr val="A5A5A5">
              <a:lumMod val="75000"/>
            </a:srgb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80" name="Rechteck: abgerundete Ecken 79">
            <a:extLst>
              <a:ext uri="{FF2B5EF4-FFF2-40B4-BE49-F238E27FC236}">
                <a16:creationId xmlns:a16="http://schemas.microsoft.com/office/drawing/2014/main" id="{8AA909E2-D6B6-40F3-B1EE-2955F18CC465}"/>
              </a:ext>
            </a:extLst>
          </p:cNvPr>
          <p:cNvSpPr/>
          <p:nvPr/>
        </p:nvSpPr>
        <p:spPr>
          <a:xfrm>
            <a:off x="4337403" y="2576776"/>
            <a:ext cx="2127524" cy="1895091"/>
          </a:xfrm>
          <a:prstGeom prst="roundRect">
            <a:avLst/>
          </a:prstGeom>
          <a:solidFill>
            <a:srgbClr val="A5A5A5">
              <a:lumMod val="75000"/>
            </a:srgb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81" name="Rechteck: abgerundete Ecken 80">
            <a:extLst>
              <a:ext uri="{FF2B5EF4-FFF2-40B4-BE49-F238E27FC236}">
                <a16:creationId xmlns:a16="http://schemas.microsoft.com/office/drawing/2014/main" id="{E672BD59-09D8-45D6-A9DB-F8F24AF6ECE2}"/>
              </a:ext>
            </a:extLst>
          </p:cNvPr>
          <p:cNvSpPr/>
          <p:nvPr/>
        </p:nvSpPr>
        <p:spPr>
          <a:xfrm>
            <a:off x="1084870" y="2717376"/>
            <a:ext cx="2127524" cy="1754491"/>
          </a:xfrm>
          <a:prstGeom prst="roundRect">
            <a:avLst/>
          </a:prstGeom>
          <a:solidFill>
            <a:srgbClr val="A5A5A5">
              <a:lumMod val="75000"/>
            </a:srgb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82" name="Rechteck: abgerundete Ecken 81">
            <a:extLst>
              <a:ext uri="{FF2B5EF4-FFF2-40B4-BE49-F238E27FC236}">
                <a16:creationId xmlns:a16="http://schemas.microsoft.com/office/drawing/2014/main" id="{0EC736D4-CD59-4A93-961F-796811588C34}"/>
              </a:ext>
            </a:extLst>
          </p:cNvPr>
          <p:cNvSpPr/>
          <p:nvPr/>
        </p:nvSpPr>
        <p:spPr>
          <a:xfrm>
            <a:off x="1610664" y="1305567"/>
            <a:ext cx="1919531" cy="957116"/>
          </a:xfrm>
          <a:prstGeom prst="roundRect">
            <a:avLst/>
          </a:prstGeom>
          <a:solidFill>
            <a:srgbClr val="A5A5A5">
              <a:lumMod val="75000"/>
            </a:srgb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83" name="Textfeld 82">
            <a:extLst>
              <a:ext uri="{FF2B5EF4-FFF2-40B4-BE49-F238E27FC236}">
                <a16:creationId xmlns:a16="http://schemas.microsoft.com/office/drawing/2014/main" id="{A55B2922-058A-4AC7-B73C-50D7F464CAC1}"/>
              </a:ext>
            </a:extLst>
          </p:cNvPr>
          <p:cNvSpPr txBox="1"/>
          <p:nvPr/>
        </p:nvSpPr>
        <p:spPr>
          <a:xfrm>
            <a:off x="1743953" y="1374651"/>
            <a:ext cx="1776000" cy="460864"/>
          </a:xfrm>
          <a:prstGeom prst="rect">
            <a:avLst/>
          </a:prstGeom>
          <a:noFill/>
          <a:ln>
            <a:noFill/>
          </a:ln>
        </p:spPr>
        <p:txBody>
          <a:bodyPr wrap="square" lIns="0" tIns="0" rIns="0" bIns="0" rtlCol="0" anchor="t">
            <a:noAutofit/>
          </a:bodyPr>
          <a:lstStyle/>
          <a:p>
            <a:pPr defTabSz="457189"/>
            <a:r>
              <a:rPr lang="de-CH" sz="1333" b="1" dirty="0">
                <a:solidFill>
                  <a:srgbClr val="FFFFFF"/>
                </a:solidFill>
                <a:latin typeface="Arial" pitchFamily="34" charset="0"/>
                <a:cs typeface="Arial" pitchFamily="34" charset="0"/>
              </a:rPr>
              <a:t>Flotte bereitstellen</a:t>
            </a:r>
          </a:p>
          <a:p>
            <a:pPr defTabSz="457189"/>
            <a:r>
              <a:rPr lang="de-CH" sz="1333" b="1" dirty="0">
                <a:solidFill>
                  <a:srgbClr val="482624">
                    <a:lumMod val="75000"/>
                  </a:srgbClr>
                </a:solidFill>
                <a:latin typeface="Arial" pitchFamily="34" charset="0"/>
                <a:cs typeface="Arial" pitchFamily="34" charset="0"/>
              </a:rPr>
              <a:t>Bereitgestellte Flotte</a:t>
            </a:r>
          </a:p>
        </p:txBody>
      </p:sp>
      <p:sp>
        <p:nvSpPr>
          <p:cNvPr id="84" name="Textfeld 83">
            <a:extLst>
              <a:ext uri="{FF2B5EF4-FFF2-40B4-BE49-F238E27FC236}">
                <a16:creationId xmlns:a16="http://schemas.microsoft.com/office/drawing/2014/main" id="{5A2D31BF-702D-4FAC-92A9-4A69CF9DC8C5}"/>
              </a:ext>
            </a:extLst>
          </p:cNvPr>
          <p:cNvSpPr txBox="1"/>
          <p:nvPr/>
        </p:nvSpPr>
        <p:spPr>
          <a:xfrm>
            <a:off x="1273999" y="2800891"/>
            <a:ext cx="1776000" cy="423995"/>
          </a:xfrm>
          <a:prstGeom prst="rect">
            <a:avLst/>
          </a:prstGeom>
          <a:noFill/>
        </p:spPr>
        <p:txBody>
          <a:bodyPr wrap="square" lIns="0" tIns="0" rIns="0" bIns="0" rtlCol="0" anchor="ctr">
            <a:noAutofit/>
          </a:bodyPr>
          <a:lstStyle/>
          <a:p>
            <a:pPr defTabSz="457189"/>
            <a:r>
              <a:rPr lang="de-CH" sz="1333" b="1" dirty="0">
                <a:solidFill>
                  <a:srgbClr val="FFFFFF"/>
                </a:solidFill>
                <a:latin typeface="Arial" pitchFamily="34" charset="0"/>
                <a:cs typeface="Arial" pitchFamily="34" charset="0"/>
              </a:rPr>
              <a:t>Dimensionierung</a:t>
            </a:r>
          </a:p>
          <a:p>
            <a:pPr defTabSz="457189"/>
            <a:r>
              <a:rPr lang="de-CH" sz="1333" b="1" dirty="0">
                <a:solidFill>
                  <a:srgbClr val="482624">
                    <a:lumMod val="75000"/>
                  </a:srgbClr>
                </a:solidFill>
                <a:latin typeface="Arial" pitchFamily="34" charset="0"/>
                <a:cs typeface="Arial" pitchFamily="34" charset="0"/>
              </a:rPr>
              <a:t>Planungsparameter</a:t>
            </a:r>
          </a:p>
        </p:txBody>
      </p:sp>
      <p:sp>
        <p:nvSpPr>
          <p:cNvPr id="85" name="Textfeld 84">
            <a:extLst>
              <a:ext uri="{FF2B5EF4-FFF2-40B4-BE49-F238E27FC236}">
                <a16:creationId xmlns:a16="http://schemas.microsoft.com/office/drawing/2014/main" id="{1527DBB5-1AC3-4FBE-A67C-473D1EC4AB1C}"/>
              </a:ext>
            </a:extLst>
          </p:cNvPr>
          <p:cNvSpPr txBox="1"/>
          <p:nvPr/>
        </p:nvSpPr>
        <p:spPr>
          <a:xfrm>
            <a:off x="4554473" y="2682849"/>
            <a:ext cx="1702031" cy="423995"/>
          </a:xfrm>
          <a:prstGeom prst="rect">
            <a:avLst/>
          </a:prstGeom>
          <a:noFill/>
        </p:spPr>
        <p:txBody>
          <a:bodyPr wrap="square" lIns="0" tIns="0" rIns="0" bIns="0" rtlCol="0" anchor="ctr">
            <a:noAutofit/>
          </a:bodyPr>
          <a:lstStyle/>
          <a:p>
            <a:pPr defTabSz="457189"/>
            <a:r>
              <a:rPr lang="de-CH" sz="1333" b="1" dirty="0">
                <a:solidFill>
                  <a:srgbClr val="FFFFFF"/>
                </a:solidFill>
                <a:latin typeface="Arial" pitchFamily="34" charset="0"/>
                <a:cs typeface="Arial" pitchFamily="34" charset="0"/>
              </a:rPr>
              <a:t>Kapazität zuteilen</a:t>
            </a:r>
          </a:p>
          <a:p>
            <a:pPr defTabSz="457189"/>
            <a:r>
              <a:rPr lang="de-CH" sz="1333" b="1" dirty="0">
                <a:solidFill>
                  <a:srgbClr val="482624">
                    <a:lumMod val="75000"/>
                  </a:srgbClr>
                </a:solidFill>
                <a:latin typeface="Arial" pitchFamily="34" charset="0"/>
                <a:cs typeface="Arial" pitchFamily="34" charset="0"/>
              </a:rPr>
              <a:t>Kapazitätsplan </a:t>
            </a:r>
          </a:p>
        </p:txBody>
      </p:sp>
      <p:sp>
        <p:nvSpPr>
          <p:cNvPr id="86" name="Textfeld 85">
            <a:extLst>
              <a:ext uri="{FF2B5EF4-FFF2-40B4-BE49-F238E27FC236}">
                <a16:creationId xmlns:a16="http://schemas.microsoft.com/office/drawing/2014/main" id="{730EDF7E-8A21-4BE4-94E2-29D5EB306E27}"/>
              </a:ext>
            </a:extLst>
          </p:cNvPr>
          <p:cNvSpPr txBox="1"/>
          <p:nvPr/>
        </p:nvSpPr>
        <p:spPr>
          <a:xfrm>
            <a:off x="4278529" y="5555355"/>
            <a:ext cx="3992464" cy="388824"/>
          </a:xfrm>
          <a:prstGeom prst="rect">
            <a:avLst/>
          </a:prstGeom>
          <a:noFill/>
        </p:spPr>
        <p:txBody>
          <a:bodyPr wrap="square" lIns="0" tIns="0" rIns="0" bIns="0" rtlCol="0" anchor="b">
            <a:noAutofit/>
          </a:bodyPr>
          <a:lstStyle/>
          <a:p>
            <a:pPr defTabSz="457189"/>
            <a:r>
              <a:rPr lang="de-CH" sz="1333" b="1" dirty="0">
                <a:solidFill>
                  <a:srgbClr val="FFFFFF"/>
                </a:solidFill>
                <a:latin typeface="Arial" pitchFamily="34" charset="0"/>
                <a:cs typeface="Arial" pitchFamily="34" charset="0"/>
              </a:rPr>
              <a:t>Überwachen &amp; steuern</a:t>
            </a:r>
          </a:p>
          <a:p>
            <a:pPr defTabSz="457189"/>
            <a:r>
              <a:rPr lang="de-CH" sz="1333" b="1" dirty="0">
                <a:solidFill>
                  <a:srgbClr val="482624">
                    <a:lumMod val="75000"/>
                  </a:srgbClr>
                </a:solidFill>
                <a:latin typeface="Arial" pitchFamily="34" charset="0"/>
                <a:cs typeface="Arial" pitchFamily="34" charset="0"/>
              </a:rPr>
              <a:t>Zustandsabbild</a:t>
            </a:r>
          </a:p>
        </p:txBody>
      </p:sp>
      <p:sp>
        <p:nvSpPr>
          <p:cNvPr id="87" name="Textfeld 86">
            <a:extLst>
              <a:ext uri="{FF2B5EF4-FFF2-40B4-BE49-F238E27FC236}">
                <a16:creationId xmlns:a16="http://schemas.microsoft.com/office/drawing/2014/main" id="{704EAEB4-91F3-4D37-A187-81C10A3AE6F3}"/>
              </a:ext>
            </a:extLst>
          </p:cNvPr>
          <p:cNvSpPr txBox="1"/>
          <p:nvPr/>
        </p:nvSpPr>
        <p:spPr>
          <a:xfrm>
            <a:off x="10048200" y="1282037"/>
            <a:ext cx="1776000" cy="423995"/>
          </a:xfrm>
          <a:prstGeom prst="rect">
            <a:avLst/>
          </a:prstGeom>
          <a:noFill/>
        </p:spPr>
        <p:txBody>
          <a:bodyPr wrap="square" lIns="0" tIns="0" rIns="0" bIns="0" rtlCol="0" anchor="ctr">
            <a:noAutofit/>
          </a:bodyPr>
          <a:lstStyle/>
          <a:p>
            <a:pPr defTabSz="457189"/>
            <a:r>
              <a:rPr lang="de-CH" sz="1333" b="1" dirty="0">
                <a:solidFill>
                  <a:srgbClr val="FFFFFF"/>
                </a:solidFill>
                <a:latin typeface="Arial" pitchFamily="34" charset="0"/>
                <a:cs typeface="Arial" pitchFamily="34" charset="0"/>
              </a:rPr>
              <a:t>Produzieren</a:t>
            </a:r>
            <a:br>
              <a:rPr lang="de-CH" sz="1333" b="1" dirty="0">
                <a:solidFill>
                  <a:srgbClr val="FFFFFF"/>
                </a:solidFill>
                <a:latin typeface="Arial" pitchFamily="34" charset="0"/>
                <a:cs typeface="Arial" pitchFamily="34" charset="0"/>
              </a:rPr>
            </a:br>
            <a:r>
              <a:rPr lang="de-CH" sz="1333" b="1" dirty="0">
                <a:solidFill>
                  <a:srgbClr val="482624">
                    <a:lumMod val="75000"/>
                  </a:srgbClr>
                </a:solidFill>
                <a:latin typeface="Arial" pitchFamily="34" charset="0"/>
                <a:cs typeface="Arial" pitchFamily="34" charset="0"/>
              </a:rPr>
              <a:t>Produktionsabbild</a:t>
            </a:r>
          </a:p>
        </p:txBody>
      </p:sp>
      <p:sp>
        <p:nvSpPr>
          <p:cNvPr id="88" name="Rechteck: abgerundete Ecken 87">
            <a:extLst>
              <a:ext uri="{FF2B5EF4-FFF2-40B4-BE49-F238E27FC236}">
                <a16:creationId xmlns:a16="http://schemas.microsoft.com/office/drawing/2014/main" id="{B7C41F88-845A-4F8F-9A78-2C1C0BE872EF}"/>
              </a:ext>
            </a:extLst>
          </p:cNvPr>
          <p:cNvSpPr/>
          <p:nvPr/>
        </p:nvSpPr>
        <p:spPr>
          <a:xfrm>
            <a:off x="1731097" y="1833997"/>
            <a:ext cx="1674723" cy="331739"/>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Flotte bereitstellen</a:t>
            </a:r>
          </a:p>
        </p:txBody>
      </p:sp>
      <p:sp>
        <p:nvSpPr>
          <p:cNvPr id="89" name="Rechteck: abgerundete Ecken 88">
            <a:extLst>
              <a:ext uri="{FF2B5EF4-FFF2-40B4-BE49-F238E27FC236}">
                <a16:creationId xmlns:a16="http://schemas.microsoft.com/office/drawing/2014/main" id="{2CC9B87C-4214-405E-8534-E70B997DF722}"/>
              </a:ext>
            </a:extLst>
          </p:cNvPr>
          <p:cNvSpPr/>
          <p:nvPr/>
        </p:nvSpPr>
        <p:spPr>
          <a:xfrm>
            <a:off x="4504260" y="1005536"/>
            <a:ext cx="2319913" cy="1291952"/>
          </a:xfrm>
          <a:prstGeom prst="roundRect">
            <a:avLst/>
          </a:prstGeom>
          <a:solidFill>
            <a:srgbClr val="0E121E">
              <a:lumMod val="50000"/>
              <a:lumOff val="50000"/>
            </a:srgb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90" name="Textfeld 89">
            <a:extLst>
              <a:ext uri="{FF2B5EF4-FFF2-40B4-BE49-F238E27FC236}">
                <a16:creationId xmlns:a16="http://schemas.microsoft.com/office/drawing/2014/main" id="{766D4860-0AEB-41F8-8132-A12431147591}"/>
              </a:ext>
            </a:extLst>
          </p:cNvPr>
          <p:cNvSpPr txBox="1"/>
          <p:nvPr/>
        </p:nvSpPr>
        <p:spPr>
          <a:xfrm>
            <a:off x="4623879" y="1094329"/>
            <a:ext cx="1982156" cy="423995"/>
          </a:xfrm>
          <a:prstGeom prst="rect">
            <a:avLst/>
          </a:prstGeom>
          <a:noFill/>
        </p:spPr>
        <p:txBody>
          <a:bodyPr wrap="square" lIns="0" tIns="0" rIns="0" bIns="0" rtlCol="0" anchor="t">
            <a:noAutofit/>
          </a:bodyPr>
          <a:lstStyle/>
          <a:p>
            <a:pPr algn="ctr" defTabSz="457189"/>
            <a:r>
              <a:rPr lang="de-CH" sz="1333" b="1" dirty="0">
                <a:solidFill>
                  <a:srgbClr val="FFFFFF"/>
                </a:solidFill>
                <a:latin typeface="Arial" pitchFamily="34" charset="0"/>
                <a:cs typeface="Arial" pitchFamily="34" charset="0"/>
              </a:rPr>
              <a:t>Nachbearbeitung</a:t>
            </a:r>
          </a:p>
          <a:p>
            <a:pPr algn="ctr" defTabSz="457189"/>
            <a:r>
              <a:rPr lang="de-CH" sz="1333" b="1" dirty="0">
                <a:solidFill>
                  <a:srgbClr val="482624">
                    <a:lumMod val="75000"/>
                  </a:srgbClr>
                </a:solidFill>
                <a:latin typeface="Arial" pitchFamily="34" charset="0"/>
                <a:cs typeface="Arial" pitchFamily="34" charset="0"/>
              </a:rPr>
              <a:t>Verbesserungspotenzial</a:t>
            </a:r>
          </a:p>
        </p:txBody>
      </p:sp>
      <p:sp>
        <p:nvSpPr>
          <p:cNvPr id="91" name="Rechteck: abgerundete Ecken 90">
            <a:extLst>
              <a:ext uri="{FF2B5EF4-FFF2-40B4-BE49-F238E27FC236}">
                <a16:creationId xmlns:a16="http://schemas.microsoft.com/office/drawing/2014/main" id="{A6F14EEF-793A-4E7C-98C6-2BCB5015CA7D}"/>
              </a:ext>
            </a:extLst>
          </p:cNvPr>
          <p:cNvSpPr/>
          <p:nvPr/>
        </p:nvSpPr>
        <p:spPr>
          <a:xfrm>
            <a:off x="4655255" y="1639103"/>
            <a:ext cx="1989347" cy="540140"/>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Nachbearbeitung / </a:t>
            </a:r>
            <a:b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b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Q-Verbesserung</a:t>
            </a:r>
          </a:p>
        </p:txBody>
      </p:sp>
      <p:sp>
        <p:nvSpPr>
          <p:cNvPr id="92" name="Rechteck: abgerundete Ecken 91">
            <a:extLst>
              <a:ext uri="{FF2B5EF4-FFF2-40B4-BE49-F238E27FC236}">
                <a16:creationId xmlns:a16="http://schemas.microsoft.com/office/drawing/2014/main" id="{A7A9BEBD-B4E0-4D09-B03B-B4031733FEB6}"/>
              </a:ext>
            </a:extLst>
          </p:cNvPr>
          <p:cNvSpPr/>
          <p:nvPr/>
        </p:nvSpPr>
        <p:spPr>
          <a:xfrm>
            <a:off x="7396359" y="2235425"/>
            <a:ext cx="1823187" cy="584951"/>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Ressourcen </a:t>
            </a:r>
            <a:r>
              <a:rPr kumimoji="0" lang="de-CH" sz="951" b="0" i="0" u="none" strike="noStrike" kern="0" cap="none" spc="0" normalizeH="0" baseline="0" noProof="0" dirty="0" err="1">
                <a:ln>
                  <a:noFill/>
                </a:ln>
                <a:solidFill>
                  <a:srgbClr val="FFFFFF"/>
                </a:solidFill>
                <a:effectLst/>
                <a:uLnTx/>
                <a:uFillTx/>
                <a:latin typeface="Arial" panose="020B0604020202020204" pitchFamily="34" charset="0"/>
                <a:ea typeface="+mn-ea"/>
                <a:cs typeface="Arial" panose="020B0604020202020204" pitchFamily="34" charset="0"/>
              </a:rPr>
              <a:t>Bahnprod</a:t>
            </a: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(Fahrzeuge, Kundenbegleiter auf Zug, Lokpersonal</a:t>
            </a:r>
          </a:p>
        </p:txBody>
      </p:sp>
      <p:sp>
        <p:nvSpPr>
          <p:cNvPr id="93" name="Rechteck: abgerundete Ecken 92">
            <a:extLst>
              <a:ext uri="{FF2B5EF4-FFF2-40B4-BE49-F238E27FC236}">
                <a16:creationId xmlns:a16="http://schemas.microsoft.com/office/drawing/2014/main" id="{70FB40DD-C117-4380-9A13-D77DDEB62A2A}"/>
              </a:ext>
            </a:extLst>
          </p:cNvPr>
          <p:cNvSpPr/>
          <p:nvPr/>
        </p:nvSpPr>
        <p:spPr>
          <a:xfrm>
            <a:off x="7409679" y="2888587"/>
            <a:ext cx="1784352" cy="444989"/>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Lage führen und Ereignisse managen (inkl. BCM)</a:t>
            </a:r>
          </a:p>
        </p:txBody>
      </p:sp>
      <p:sp>
        <p:nvSpPr>
          <p:cNvPr id="94" name="Rechteck: abgerundete Ecken 93">
            <a:extLst>
              <a:ext uri="{FF2B5EF4-FFF2-40B4-BE49-F238E27FC236}">
                <a16:creationId xmlns:a16="http://schemas.microsoft.com/office/drawing/2014/main" id="{F949FD86-52C5-4E42-8342-3EC45CC37A49}"/>
              </a:ext>
            </a:extLst>
          </p:cNvPr>
          <p:cNvSpPr/>
          <p:nvPr/>
        </p:nvSpPr>
        <p:spPr>
          <a:xfrm>
            <a:off x="7417634" y="3404603"/>
            <a:ext cx="1783623" cy="474320"/>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Bewegung mit besonderen Eigenschaften</a:t>
            </a:r>
          </a:p>
        </p:txBody>
      </p:sp>
      <p:sp>
        <p:nvSpPr>
          <p:cNvPr id="95" name="Rechteck: abgerundete Ecken 94">
            <a:extLst>
              <a:ext uri="{FF2B5EF4-FFF2-40B4-BE49-F238E27FC236}">
                <a16:creationId xmlns:a16="http://schemas.microsoft.com/office/drawing/2014/main" id="{BDCF0D7F-9C71-4259-B39C-47FF91814359}"/>
              </a:ext>
            </a:extLst>
          </p:cNvPr>
          <p:cNvSpPr/>
          <p:nvPr/>
        </p:nvSpPr>
        <p:spPr>
          <a:xfrm>
            <a:off x="7431399" y="3940346"/>
            <a:ext cx="1762711" cy="466575"/>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err="1">
                <a:ln>
                  <a:noFill/>
                </a:ln>
                <a:solidFill>
                  <a:srgbClr val="FFFFFF"/>
                </a:solidFill>
                <a:effectLst/>
                <a:uLnTx/>
                <a:uFillTx/>
                <a:latin typeface="Arial" panose="020B0604020202020204" pitchFamily="34" charset="0"/>
                <a:ea typeface="+mn-ea"/>
                <a:cs typeface="Arial" panose="020B0604020202020204" pitchFamily="34" charset="0"/>
              </a:rPr>
              <a:t>Reisendenströme</a:t>
            </a: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lenken</a:t>
            </a:r>
          </a:p>
        </p:txBody>
      </p:sp>
      <p:sp>
        <p:nvSpPr>
          <p:cNvPr id="96" name="Rechteck: abgerundete Ecken 95">
            <a:extLst>
              <a:ext uri="{FF2B5EF4-FFF2-40B4-BE49-F238E27FC236}">
                <a16:creationId xmlns:a16="http://schemas.microsoft.com/office/drawing/2014/main" id="{0EFC06C8-32A9-4CD2-BD41-EC6DDE4D8750}"/>
              </a:ext>
            </a:extLst>
          </p:cNvPr>
          <p:cNvSpPr/>
          <p:nvPr/>
        </p:nvSpPr>
        <p:spPr>
          <a:xfrm>
            <a:off x="7410487" y="1636568"/>
            <a:ext cx="1809059" cy="518939"/>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Abweichungen Produktionsvorgabe managen</a:t>
            </a:r>
          </a:p>
        </p:txBody>
      </p:sp>
      <p:sp>
        <p:nvSpPr>
          <p:cNvPr id="97" name="Rechteck: abgerundete Ecken 96">
            <a:extLst>
              <a:ext uri="{FF2B5EF4-FFF2-40B4-BE49-F238E27FC236}">
                <a16:creationId xmlns:a16="http://schemas.microsoft.com/office/drawing/2014/main" id="{82359EC8-ECEF-43DA-98F7-99044F99EF40}"/>
              </a:ext>
            </a:extLst>
          </p:cNvPr>
          <p:cNvSpPr/>
          <p:nvPr/>
        </p:nvSpPr>
        <p:spPr>
          <a:xfrm>
            <a:off x="9948913" y="1692504"/>
            <a:ext cx="1783623" cy="518939"/>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Gesicherte Bewegung (inkl. Trennen/kuppeln)</a:t>
            </a:r>
          </a:p>
        </p:txBody>
      </p:sp>
      <p:sp>
        <p:nvSpPr>
          <p:cNvPr id="98" name="Rechteck: abgerundete Ecken 97">
            <a:extLst>
              <a:ext uri="{FF2B5EF4-FFF2-40B4-BE49-F238E27FC236}">
                <a16:creationId xmlns:a16="http://schemas.microsoft.com/office/drawing/2014/main" id="{1363780E-DD84-4BD5-AC61-990290B7E4AD}"/>
              </a:ext>
            </a:extLst>
          </p:cNvPr>
          <p:cNvSpPr/>
          <p:nvPr/>
        </p:nvSpPr>
        <p:spPr>
          <a:xfrm>
            <a:off x="9960294" y="2275765"/>
            <a:ext cx="1783623" cy="518939"/>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Ungesicherte Bewegung (inkl. Trennen/kuppeln)</a:t>
            </a:r>
          </a:p>
        </p:txBody>
      </p:sp>
      <p:sp>
        <p:nvSpPr>
          <p:cNvPr id="99" name="Rechteck: abgerundete Ecken 98">
            <a:extLst>
              <a:ext uri="{FF2B5EF4-FFF2-40B4-BE49-F238E27FC236}">
                <a16:creationId xmlns:a16="http://schemas.microsoft.com/office/drawing/2014/main" id="{3A3FC67B-B9C3-4DB6-8AA3-13CB1666A333}"/>
              </a:ext>
            </a:extLst>
          </p:cNvPr>
          <p:cNvSpPr/>
          <p:nvPr/>
        </p:nvSpPr>
        <p:spPr>
          <a:xfrm>
            <a:off x="9964658" y="2862299"/>
            <a:ext cx="1783623" cy="518939"/>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Abstellungen und Zusatzleistungen abwickeln</a:t>
            </a:r>
          </a:p>
        </p:txBody>
      </p:sp>
      <p:sp>
        <p:nvSpPr>
          <p:cNvPr id="100" name="Rechteck: abgerundete Ecken 99">
            <a:extLst>
              <a:ext uri="{FF2B5EF4-FFF2-40B4-BE49-F238E27FC236}">
                <a16:creationId xmlns:a16="http://schemas.microsoft.com/office/drawing/2014/main" id="{48192B9B-7D2F-4A47-B027-7DFDFC6CD79D}"/>
              </a:ext>
            </a:extLst>
          </p:cNvPr>
          <p:cNvSpPr/>
          <p:nvPr/>
        </p:nvSpPr>
        <p:spPr>
          <a:xfrm>
            <a:off x="9972682" y="3426505"/>
            <a:ext cx="1783623" cy="382871"/>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Systemübergänge</a:t>
            </a:r>
          </a:p>
        </p:txBody>
      </p:sp>
      <p:sp>
        <p:nvSpPr>
          <p:cNvPr id="101" name="Rechteck: abgerundete Ecken 100">
            <a:extLst>
              <a:ext uri="{FF2B5EF4-FFF2-40B4-BE49-F238E27FC236}">
                <a16:creationId xmlns:a16="http://schemas.microsoft.com/office/drawing/2014/main" id="{33D5CABB-9791-40B4-BCE8-143DA59D2857}"/>
              </a:ext>
            </a:extLst>
          </p:cNvPr>
          <p:cNvSpPr/>
          <p:nvPr/>
        </p:nvSpPr>
        <p:spPr>
          <a:xfrm>
            <a:off x="9965050" y="3880348"/>
            <a:ext cx="1783623" cy="518939"/>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Reisende und Verladende Industrie informieren </a:t>
            </a:r>
          </a:p>
        </p:txBody>
      </p:sp>
      <p:sp>
        <p:nvSpPr>
          <p:cNvPr id="102" name="Rechteck: abgerundete Ecken 101">
            <a:extLst>
              <a:ext uri="{FF2B5EF4-FFF2-40B4-BE49-F238E27FC236}">
                <a16:creationId xmlns:a16="http://schemas.microsoft.com/office/drawing/2014/main" id="{BA14C017-6931-4ACB-8251-8DAAB929382D}"/>
              </a:ext>
            </a:extLst>
          </p:cNvPr>
          <p:cNvSpPr/>
          <p:nvPr/>
        </p:nvSpPr>
        <p:spPr>
          <a:xfrm>
            <a:off x="9972682" y="4475069"/>
            <a:ext cx="1783623" cy="424465"/>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Tätigkeit im Gleisbereich und auf Fahrzeugen abwickeln </a:t>
            </a:r>
          </a:p>
        </p:txBody>
      </p:sp>
      <p:sp>
        <p:nvSpPr>
          <p:cNvPr id="103" name="Rechteck: abgerundete Ecken 102">
            <a:extLst>
              <a:ext uri="{FF2B5EF4-FFF2-40B4-BE49-F238E27FC236}">
                <a16:creationId xmlns:a16="http://schemas.microsoft.com/office/drawing/2014/main" id="{43ED1057-3D56-4573-9F81-D2732800B990}"/>
              </a:ext>
            </a:extLst>
          </p:cNvPr>
          <p:cNvSpPr/>
          <p:nvPr/>
        </p:nvSpPr>
        <p:spPr>
          <a:xfrm>
            <a:off x="1254621" y="3241927"/>
            <a:ext cx="1795379" cy="527103"/>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Netzzugang und Planungsparameter definieren</a:t>
            </a:r>
          </a:p>
        </p:txBody>
      </p:sp>
      <p:sp>
        <p:nvSpPr>
          <p:cNvPr id="104" name="Rechteck: abgerundete Ecken 103">
            <a:extLst>
              <a:ext uri="{FF2B5EF4-FFF2-40B4-BE49-F238E27FC236}">
                <a16:creationId xmlns:a16="http://schemas.microsoft.com/office/drawing/2014/main" id="{72E90280-D226-45DE-9EB9-99359A5B7B4F}"/>
              </a:ext>
            </a:extLst>
          </p:cNvPr>
          <p:cNvSpPr/>
          <p:nvPr/>
        </p:nvSpPr>
        <p:spPr>
          <a:xfrm>
            <a:off x="1277696" y="3811738"/>
            <a:ext cx="1804337" cy="527103"/>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Bahnnetz, Angebot und Kapazität konzipieren</a:t>
            </a:r>
          </a:p>
        </p:txBody>
      </p:sp>
      <p:sp>
        <p:nvSpPr>
          <p:cNvPr id="105" name="Textfeld 14">
            <a:extLst>
              <a:ext uri="{FF2B5EF4-FFF2-40B4-BE49-F238E27FC236}">
                <a16:creationId xmlns:a16="http://schemas.microsoft.com/office/drawing/2014/main" id="{7F399234-BD32-4D23-A903-474AFE807801}"/>
              </a:ext>
            </a:extLst>
          </p:cNvPr>
          <p:cNvSpPr txBox="1"/>
          <p:nvPr/>
        </p:nvSpPr>
        <p:spPr>
          <a:xfrm>
            <a:off x="1639759" y="4971213"/>
            <a:ext cx="1776000" cy="441579"/>
          </a:xfrm>
          <a:prstGeom prst="rect">
            <a:avLst/>
          </a:prstGeom>
          <a:noFill/>
        </p:spPr>
        <p:txBody>
          <a:bodyPr wrap="square" lIns="0" tIns="0" rIns="0" bIns="0" rtlCol="0" anchor="t">
            <a:noAutofit/>
          </a:bodyPr>
          <a:lstStyle/>
          <a:p>
            <a:pPr defTabSz="457189"/>
            <a:r>
              <a:rPr lang="de-CH" sz="1333" b="1" dirty="0">
                <a:solidFill>
                  <a:srgbClr val="FFFFFF"/>
                </a:solidFill>
                <a:latin typeface="Arial" pitchFamily="34" charset="0"/>
                <a:cs typeface="Arial" pitchFamily="34" charset="0"/>
              </a:rPr>
              <a:t>Anlagen bereitstellen</a:t>
            </a:r>
          </a:p>
          <a:p>
            <a:pPr defTabSz="457189"/>
            <a:r>
              <a:rPr lang="de-CH" sz="1333" b="1" dirty="0">
                <a:solidFill>
                  <a:srgbClr val="482624">
                    <a:lumMod val="75000"/>
                  </a:srgbClr>
                </a:solidFill>
                <a:latin typeface="Arial" pitchFamily="34" charset="0"/>
                <a:cs typeface="Arial" pitchFamily="34" charset="0"/>
              </a:rPr>
              <a:t>Bereitgestellte Anlage</a:t>
            </a:r>
          </a:p>
        </p:txBody>
      </p:sp>
      <p:sp>
        <p:nvSpPr>
          <p:cNvPr id="106" name="Rechteck: abgerundete Ecken 105">
            <a:extLst>
              <a:ext uri="{FF2B5EF4-FFF2-40B4-BE49-F238E27FC236}">
                <a16:creationId xmlns:a16="http://schemas.microsoft.com/office/drawing/2014/main" id="{DB614884-650F-42DB-A64B-2D99BDF75C05}"/>
              </a:ext>
            </a:extLst>
          </p:cNvPr>
          <p:cNvSpPr/>
          <p:nvPr/>
        </p:nvSpPr>
        <p:spPr>
          <a:xfrm>
            <a:off x="1643453" y="5491757"/>
            <a:ext cx="1817091" cy="527103"/>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Anlagen bereitstellen</a:t>
            </a:r>
          </a:p>
        </p:txBody>
      </p:sp>
      <p:sp>
        <p:nvSpPr>
          <p:cNvPr id="107" name="Rechteck: abgerundete Ecken 106">
            <a:extLst>
              <a:ext uri="{FF2B5EF4-FFF2-40B4-BE49-F238E27FC236}">
                <a16:creationId xmlns:a16="http://schemas.microsoft.com/office/drawing/2014/main" id="{F9FE6608-FE23-4C24-9EC3-1D234CB31193}"/>
              </a:ext>
            </a:extLst>
          </p:cNvPr>
          <p:cNvSpPr/>
          <p:nvPr/>
        </p:nvSpPr>
        <p:spPr>
          <a:xfrm>
            <a:off x="4266359" y="5994040"/>
            <a:ext cx="1912484" cy="456565"/>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Anlagenzustand überwachen + steuern (inkl. Schutz)</a:t>
            </a:r>
          </a:p>
        </p:txBody>
      </p:sp>
      <p:sp>
        <p:nvSpPr>
          <p:cNvPr id="108" name="Rechteck: abgerundete Ecken 107">
            <a:extLst>
              <a:ext uri="{FF2B5EF4-FFF2-40B4-BE49-F238E27FC236}">
                <a16:creationId xmlns:a16="http://schemas.microsoft.com/office/drawing/2014/main" id="{16D094B9-D03F-45ED-A8AB-3C9A67BD9B01}"/>
              </a:ext>
            </a:extLst>
          </p:cNvPr>
          <p:cNvSpPr/>
          <p:nvPr/>
        </p:nvSpPr>
        <p:spPr>
          <a:xfrm>
            <a:off x="6347209" y="6025920"/>
            <a:ext cx="1843089" cy="408275"/>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Zentrale Systeme überwachen + steuern </a:t>
            </a:r>
          </a:p>
        </p:txBody>
      </p:sp>
      <p:sp>
        <p:nvSpPr>
          <p:cNvPr id="109" name="Rechteck: abgerundete Ecken 108">
            <a:extLst>
              <a:ext uri="{FF2B5EF4-FFF2-40B4-BE49-F238E27FC236}">
                <a16:creationId xmlns:a16="http://schemas.microsoft.com/office/drawing/2014/main" id="{98BFF1E9-AA23-4AE2-A91F-F22D0212419E}"/>
              </a:ext>
            </a:extLst>
          </p:cNvPr>
          <p:cNvSpPr/>
          <p:nvPr/>
        </p:nvSpPr>
        <p:spPr>
          <a:xfrm>
            <a:off x="8342921" y="6009211"/>
            <a:ext cx="2051436" cy="414687"/>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Fahrzeugzustand überwachen + steuern (inkl. Ladegut)</a:t>
            </a:r>
          </a:p>
        </p:txBody>
      </p:sp>
      <p:sp>
        <p:nvSpPr>
          <p:cNvPr id="110" name="Rechteck: abgerundete Ecken 109">
            <a:extLst>
              <a:ext uri="{FF2B5EF4-FFF2-40B4-BE49-F238E27FC236}">
                <a16:creationId xmlns:a16="http://schemas.microsoft.com/office/drawing/2014/main" id="{2F3D25EB-BCDD-42FE-A02D-5ED4A1F2E693}"/>
              </a:ext>
            </a:extLst>
          </p:cNvPr>
          <p:cNvSpPr/>
          <p:nvPr/>
        </p:nvSpPr>
        <p:spPr>
          <a:xfrm>
            <a:off x="4470558" y="3173239"/>
            <a:ext cx="1887617" cy="540140"/>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Kapazität sichern, bestellen, Konflikte lösen</a:t>
            </a:r>
          </a:p>
        </p:txBody>
      </p:sp>
      <p:sp>
        <p:nvSpPr>
          <p:cNvPr id="111" name="Rechteck: abgerundete Ecken 110">
            <a:extLst>
              <a:ext uri="{FF2B5EF4-FFF2-40B4-BE49-F238E27FC236}">
                <a16:creationId xmlns:a16="http://schemas.microsoft.com/office/drawing/2014/main" id="{5D6BC797-313C-4B0B-BA8C-A8F9EAD4C4E6}"/>
              </a:ext>
            </a:extLst>
          </p:cNvPr>
          <p:cNvSpPr/>
          <p:nvPr/>
        </p:nvSpPr>
        <p:spPr>
          <a:xfrm>
            <a:off x="4483639" y="3786291"/>
            <a:ext cx="1874536" cy="540140"/>
          </a:xfrm>
          <a:prstGeom prst="roundRect">
            <a:avLst/>
          </a:prstGeom>
          <a:solidFill>
            <a:srgbClr val="0E121E">
              <a:lumMod val="50000"/>
              <a:lumOff val="50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Kapazität planen (FLUX)</a:t>
            </a:r>
          </a:p>
        </p:txBody>
      </p:sp>
    </p:spTree>
    <p:extLst>
      <p:ext uri="{BB962C8B-B14F-4D97-AF65-F5344CB8AC3E}">
        <p14:creationId xmlns:p14="http://schemas.microsoft.com/office/powerpoint/2010/main" val="1000340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273754-FB7D-4E85-A03A-33879DB2A630}"/>
              </a:ext>
            </a:extLst>
          </p:cNvPr>
          <p:cNvSpPr>
            <a:spLocks noGrp="1"/>
          </p:cNvSpPr>
          <p:nvPr>
            <p:ph type="ctrTitle"/>
          </p:nvPr>
        </p:nvSpPr>
        <p:spPr/>
        <p:txBody>
          <a:bodyPr/>
          <a:lstStyle/>
          <a:p>
            <a:r>
              <a:rPr lang="de-CH" dirty="0"/>
              <a:t>«</a:t>
            </a:r>
            <a:r>
              <a:rPr lang="de-CH" dirty="0" err="1"/>
              <a:t>You</a:t>
            </a:r>
            <a:r>
              <a:rPr lang="de-CH" dirty="0"/>
              <a:t> </a:t>
            </a:r>
            <a:r>
              <a:rPr lang="de-CH" dirty="0" err="1"/>
              <a:t>build</a:t>
            </a:r>
            <a:r>
              <a:rPr lang="de-CH" dirty="0"/>
              <a:t> </a:t>
            </a:r>
            <a:r>
              <a:rPr lang="de-CH" dirty="0" err="1"/>
              <a:t>it</a:t>
            </a:r>
            <a:r>
              <a:rPr lang="de-CH" dirty="0"/>
              <a:t>, </a:t>
            </a:r>
            <a:r>
              <a:rPr lang="de-CH" dirty="0" err="1"/>
              <a:t>you</a:t>
            </a:r>
            <a:r>
              <a:rPr lang="de-CH" dirty="0"/>
              <a:t> </a:t>
            </a:r>
            <a:r>
              <a:rPr lang="de-CH" dirty="0" err="1"/>
              <a:t>run</a:t>
            </a:r>
            <a:r>
              <a:rPr lang="de-CH" dirty="0"/>
              <a:t> it.»</a:t>
            </a:r>
          </a:p>
        </p:txBody>
      </p:sp>
      <p:sp>
        <p:nvSpPr>
          <p:cNvPr id="3" name="Untertitel 2">
            <a:extLst>
              <a:ext uri="{FF2B5EF4-FFF2-40B4-BE49-F238E27FC236}">
                <a16:creationId xmlns:a16="http://schemas.microsoft.com/office/drawing/2014/main" id="{4C53D9D8-0283-4191-B231-A10D40991EEF}"/>
              </a:ext>
            </a:extLst>
          </p:cNvPr>
          <p:cNvSpPr>
            <a:spLocks noGrp="1"/>
          </p:cNvSpPr>
          <p:nvPr>
            <p:ph type="subTitle" idx="1"/>
          </p:nvPr>
        </p:nvSpPr>
        <p:spPr/>
        <p:txBody>
          <a:bodyPr/>
          <a:lstStyle/>
          <a:p>
            <a:r>
              <a:rPr lang="de-CH" dirty="0"/>
              <a:t>Werner Vogels, Amazon</a:t>
            </a:r>
          </a:p>
        </p:txBody>
      </p:sp>
    </p:spTree>
    <p:extLst>
      <p:ext uri="{BB962C8B-B14F-4D97-AF65-F5344CB8AC3E}">
        <p14:creationId xmlns:p14="http://schemas.microsoft.com/office/powerpoint/2010/main" val="3151860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F196B2FD-D8DB-4192-95DF-7615D6FB48C2}"/>
              </a:ext>
            </a:extLst>
          </p:cNvPr>
          <p:cNvSpPr>
            <a:spLocks noGrp="1"/>
          </p:cNvSpPr>
          <p:nvPr>
            <p:ph type="body" sz="half" idx="2"/>
          </p:nvPr>
        </p:nvSpPr>
        <p:spPr>
          <a:xfrm>
            <a:off x="1714500" y="4283869"/>
            <a:ext cx="8763000" cy="1812131"/>
          </a:xfrm>
        </p:spPr>
        <p:txBody>
          <a:bodyPr>
            <a:noAutofit/>
          </a:bodyPr>
          <a:lstStyle/>
          <a:p>
            <a:r>
              <a:rPr lang="de-CH" sz="2500" dirty="0"/>
              <a:t>End zu End Verantwortung in den Teams ermöglicht viel Entscheidungsspielraum innerhalb der dazugehörigen Domäne, so auch Entscheidungen wie Programmiersprache, Frameworks, Workflows etc.</a:t>
            </a:r>
          </a:p>
        </p:txBody>
      </p:sp>
      <p:pic>
        <p:nvPicPr>
          <p:cNvPr id="6" name="Grafik 5">
            <a:extLst>
              <a:ext uri="{FF2B5EF4-FFF2-40B4-BE49-F238E27FC236}">
                <a16:creationId xmlns:a16="http://schemas.microsoft.com/office/drawing/2014/main" id="{F1C5D048-605C-4768-9C09-9A1B5407C22C}"/>
              </a:ext>
            </a:extLst>
          </p:cNvPr>
          <p:cNvPicPr>
            <a:picLocks noChangeAspect="1"/>
          </p:cNvPicPr>
          <p:nvPr/>
        </p:nvPicPr>
        <p:blipFill>
          <a:blip r:embed="rId3"/>
          <a:stretch>
            <a:fillRect/>
          </a:stretch>
        </p:blipFill>
        <p:spPr>
          <a:xfrm>
            <a:off x="1714500" y="762000"/>
            <a:ext cx="8763000" cy="2950302"/>
          </a:xfrm>
          <a:prstGeom prst="rect">
            <a:avLst/>
          </a:prstGeom>
        </p:spPr>
      </p:pic>
    </p:spTree>
    <p:extLst>
      <p:ext uri="{BB962C8B-B14F-4D97-AF65-F5344CB8AC3E}">
        <p14:creationId xmlns:p14="http://schemas.microsoft.com/office/powerpoint/2010/main" val="4137199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04D3FDB2-A88E-4FFF-B37D-335457C670C4}"/>
              </a:ext>
            </a:extLst>
          </p:cNvPr>
          <p:cNvPicPr>
            <a:picLocks noChangeAspect="1"/>
          </p:cNvPicPr>
          <p:nvPr/>
        </p:nvPicPr>
        <p:blipFill>
          <a:blip r:embed="rId3"/>
          <a:stretch>
            <a:fillRect/>
          </a:stretch>
        </p:blipFill>
        <p:spPr>
          <a:xfrm>
            <a:off x="1752600" y="180303"/>
            <a:ext cx="8534400" cy="6383404"/>
          </a:xfrm>
          <a:prstGeom prst="rect">
            <a:avLst/>
          </a:prstGeom>
        </p:spPr>
      </p:pic>
    </p:spTree>
    <p:extLst>
      <p:ext uri="{BB962C8B-B14F-4D97-AF65-F5344CB8AC3E}">
        <p14:creationId xmlns:p14="http://schemas.microsoft.com/office/powerpoint/2010/main" val="1792998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4DC760-EB80-4D09-9ACE-F79953CC0906}"/>
              </a:ext>
            </a:extLst>
          </p:cNvPr>
          <p:cNvSpPr>
            <a:spLocks noGrp="1"/>
          </p:cNvSpPr>
          <p:nvPr>
            <p:ph type="title"/>
          </p:nvPr>
        </p:nvSpPr>
        <p:spPr/>
        <p:txBody>
          <a:bodyPr/>
          <a:lstStyle/>
          <a:p>
            <a:r>
              <a:rPr lang="de-CH" dirty="0"/>
              <a:t>PLATZHALTER DANI</a:t>
            </a:r>
          </a:p>
        </p:txBody>
      </p:sp>
      <p:sp>
        <p:nvSpPr>
          <p:cNvPr id="3" name="Inhaltsplatzhalter 2">
            <a:extLst>
              <a:ext uri="{FF2B5EF4-FFF2-40B4-BE49-F238E27FC236}">
                <a16:creationId xmlns:a16="http://schemas.microsoft.com/office/drawing/2014/main" id="{7B34B327-5CF1-4740-81E1-48CEFE8F9F28}"/>
              </a:ext>
            </a:extLst>
          </p:cNvPr>
          <p:cNvSpPr>
            <a:spLocks noGrp="1"/>
          </p:cNvSpPr>
          <p:nvPr>
            <p:ph idx="1"/>
          </p:nvPr>
        </p:nvSpPr>
        <p:spPr/>
        <p:txBody>
          <a:bodyPr/>
          <a:lstStyle/>
          <a:p>
            <a:endParaRPr lang="de-CH"/>
          </a:p>
        </p:txBody>
      </p:sp>
    </p:spTree>
    <p:extLst>
      <p:ext uri="{BB962C8B-B14F-4D97-AF65-F5344CB8AC3E}">
        <p14:creationId xmlns:p14="http://schemas.microsoft.com/office/powerpoint/2010/main" val="3602585594"/>
      </p:ext>
    </p:extLst>
  </p:cSld>
  <p:clrMapOvr>
    <a:masterClrMapping/>
  </p:clrMapOvr>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483</Words>
  <Application>Microsoft Office PowerPoint</Application>
  <PresentationFormat>Breitbild</PresentationFormat>
  <Paragraphs>78</Paragraphs>
  <Slides>11</Slides>
  <Notes>4</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11</vt:i4>
      </vt:variant>
    </vt:vector>
  </HeadingPairs>
  <TitlesOfParts>
    <vt:vector size="15" baseType="lpstr">
      <vt:lpstr>Arial</vt:lpstr>
      <vt:lpstr>Calibri</vt:lpstr>
      <vt:lpstr>Mistral</vt:lpstr>
      <vt:lpstr>Larissa</vt:lpstr>
      <vt:lpstr>PowerPoint-Präsentation</vt:lpstr>
      <vt:lpstr>PowerPoint-Präsentation</vt:lpstr>
      <vt:lpstr>PowerPoint-Präsentation</vt:lpstr>
      <vt:lpstr>PowerPoint-Präsentation</vt:lpstr>
      <vt:lpstr>PowerPoint-Präsentation</vt:lpstr>
      <vt:lpstr>«You build it, you run it.»</vt:lpstr>
      <vt:lpstr>PowerPoint-Präsentation</vt:lpstr>
      <vt:lpstr>PowerPoint-Präsentation</vt:lpstr>
      <vt:lpstr>PLATZHALTER DANI</vt:lpstr>
      <vt:lpstr>Conclusion / Ausblick</vt:lpstr>
      <vt:lpstr>Merci.</vt:lpstr>
    </vt:vector>
  </TitlesOfParts>
  <Company>SBB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Wiehl Daniel (IT-SWE-CC1-JV2)</dc:creator>
  <cp:lastModifiedBy>Bühlmann Christoph (IT-SWE-CC1-JV2)</cp:lastModifiedBy>
  <cp:revision>58</cp:revision>
  <cp:lastPrinted>2019-02-13T09:51:18Z</cp:lastPrinted>
  <dcterms:created xsi:type="dcterms:W3CDTF">2019-02-12T18:40:02Z</dcterms:created>
  <dcterms:modified xsi:type="dcterms:W3CDTF">2019-03-04T16:45:01Z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mpVertraulichkeit">
    <vt:lpwstr/>
  </property>
  <property fmtid="{D5CDD505-2E9C-101B-9397-08002B2CF9AE}" pid="3" name="TmpStatus">
    <vt:lpwstr/>
  </property>
  <property fmtid="{D5CDD505-2E9C-101B-9397-08002B2CF9AE}" pid="4" name="DateSHPTitle">
    <vt:lpwstr>15-Feb-19 9:45:53 AM</vt:lpwstr>
  </property>
</Properties>
</file>