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70" r:id="rId3"/>
    <p:sldId id="271" r:id="rId4"/>
    <p:sldId id="272" r:id="rId5"/>
    <p:sldId id="273" r:id="rId6"/>
    <p:sldId id="275" r:id="rId7"/>
    <p:sldId id="276" r:id="rId8"/>
    <p:sldId id="274" r:id="rId9"/>
    <p:sldId id="278" r:id="rId10"/>
    <p:sldId id="277" r:id="rId11"/>
    <p:sldId id="268" r:id="rId12"/>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A657"/>
    <a:srgbClr val="4FA557"/>
    <a:srgbClr val="5BB361"/>
    <a:srgbClr val="33CC33"/>
    <a:srgbClr val="FF99FF"/>
    <a:srgbClr val="93E3FF"/>
    <a:srgbClr val="33CCFF"/>
    <a:srgbClr val="FF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80899" autoAdjust="0"/>
  </p:normalViewPr>
  <p:slideViewPr>
    <p:cSldViewPr>
      <p:cViewPr varScale="1">
        <p:scale>
          <a:sx n="99" d="100"/>
          <a:sy n="99" d="100"/>
        </p:scale>
        <p:origin x="-1208"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AC092D3-F097-4195-95C4-3108A32EC641}" type="datetimeFigureOut">
              <a:rPr lang="de-CH" smtClean="0"/>
              <a:t>05.03.19</a:t>
            </a:fld>
            <a:endParaRPr lang="de-CH"/>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04FDDDB-F8A1-4327-996A-5B7614E95790}" type="slidenum">
              <a:rPr lang="de-CH" smtClean="0"/>
              <a:t>‹Nr.›</a:t>
            </a:fld>
            <a:endParaRPr lang="de-CH"/>
          </a:p>
        </p:txBody>
      </p:sp>
    </p:spTree>
    <p:extLst>
      <p:ext uri="{BB962C8B-B14F-4D97-AF65-F5344CB8AC3E}">
        <p14:creationId xmlns:p14="http://schemas.microsoft.com/office/powerpoint/2010/main" val="400715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ist unser Startpunkt, alle «Kästchen» werden angefasst. 10 bis 20 Teams (je nach Sichtweise) produzieren SW in unterschiedlicher Granularität mit unterschiedlichen Ziel-Fachbereichen oder Personen.</a:t>
            </a:r>
          </a:p>
          <a:p>
            <a:endParaRPr lang="de-CH" dirty="0"/>
          </a:p>
          <a:p>
            <a:r>
              <a:rPr lang="de-CH" dirty="0"/>
              <a:t>Komplexität erläutern, Einführung über die Grösse des Systems / Projekts</a:t>
            </a:r>
          </a:p>
          <a:p>
            <a:endParaRPr lang="de-CH" dirty="0"/>
          </a:p>
          <a:p>
            <a:endParaRPr lang="de-CH" dirty="0"/>
          </a:p>
          <a:p>
            <a:r>
              <a:rPr lang="de-CH" dirty="0"/>
              <a:t>Ev. Anstelle </a:t>
            </a:r>
            <a:r>
              <a:rPr lang="de-CH" dirty="0" err="1"/>
              <a:t>Smartrail</a:t>
            </a:r>
            <a:r>
              <a:rPr lang="de-CH" dirty="0"/>
              <a:t>-Dings Screenshots </a:t>
            </a:r>
            <a:r>
              <a:rPr lang="de-CH" dirty="0" err="1"/>
              <a:t>NeTS</a:t>
            </a:r>
            <a:r>
              <a:rPr lang="de-CH" dirty="0"/>
              <a:t> – RCS – Iltis zur Illustration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5</a:t>
            </a:fld>
            <a:endParaRPr lang="de-CH"/>
          </a:p>
        </p:txBody>
      </p:sp>
    </p:spTree>
    <p:extLst>
      <p:ext uri="{BB962C8B-B14F-4D97-AF65-F5344CB8AC3E}">
        <p14:creationId xmlns:p14="http://schemas.microsoft.com/office/powerpoint/2010/main" val="123332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Voraussetzungen schaffen für: </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a:t>
            </a:r>
            <a:r>
              <a:rPr lang="de-CH" dirty="0" err="1"/>
              <a:t>it</a:t>
            </a:r>
            <a:endParaRPr lang="de-CH" dirty="0"/>
          </a:p>
          <a:p>
            <a:endParaRPr lang="de-CH" dirty="0"/>
          </a:p>
          <a:p>
            <a:r>
              <a:rPr lang="en-US" dirty="0"/>
              <a:t>“The traditional model is that you take your software to the wall that separates development and operations, and throw it over and then forget about it. Not at Amazon. You build it, you run it. This brings developers into contact with the day-to-day operation of their software. It also brings them into day-to-day contact with the customer. This customer feedback loop is essential for improving the quality of the service.” -- Werner </a:t>
            </a:r>
            <a:r>
              <a:rPr lang="en-US" dirty="0" err="1"/>
              <a:t>Vogels</a:t>
            </a:r>
            <a:r>
              <a:rPr lang="en-US" dirty="0"/>
              <a:t> in “A conversation with Werner </a:t>
            </a:r>
            <a:r>
              <a:rPr lang="en-US" dirty="0" err="1"/>
              <a:t>Vogels</a:t>
            </a:r>
            <a:r>
              <a:rPr lang="en-US" dirty="0"/>
              <a:t>” in ACM Queue, May 2006</a:t>
            </a:r>
          </a:p>
          <a:p>
            <a:endParaRPr lang="de-CH" dirty="0"/>
          </a:p>
          <a:p>
            <a:r>
              <a:rPr lang="de-CH" dirty="0"/>
              <a:t>Pain Points:</a:t>
            </a:r>
          </a:p>
          <a:p>
            <a:r>
              <a:rPr lang="de-CH" dirty="0"/>
              <a:t> - Skalierung (viel Arbeit am gleichen Stück)</a:t>
            </a:r>
          </a:p>
          <a:p>
            <a:r>
              <a:rPr lang="de-CH" dirty="0"/>
              <a:t> - Flexibilität / Änderungsgeschwindigkeit</a:t>
            </a:r>
          </a:p>
          <a:p>
            <a:r>
              <a:rPr lang="de-CH" dirty="0"/>
              <a:t> - Schnelles Kundenfeedback</a:t>
            </a:r>
          </a:p>
          <a:p>
            <a:r>
              <a:rPr lang="de-CH" dirty="0"/>
              <a:t>   - Release –</a:t>
            </a:r>
            <a:r>
              <a:rPr lang="de-CH" dirty="0" err="1"/>
              <a:t>unabghängigkeit</a:t>
            </a:r>
            <a:r>
              <a:rPr lang="de-CH" dirty="0"/>
              <a:t> und –</a:t>
            </a:r>
            <a:r>
              <a:rPr lang="de-CH" dirty="0" err="1"/>
              <a:t>zyklen</a:t>
            </a:r>
            <a:endParaRPr lang="de-CH" dirty="0"/>
          </a:p>
          <a:p>
            <a:r>
              <a:rPr lang="de-CH" dirty="0"/>
              <a:t>   - Time </a:t>
            </a:r>
            <a:r>
              <a:rPr lang="de-CH" dirty="0" err="1"/>
              <a:t>to</a:t>
            </a:r>
            <a:r>
              <a:rPr lang="de-CH" dirty="0"/>
              <a:t> Market bzw. Customer</a:t>
            </a:r>
          </a:p>
          <a:p>
            <a:endParaRPr lang="de-CH" dirty="0"/>
          </a:p>
          <a:p>
            <a:r>
              <a:rPr lang="de-CH" dirty="0"/>
              <a:t>Teile aus https://scs-architecture.org/ und https://micro-frontends.org/</a:t>
            </a:r>
          </a:p>
        </p:txBody>
      </p:sp>
      <p:sp>
        <p:nvSpPr>
          <p:cNvPr id="4" name="Foliennummernplatzhalter 3"/>
          <p:cNvSpPr>
            <a:spLocks noGrp="1"/>
          </p:cNvSpPr>
          <p:nvPr>
            <p:ph type="sldNum" sz="quarter" idx="10"/>
          </p:nvPr>
        </p:nvSpPr>
        <p:spPr/>
        <p:txBody>
          <a:bodyPr/>
          <a:lstStyle/>
          <a:p>
            <a:fld id="{A04FDDDB-F8A1-4327-996A-5B7614E95790}" type="slidenum">
              <a:rPr lang="de-CH" smtClean="0"/>
              <a:t>6</a:t>
            </a:fld>
            <a:endParaRPr lang="de-CH"/>
          </a:p>
        </p:txBody>
      </p:sp>
    </p:spTree>
    <p:extLst>
      <p:ext uri="{BB962C8B-B14F-4D97-AF65-F5344CB8AC3E}">
        <p14:creationId xmlns:p14="http://schemas.microsoft.com/office/powerpoint/2010/main" val="99922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End </a:t>
            </a:r>
            <a:r>
              <a:rPr lang="de-CH" dirty="0" err="1"/>
              <a:t>to</a:t>
            </a:r>
            <a:r>
              <a:rPr lang="de-CH" dirty="0"/>
              <a:t> End Verantwortung in den Team</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Teams bzw. Applikationen geschnitten nach Business </a:t>
            </a:r>
            <a:r>
              <a:rPr lang="de-CH" dirty="0" err="1"/>
              <a:t>Capabilities</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lose Kopplung und hohe Kohäsion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Alle Teams haben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nötigen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Entscheidungsgewalt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Möglichst wenig </a:t>
            </a:r>
            <a:r>
              <a:rPr lang="de-CH" dirty="0" err="1"/>
              <a:t>Handover</a:t>
            </a:r>
            <a:r>
              <a:rPr lang="de-CH" dirty="0"/>
              <a:t> / Schnittstelle zur Aussenwelt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Klare Daten- und damit UI Ownership</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Kunde will eine Applikation, am liebsten über die ganze SR40 Umgebung</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Details zur Integration (</a:t>
            </a:r>
            <a:r>
              <a:rPr lang="de-CH" dirty="0" err="1"/>
              <a:t>Microfrontends</a:t>
            </a:r>
            <a:r>
              <a:rPr lang="de-CH" dirty="0"/>
              <a:t> ist nicht die ganze </a:t>
            </a:r>
            <a:r>
              <a:rPr lang="de-CH" dirty="0" err="1"/>
              <a:t>Warheit</a:t>
            </a:r>
            <a:r>
              <a:rPr lang="de-CH" dirty="0"/>
              <a:t>)</a:t>
            </a:r>
          </a:p>
        </p:txBody>
      </p:sp>
      <p:sp>
        <p:nvSpPr>
          <p:cNvPr id="4" name="Foliennummernplatzhalter 3"/>
          <p:cNvSpPr>
            <a:spLocks noGrp="1"/>
          </p:cNvSpPr>
          <p:nvPr>
            <p:ph type="sldNum" sz="quarter" idx="10"/>
          </p:nvPr>
        </p:nvSpPr>
        <p:spPr/>
        <p:txBody>
          <a:bodyPr/>
          <a:lstStyle/>
          <a:p>
            <a:fld id="{A04FDDDB-F8A1-4327-996A-5B7614E95790}" type="slidenum">
              <a:rPr lang="de-CH" smtClean="0"/>
              <a:t>7</a:t>
            </a:fld>
            <a:endParaRPr lang="de-CH"/>
          </a:p>
        </p:txBody>
      </p:sp>
    </p:spTree>
    <p:extLst>
      <p:ext uri="{BB962C8B-B14F-4D97-AF65-F5344CB8AC3E}">
        <p14:creationId xmlns:p14="http://schemas.microsoft.com/office/powerpoint/2010/main" val="227447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Einleitung in die Domäne</a:t>
            </a:r>
          </a:p>
          <a:p>
            <a:r>
              <a:rPr lang="de-CH" dirty="0"/>
              <a:t>Prozess / Integration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8</a:t>
            </a:fld>
            <a:endParaRPr lang="de-CH"/>
          </a:p>
        </p:txBody>
      </p:sp>
    </p:spTree>
    <p:extLst>
      <p:ext uri="{BB962C8B-B14F-4D97-AF65-F5344CB8AC3E}">
        <p14:creationId xmlns:p14="http://schemas.microsoft.com/office/powerpoint/2010/main" val="257471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Welchen</a:t>
            </a:r>
            <a:r>
              <a:rPr lang="de-DE" baseline="0" dirty="0" smtClean="0"/>
              <a:t> Preis muss man bezahlen/Was gilt es zu beachten</a:t>
            </a:r>
          </a:p>
          <a:p>
            <a:endParaRPr lang="de-DE" baseline="0" dirty="0" smtClean="0"/>
          </a:p>
          <a:p>
            <a:endParaRPr lang="de-DE" baseline="0" dirty="0" smtClean="0"/>
          </a:p>
          <a:p>
            <a:pPr marL="342900" indent="-342900">
              <a:lnSpc>
                <a:spcPct val="200000"/>
              </a:lnSpc>
              <a:buFontTx/>
              <a:buChar char="-"/>
            </a:pPr>
            <a:r>
              <a:rPr lang="en-US" sz="1200" dirty="0" err="1" smtClean="0"/>
              <a:t>Schnelle</a:t>
            </a:r>
            <a:r>
              <a:rPr lang="en-US" sz="1200" dirty="0" smtClean="0"/>
              <a:t> </a:t>
            </a:r>
            <a:r>
              <a:rPr lang="en-US" sz="1200" dirty="0" err="1" smtClean="0"/>
              <a:t>Aufstartzeit</a:t>
            </a:r>
            <a:r>
              <a:rPr lang="en-US" sz="1200" dirty="0" smtClean="0"/>
              <a:t> </a:t>
            </a:r>
            <a:r>
              <a:rPr lang="en-US" sz="1200" dirty="0" err="1" smtClean="0"/>
              <a:t>zwingend</a:t>
            </a:r>
            <a:endParaRPr lang="en-US" sz="1200" dirty="0" smtClean="0"/>
          </a:p>
          <a:p>
            <a:pPr marL="342900" indent="-342900">
              <a:lnSpc>
                <a:spcPct val="200000"/>
              </a:lnSpc>
              <a:buFontTx/>
              <a:buChar char="-"/>
            </a:pPr>
            <a:r>
              <a:rPr lang="en-US" sz="1200" dirty="0" smtClean="0"/>
              <a:t>Separates ‘DOCUMENT’ pro </a:t>
            </a:r>
            <a:r>
              <a:rPr lang="en-US" sz="1200" dirty="0" err="1" smtClean="0"/>
              <a:t>Applikationsinstanz</a:t>
            </a:r>
            <a:endParaRPr lang="en-US" sz="1200" dirty="0" smtClean="0"/>
          </a:p>
          <a:p>
            <a:pPr marL="342900" indent="-342900">
              <a:lnSpc>
                <a:spcPct val="200000"/>
              </a:lnSpc>
              <a:buFontTx/>
              <a:buChar char="-"/>
            </a:pPr>
            <a:r>
              <a:rPr lang="en-US" sz="1200" dirty="0" err="1" smtClean="0"/>
              <a:t>Iframe-Begrenzung</a:t>
            </a:r>
            <a:r>
              <a:rPr lang="en-US" sz="1200" dirty="0" smtClean="0"/>
              <a:t> </a:t>
            </a:r>
            <a:r>
              <a:rPr lang="en-US" sz="1200" dirty="0" err="1" smtClean="0"/>
              <a:t>kann</a:t>
            </a:r>
            <a:r>
              <a:rPr lang="en-US" sz="1200" dirty="0" smtClean="0"/>
              <a:t> </a:t>
            </a:r>
            <a:r>
              <a:rPr lang="en-US" sz="1200" dirty="0" err="1" smtClean="0"/>
              <a:t>nicht</a:t>
            </a:r>
            <a:r>
              <a:rPr lang="en-US" sz="1200" dirty="0" smtClean="0"/>
              <a:t> </a:t>
            </a:r>
            <a:r>
              <a:rPr lang="en-US" sz="1200" dirty="0" err="1" smtClean="0"/>
              <a:t>verlassen</a:t>
            </a:r>
            <a:r>
              <a:rPr lang="en-US" sz="1200" dirty="0" smtClean="0"/>
              <a:t> </a:t>
            </a:r>
            <a:r>
              <a:rPr lang="en-US" sz="1200" dirty="0" err="1" smtClean="0"/>
              <a:t>werden</a:t>
            </a:r>
            <a:endParaRPr lang="en-US" sz="1200" dirty="0" smtClean="0"/>
          </a:p>
          <a:p>
            <a:pPr marL="342900" indent="-342900">
              <a:lnSpc>
                <a:spcPct val="200000"/>
              </a:lnSpc>
              <a:buFontTx/>
              <a:buChar char="-"/>
            </a:pPr>
            <a:endParaRPr lang="en-US" sz="1200" dirty="0" smtClean="0"/>
          </a:p>
          <a:p>
            <a:endParaRPr lang="de-DE" dirty="0"/>
          </a:p>
        </p:txBody>
      </p:sp>
      <p:sp>
        <p:nvSpPr>
          <p:cNvPr id="4" name="Foliennummernplatzhalter 3"/>
          <p:cNvSpPr>
            <a:spLocks noGrp="1"/>
          </p:cNvSpPr>
          <p:nvPr>
            <p:ph type="sldNum" sz="quarter" idx="10"/>
          </p:nvPr>
        </p:nvSpPr>
        <p:spPr/>
        <p:txBody>
          <a:bodyPr/>
          <a:lstStyle/>
          <a:p>
            <a:fld id="{A04FDDDB-F8A1-4327-996A-5B7614E95790}" type="slidenum">
              <a:rPr lang="de-CH" smtClean="0"/>
              <a:t>9</a:t>
            </a:fld>
            <a:endParaRPr lang="de-CH"/>
          </a:p>
        </p:txBody>
      </p:sp>
    </p:spTree>
    <p:extLst>
      <p:ext uri="{BB962C8B-B14F-4D97-AF65-F5344CB8AC3E}">
        <p14:creationId xmlns:p14="http://schemas.microsoft.com/office/powerpoint/2010/main" val="4243965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nSpc>
                <a:spcPct val="200000"/>
              </a:lnSpc>
              <a:buFontTx/>
              <a:buNone/>
            </a:pPr>
            <a:r>
              <a:rPr lang="en-US" sz="1200" dirty="0" err="1" smtClean="0"/>
              <a:t>Ausblick</a:t>
            </a:r>
            <a:endParaRPr lang="en-US" sz="1200" dirty="0" smtClean="0"/>
          </a:p>
          <a:p>
            <a:pPr marL="342900" indent="-342900">
              <a:lnSpc>
                <a:spcPct val="200000"/>
              </a:lnSpc>
              <a:buFontTx/>
              <a:buChar char="-"/>
            </a:pPr>
            <a:r>
              <a:rPr lang="en-US" sz="1200" dirty="0" smtClean="0"/>
              <a:t>Responsive Design</a:t>
            </a:r>
          </a:p>
          <a:p>
            <a:pPr marL="342900" indent="-342900">
              <a:lnSpc>
                <a:spcPct val="200000"/>
              </a:lnSpc>
              <a:buFontTx/>
              <a:buChar char="-"/>
            </a:pPr>
            <a:r>
              <a:rPr lang="en-US" sz="1200" dirty="0" smtClean="0"/>
              <a:t>Theming</a:t>
            </a:r>
          </a:p>
          <a:p>
            <a:pPr marL="342900" indent="-342900">
              <a:lnSpc>
                <a:spcPct val="200000"/>
              </a:lnSpc>
              <a:buFontTx/>
              <a:buChar char="-"/>
            </a:pPr>
            <a:r>
              <a:rPr lang="en-US" sz="1200" dirty="0" smtClean="0"/>
              <a:t>Multi Browser</a:t>
            </a:r>
          </a:p>
          <a:p>
            <a:endParaRPr lang="de-DE" dirty="0"/>
          </a:p>
        </p:txBody>
      </p:sp>
      <p:sp>
        <p:nvSpPr>
          <p:cNvPr id="4" name="Foliennummernplatzhalter 3"/>
          <p:cNvSpPr>
            <a:spLocks noGrp="1"/>
          </p:cNvSpPr>
          <p:nvPr>
            <p:ph type="sldNum" sz="quarter" idx="10"/>
          </p:nvPr>
        </p:nvSpPr>
        <p:spPr/>
        <p:txBody>
          <a:bodyPr/>
          <a:lstStyle/>
          <a:p>
            <a:fld id="{A04FDDDB-F8A1-4327-996A-5B7614E95790}" type="slidenum">
              <a:rPr lang="de-CH" smtClean="0"/>
              <a:t>10</a:t>
            </a:fld>
            <a:endParaRPr lang="de-CH"/>
          </a:p>
        </p:txBody>
      </p:sp>
    </p:spTree>
    <p:extLst>
      <p:ext uri="{BB962C8B-B14F-4D97-AF65-F5344CB8AC3E}">
        <p14:creationId xmlns:p14="http://schemas.microsoft.com/office/powerpoint/2010/main" val="95951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normAutofit/>
          </a:bodyPr>
          <a:lstStyle>
            <a:lvl1pPr>
              <a:defRPr sz="5400" b="0">
                <a:solidFill>
                  <a:schemeClr val="bg1"/>
                </a:solidFill>
              </a:defRPr>
            </a:lvl1pPr>
          </a:lstStyle>
          <a:p>
            <a:r>
              <a:rPr lang="en-US" dirty="0"/>
              <a:t>Click to edit Master title style</a:t>
            </a:r>
            <a:endParaRPr lang="de-CH"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05.03.19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38661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de-CH"/>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CH"/>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05.03.19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5187213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Vertikaler Textplatzhalt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05.03.19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1446468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bg>
      <p:bgRef idx="1001">
        <a:schemeClr val="bg1"/>
      </p:bgRef>
    </p:bg>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en-US"/>
              <a:t>Click to edit Master title style</a:t>
            </a:r>
            <a:endParaRPr lang="de-CH"/>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05.03.19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6360674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05.03.19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4582328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de-CH"/>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CF5CC051-6514-4911-91AD-E136E366829A}" type="datetimeFigureOut">
              <a:rPr lang="de-CH" smtClean="0"/>
              <a:t>05.03.19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80695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umsplatzhalter 4"/>
          <p:cNvSpPr>
            <a:spLocks noGrp="1"/>
          </p:cNvSpPr>
          <p:nvPr>
            <p:ph type="dt" sz="half" idx="10"/>
          </p:nvPr>
        </p:nvSpPr>
        <p:spPr/>
        <p:txBody>
          <a:bodyPr/>
          <a:lstStyle/>
          <a:p>
            <a:fld id="{CF5CC051-6514-4911-91AD-E136E366829A}" type="datetimeFigureOut">
              <a:rPr lang="de-CH" smtClean="0"/>
              <a:t>05.03.19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43904709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de-CH"/>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umsplatzhalter 6"/>
          <p:cNvSpPr>
            <a:spLocks noGrp="1"/>
          </p:cNvSpPr>
          <p:nvPr>
            <p:ph type="dt" sz="half" idx="10"/>
          </p:nvPr>
        </p:nvSpPr>
        <p:spPr/>
        <p:txBody>
          <a:bodyPr/>
          <a:lstStyle/>
          <a:p>
            <a:fld id="{CF5CC051-6514-4911-91AD-E136E366829A}" type="datetimeFigureOut">
              <a:rPr lang="de-CH" smtClean="0"/>
              <a:t>05.03.19</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2093114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Datumsplatzhalter 2"/>
          <p:cNvSpPr>
            <a:spLocks noGrp="1"/>
          </p:cNvSpPr>
          <p:nvPr>
            <p:ph type="dt" sz="half" idx="10"/>
          </p:nvPr>
        </p:nvSpPr>
        <p:spPr/>
        <p:txBody>
          <a:bodyPr/>
          <a:lstStyle/>
          <a:p>
            <a:fld id="{CF5CC051-6514-4911-91AD-E136E366829A}" type="datetimeFigureOut">
              <a:rPr lang="de-CH" smtClean="0"/>
              <a:t>05.03.19</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2055402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Ref idx="1001">
        <a:schemeClr val="bg1"/>
      </p:bgRef>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05.03.19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14670975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05.03.19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6616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de-CH"/>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05.03.19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018500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A657"/>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CC051-6514-4911-91AD-E136E366829A}" type="datetimeFigureOut">
              <a:rPr lang="de-CH" smtClean="0"/>
              <a:t>05.03.19</a:t>
            </a:fld>
            <a:endParaRPr lang="de-CH"/>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B9615-CEBF-477C-A913-05C05A1CEB6B}" type="slidenum">
              <a:rPr lang="de-CH" smtClean="0"/>
              <a:t>‹Nr.›</a:t>
            </a:fld>
            <a:endParaRPr lang="de-CH"/>
          </a:p>
        </p:txBody>
      </p:sp>
    </p:spTree>
    <p:extLst>
      <p:ext uri="{BB962C8B-B14F-4D97-AF65-F5344CB8AC3E}">
        <p14:creationId xmlns:p14="http://schemas.microsoft.com/office/powerpoint/2010/main" val="1652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hyperlink" Target="http://geek-and-poke.com/"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hyperlink" Target="http://geek-and-pok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hyperlink" Target="http://geek-and-poke.com/"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xmlns="" id="{01BCD978-FC9C-40D6-8B5F-73FF208FD759}"/>
              </a:ext>
            </a:extLst>
          </p:cNvPr>
          <p:cNvSpPr/>
          <p:nvPr/>
        </p:nvSpPr>
        <p:spPr>
          <a:xfrm>
            <a:off x="1524000" y="3884474"/>
            <a:ext cx="9296400" cy="1754327"/>
          </a:xfrm>
          <a:prstGeom prst="rect">
            <a:avLst/>
          </a:prstGeom>
        </p:spPr>
        <p:txBody>
          <a:bodyPr wrap="square">
            <a:spAutoFit/>
          </a:bodyPr>
          <a:lstStyle/>
          <a:p>
            <a:pPr algn="ctr"/>
            <a:r>
              <a:rPr lang="de-CH" dirty="0">
                <a:solidFill>
                  <a:schemeClr val="bg1"/>
                </a:solidFill>
              </a:rPr>
              <a:t>https://github.com/SchweizerischeBundesbahnen/</a:t>
            </a:r>
            <a:r>
              <a:rPr lang="de-CH" dirty="0" err="1">
                <a:solidFill>
                  <a:schemeClr val="bg1"/>
                </a:solidFill>
              </a:rPr>
              <a:t>scion-workbench</a:t>
            </a:r>
            <a:endParaRPr lang="de-CH" dirty="0">
              <a:solidFill>
                <a:schemeClr val="bg1"/>
              </a:solidFill>
            </a:endParaRPr>
          </a:p>
          <a:p>
            <a:pPr algn="ctr"/>
            <a:endParaRPr lang="de-CH" dirty="0">
              <a:solidFill>
                <a:schemeClr val="bg1"/>
              </a:solidFill>
            </a:endParaRPr>
          </a:p>
          <a:p>
            <a:pPr algn="ctr"/>
            <a:endParaRPr lang="de-CH" dirty="0">
              <a:solidFill>
                <a:schemeClr val="bg1"/>
              </a:solidFill>
            </a:endParaRPr>
          </a:p>
          <a:p>
            <a:pPr algn="ctr"/>
            <a:r>
              <a:rPr lang="de-CH" dirty="0">
                <a:solidFill>
                  <a:schemeClr val="bg1"/>
                </a:solidFill>
              </a:rPr>
              <a:t>Christoph </a:t>
            </a:r>
            <a:r>
              <a:rPr lang="de-CH" dirty="0" err="1">
                <a:solidFill>
                  <a:schemeClr val="bg1"/>
                </a:solidFill>
              </a:rPr>
              <a:t>Bühlmann</a:t>
            </a:r>
            <a:r>
              <a:rPr lang="de-CH" dirty="0">
                <a:solidFill>
                  <a:schemeClr val="bg1"/>
                </a:solidFill>
              </a:rPr>
              <a:t>, SBB</a:t>
            </a:r>
          </a:p>
          <a:p>
            <a:pPr algn="ctr"/>
            <a:r>
              <a:rPr lang="de-CH" dirty="0">
                <a:solidFill>
                  <a:schemeClr val="bg1"/>
                </a:solidFill>
              </a:rPr>
              <a:t>Daniel Wiehl, mtrail GmbH</a:t>
            </a:r>
          </a:p>
          <a:p>
            <a:pPr algn="ctr"/>
            <a:r>
              <a:rPr lang="de-CH" dirty="0">
                <a:solidFill>
                  <a:schemeClr val="bg1"/>
                </a:solidFill>
              </a:rPr>
              <a:t>Simon Eggler, mtrail GmbH</a:t>
            </a:r>
          </a:p>
        </p:txBody>
      </p:sp>
      <p:pic>
        <p:nvPicPr>
          <p:cNvPr id="14" name="Picture 13">
            <a:extLst>
              <a:ext uri="{FF2B5EF4-FFF2-40B4-BE49-F238E27FC236}">
                <a16:creationId xmlns:a16="http://schemas.microsoft.com/office/drawing/2014/main" xmlns=""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1" y="1981201"/>
            <a:ext cx="7611095" cy="1092503"/>
          </a:xfrm>
          <a:prstGeom prst="rect">
            <a:avLst/>
          </a:prstGeom>
        </p:spPr>
      </p:pic>
      <p:sp>
        <p:nvSpPr>
          <p:cNvPr id="3" name="Metadata">
            <a:extLst>
              <a:ext uri="{FF2B5EF4-FFF2-40B4-BE49-F238E27FC236}">
                <a16:creationId xmlns:a16="http://schemas.microsoft.com/office/drawing/2014/main" xmlns="" id="{F6E3BEB0-00E3-4678-BA6D-D0B1EBC16F4C}"/>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
        <p:nvSpPr>
          <p:cNvPr id="8" name="Rectangle 22">
            <a:extLst>
              <a:ext uri="{FF2B5EF4-FFF2-40B4-BE49-F238E27FC236}">
                <a16:creationId xmlns:a16="http://schemas.microsoft.com/office/drawing/2014/main" xmlns="" id="{01BCD978-FC9C-40D6-8B5F-73FF208FD759}"/>
              </a:ext>
            </a:extLst>
          </p:cNvPr>
          <p:cNvSpPr/>
          <p:nvPr/>
        </p:nvSpPr>
        <p:spPr>
          <a:xfrm>
            <a:off x="1524000" y="914400"/>
            <a:ext cx="9296400" cy="584776"/>
          </a:xfrm>
          <a:prstGeom prst="rect">
            <a:avLst/>
          </a:prstGeom>
        </p:spPr>
        <p:txBody>
          <a:bodyPr wrap="square">
            <a:spAutoFit/>
          </a:bodyPr>
          <a:lstStyle/>
          <a:p>
            <a:pPr algn="ctr"/>
            <a:r>
              <a:rPr lang="de-CH" sz="3200" dirty="0">
                <a:solidFill>
                  <a:schemeClr val="bg1"/>
                </a:solidFill>
              </a:rPr>
              <a:t>End-</a:t>
            </a:r>
            <a:r>
              <a:rPr lang="de-CH" sz="3200" dirty="0" err="1">
                <a:solidFill>
                  <a:schemeClr val="bg1"/>
                </a:solidFill>
              </a:rPr>
              <a:t>to</a:t>
            </a:r>
            <a:r>
              <a:rPr lang="de-CH" sz="3200" dirty="0">
                <a:solidFill>
                  <a:schemeClr val="bg1"/>
                </a:solidFill>
              </a:rPr>
              <a:t>-End Verantwortlichkeit in der Praxis</a:t>
            </a:r>
          </a:p>
        </p:txBody>
      </p:sp>
      <p:pic>
        <p:nvPicPr>
          <p:cNvPr id="2" name="Bild 1"/>
          <p:cNvPicPr>
            <a:picLocks noChangeAspect="1"/>
          </p:cNvPicPr>
          <p:nvPr/>
        </p:nvPicPr>
        <p:blipFill>
          <a:blip r:embed="rId3"/>
          <a:stretch>
            <a:fillRect/>
          </a:stretch>
        </p:blipFill>
        <p:spPr>
          <a:xfrm>
            <a:off x="1752600" y="5715001"/>
            <a:ext cx="4953000" cy="901875"/>
          </a:xfrm>
          <a:prstGeom prst="rect">
            <a:avLst/>
          </a:prstGeom>
        </p:spPr>
      </p:pic>
      <p:pic>
        <p:nvPicPr>
          <p:cNvPr id="4" name="Bild 3" descr="mtrail_139p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1" y="5791200"/>
            <a:ext cx="3352799" cy="897956"/>
          </a:xfrm>
          <a:prstGeom prst="rect">
            <a:avLst/>
          </a:prstGeom>
        </p:spPr>
      </p:pic>
    </p:spTree>
    <p:extLst>
      <p:ext uri="{BB962C8B-B14F-4D97-AF65-F5344CB8AC3E}">
        <p14:creationId xmlns:p14="http://schemas.microsoft.com/office/powerpoint/2010/main" val="30135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Outdated-Browsers_gdwx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feld 5"/>
          <p:cNvSpPr txBox="1"/>
          <p:nvPr/>
        </p:nvSpPr>
        <p:spPr>
          <a:xfrm rot="16200000">
            <a:off x="8795144" y="3424656"/>
            <a:ext cx="6607558" cy="215444"/>
          </a:xfrm>
          <a:prstGeom prst="rect">
            <a:avLst/>
          </a:prstGeom>
          <a:noFill/>
        </p:spPr>
        <p:txBody>
          <a:bodyPr wrap="square" rtlCol="0">
            <a:spAutoFit/>
          </a:bodyPr>
          <a:lstStyle/>
          <a:p>
            <a:r>
              <a:rPr lang="de-DE" sz="800" dirty="0"/>
              <a:t>https://</a:t>
            </a:r>
            <a:r>
              <a:rPr lang="de-DE" sz="800" dirty="0" err="1"/>
              <a:t>responsivedesign.is</a:t>
            </a:r>
            <a:r>
              <a:rPr lang="de-DE" sz="800" dirty="0"/>
              <a:t>/</a:t>
            </a:r>
            <a:r>
              <a:rPr lang="de-DE" sz="800" dirty="0" err="1"/>
              <a:t>examples</a:t>
            </a:r>
            <a:r>
              <a:rPr lang="de-DE" sz="800" dirty="0"/>
              <a:t>/</a:t>
            </a:r>
            <a:r>
              <a:rPr lang="de-DE" sz="800" dirty="0" err="1"/>
              <a:t>outdated</a:t>
            </a:r>
            <a:r>
              <a:rPr lang="de-DE" sz="800" dirty="0"/>
              <a:t>-browsers/</a:t>
            </a:r>
            <a:endParaRPr lang="de-DE" sz="800" dirty="0">
              <a:hlinkClick r:id="rId4"/>
            </a:endParaRPr>
          </a:p>
        </p:txBody>
      </p:sp>
    </p:spTree>
    <p:extLst>
      <p:ext uri="{BB962C8B-B14F-4D97-AF65-F5344CB8AC3E}">
        <p14:creationId xmlns:p14="http://schemas.microsoft.com/office/powerpoint/2010/main" val="36025855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BD9B8E-489D-4EA9-BDE1-3C1F5710E46C}"/>
              </a:ext>
            </a:extLst>
          </p:cNvPr>
          <p:cNvSpPr>
            <a:spLocks noGrp="1"/>
          </p:cNvSpPr>
          <p:nvPr>
            <p:ph type="title" idx="4294967295"/>
          </p:nvPr>
        </p:nvSpPr>
        <p:spPr>
          <a:xfrm>
            <a:off x="6400800" y="2057400"/>
            <a:ext cx="5791200" cy="2971800"/>
          </a:xfrm>
          <a:solidFill>
            <a:srgbClr val="4FA557"/>
          </a:solidFill>
        </p:spPr>
        <p:txBody>
          <a:bodyPr>
            <a:normAutofit/>
          </a:bodyPr>
          <a:lstStyle/>
          <a:p>
            <a:r>
              <a:rPr lang="en-US" sz="9600" b="1" dirty="0">
                <a:solidFill>
                  <a:schemeClr val="bg1"/>
                </a:solidFill>
              </a:rPr>
              <a:t>Merci.</a:t>
            </a:r>
            <a:endParaRPr lang="de-CH" sz="9600" b="1" dirty="0">
              <a:solidFill>
                <a:schemeClr val="bg1"/>
              </a:solidFill>
            </a:endParaRPr>
          </a:p>
        </p:txBody>
      </p:sp>
      <p:sp>
        <p:nvSpPr>
          <p:cNvPr id="7" name="TextBox 6">
            <a:extLst>
              <a:ext uri="{FF2B5EF4-FFF2-40B4-BE49-F238E27FC236}">
                <a16:creationId xmlns:a16="http://schemas.microsoft.com/office/drawing/2014/main" xmlns=""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xmlns="" id="{01BCD978-FC9C-40D6-8B5F-73FF208FD759}"/>
              </a:ext>
            </a:extLst>
          </p:cNvPr>
          <p:cNvSpPr/>
          <p:nvPr/>
        </p:nvSpPr>
        <p:spPr>
          <a:xfrm>
            <a:off x="2221345" y="5867400"/>
            <a:ext cx="7525623" cy="400110"/>
          </a:xfrm>
          <a:prstGeom prst="rect">
            <a:avLst/>
          </a:prstGeom>
        </p:spPr>
        <p:txBody>
          <a:bodyPr wrap="square">
            <a:spAutoFit/>
          </a:bodyPr>
          <a:lstStyle/>
          <a:p>
            <a:pPr algn="ctr"/>
            <a:r>
              <a:rPr lang="de-CH" sz="2000" b="1" dirty="0">
                <a:solidFill>
                  <a:schemeClr val="bg1"/>
                </a:solidFill>
              </a:rPr>
              <a:t>https://github.com/SchweizerischeBundesbahnen/scion-workbench</a:t>
            </a:r>
          </a:p>
        </p:txBody>
      </p:sp>
      <p:pic>
        <p:nvPicPr>
          <p:cNvPr id="14" name="Picture 13">
            <a:extLst>
              <a:ext uri="{FF2B5EF4-FFF2-40B4-BE49-F238E27FC236}">
                <a16:creationId xmlns:a16="http://schemas.microsoft.com/office/drawing/2014/main" xmlns=""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453" y="621269"/>
            <a:ext cx="7611095" cy="1092503"/>
          </a:xfrm>
          <a:prstGeom prst="rect">
            <a:avLst/>
          </a:prstGeom>
        </p:spPr>
      </p:pic>
      <p:sp>
        <p:nvSpPr>
          <p:cNvPr id="15" name="Metadata">
            <a:extLst>
              <a:ext uri="{FF2B5EF4-FFF2-40B4-BE49-F238E27FC236}">
                <a16:creationId xmlns:a16="http://schemas.microsoft.com/office/drawing/2014/main" xmlns="" id="{100224E2-AAC8-4529-B5F0-93696B2947CA}"/>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40034132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Bild 5" descr="time-mach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2400"/>
            <a:ext cx="8763000" cy="6572250"/>
          </a:xfrm>
          <a:prstGeom prst="rect">
            <a:avLst/>
          </a:prstGeom>
        </p:spPr>
      </p:pic>
      <p:pic>
        <p:nvPicPr>
          <p:cNvPr id="12" name="Bild 11"/>
          <p:cNvPicPr>
            <a:picLocks noChangeAspect="1"/>
          </p:cNvPicPr>
          <p:nvPr/>
        </p:nvPicPr>
        <p:blipFill>
          <a:blip r:embed="rId3"/>
          <a:stretch>
            <a:fillRect/>
          </a:stretch>
        </p:blipFill>
        <p:spPr>
          <a:xfrm>
            <a:off x="3657600" y="2667001"/>
            <a:ext cx="4953000" cy="3635061"/>
          </a:xfrm>
          <a:prstGeom prst="rect">
            <a:avLst/>
          </a:prstGeom>
        </p:spPr>
      </p:pic>
      <p:pic>
        <p:nvPicPr>
          <p:cNvPr id="13" name="Bild 12"/>
          <p:cNvPicPr>
            <a:picLocks noChangeAspect="1"/>
          </p:cNvPicPr>
          <p:nvPr/>
        </p:nvPicPr>
        <p:blipFill>
          <a:blip r:embed="rId4"/>
          <a:stretch>
            <a:fillRect/>
          </a:stretch>
        </p:blipFill>
        <p:spPr>
          <a:xfrm>
            <a:off x="3048000" y="3352801"/>
            <a:ext cx="6324600" cy="4614809"/>
          </a:xfrm>
          <a:prstGeom prst="rect">
            <a:avLst/>
          </a:prstGeom>
        </p:spPr>
      </p:pic>
      <p:pic>
        <p:nvPicPr>
          <p:cNvPr id="14" name="Bild 13"/>
          <p:cNvPicPr>
            <a:picLocks noChangeAspect="1"/>
          </p:cNvPicPr>
          <p:nvPr/>
        </p:nvPicPr>
        <p:blipFill>
          <a:blip r:embed="rId5"/>
          <a:stretch>
            <a:fillRect/>
          </a:stretch>
        </p:blipFill>
        <p:spPr>
          <a:xfrm>
            <a:off x="2209800" y="4330484"/>
            <a:ext cx="7924800" cy="5731004"/>
          </a:xfrm>
          <a:prstGeom prst="rect">
            <a:avLst/>
          </a:prstGeom>
        </p:spPr>
      </p:pic>
      <p:sp>
        <p:nvSpPr>
          <p:cNvPr id="2" name="Textfeld 1"/>
          <p:cNvSpPr txBox="1"/>
          <p:nvPr/>
        </p:nvSpPr>
        <p:spPr>
          <a:xfrm rot="16200000">
            <a:off x="8795144" y="3363101"/>
            <a:ext cx="6607558" cy="338554"/>
          </a:xfrm>
          <a:prstGeom prst="rect">
            <a:avLst/>
          </a:prstGeom>
          <a:noFill/>
        </p:spPr>
        <p:txBody>
          <a:bodyPr wrap="square" rtlCol="0">
            <a:spAutoFit/>
          </a:bodyPr>
          <a:lstStyle/>
          <a:p>
            <a:r>
              <a:rPr lang="de-CH" sz="800" dirty="0">
                <a:solidFill>
                  <a:srgbClr val="FFFFFF"/>
                </a:solidFill>
              </a:rPr>
              <a:t>https://www.davidalison.com/2013/05/hard-disk-clicking-and-time-</a:t>
            </a:r>
            <a:r>
              <a:rPr lang="de-CH" sz="800" dirty="0" smtClean="0">
                <a:solidFill>
                  <a:srgbClr val="FFFFFF"/>
                </a:solidFill>
              </a:rPr>
              <a:t>machine.htm</a:t>
            </a:r>
            <a:r>
              <a:rPr lang="de-CH" sz="800" dirty="0">
                <a:solidFill>
                  <a:srgbClr val="FFFFFF"/>
                </a:solidFill>
              </a:rPr>
              <a:t>, http://</a:t>
            </a:r>
            <a:r>
              <a:rPr lang="de-CH" sz="800" dirty="0" err="1">
                <a:solidFill>
                  <a:srgbClr val="FFFFFF"/>
                </a:solidFill>
              </a:rPr>
              <a:t>www.berner</a:t>
            </a:r>
            <a:r>
              <a:rPr lang="de-CH" sz="800" dirty="0">
                <a:solidFill>
                  <a:srgbClr val="FFFFFF"/>
                </a:solidFill>
              </a:rPr>
              <a:t>-architekten-</a:t>
            </a:r>
            <a:r>
              <a:rPr lang="de-CH" sz="800" dirty="0" err="1">
                <a:solidFill>
                  <a:srgbClr val="FFFFFF"/>
                </a:solidFill>
              </a:rPr>
              <a:t>treffen.ch</a:t>
            </a:r>
            <a:r>
              <a:rPr lang="de-CH" sz="800" dirty="0">
                <a:solidFill>
                  <a:srgbClr val="FFFFFF"/>
                </a:solidFill>
              </a:rPr>
              <a:t>/</a:t>
            </a:r>
            <a:r>
              <a:rPr lang="de-CH" sz="800" dirty="0" err="1">
                <a:solidFill>
                  <a:srgbClr val="FFFFFF"/>
                </a:solidFill>
              </a:rPr>
              <a:t>event</a:t>
            </a:r>
            <a:r>
              <a:rPr lang="de-CH" sz="800" dirty="0">
                <a:solidFill>
                  <a:srgbClr val="FFFFFF"/>
                </a:solidFill>
              </a:rPr>
              <a:t>/1l</a:t>
            </a:r>
            <a:endParaRPr lang="de-CH" sz="800" dirty="0">
              <a:solidFill>
                <a:srgbClr val="FFFFFF"/>
              </a:solidFill>
            </a:endParaRPr>
          </a:p>
          <a:p>
            <a:endParaRPr lang="de-DE" sz="800" dirty="0">
              <a:solidFill>
                <a:srgbClr val="FFFFFF"/>
              </a:solidFill>
            </a:endParaRPr>
          </a:p>
        </p:txBody>
      </p:sp>
    </p:spTree>
    <p:extLst>
      <p:ext uri="{BB962C8B-B14F-4D97-AF65-F5344CB8AC3E}">
        <p14:creationId xmlns:p14="http://schemas.microsoft.com/office/powerpoint/2010/main" val="356487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Bild 3" descr="VvBEMI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33401"/>
            <a:ext cx="8153400" cy="5588785"/>
          </a:xfrm>
          <a:prstGeom prst="rect">
            <a:avLst/>
          </a:prstGeom>
        </p:spPr>
      </p:pic>
      <p:sp>
        <p:nvSpPr>
          <p:cNvPr id="3" name="Textfeld 2"/>
          <p:cNvSpPr txBox="1"/>
          <p:nvPr/>
        </p:nvSpPr>
        <p:spPr>
          <a:xfrm rot="16200000">
            <a:off x="8795144" y="3363101"/>
            <a:ext cx="6607558" cy="338554"/>
          </a:xfrm>
          <a:prstGeom prst="rect">
            <a:avLst/>
          </a:prstGeom>
          <a:noFill/>
        </p:spPr>
        <p:txBody>
          <a:bodyPr wrap="square" rtlCol="0">
            <a:spAutoFit/>
          </a:bodyPr>
          <a:lstStyle/>
          <a:p>
            <a:r>
              <a:rPr lang="de-CH" sz="800" dirty="0">
                <a:solidFill>
                  <a:srgbClr val="FFFFFF"/>
                </a:solidFill>
              </a:rPr>
              <a:t>https://imgur.com/gallery/LGAZEqu</a:t>
            </a:r>
          </a:p>
          <a:p>
            <a:endParaRPr lang="de-DE" sz="800" dirty="0">
              <a:solidFill>
                <a:srgbClr val="FFFFFF"/>
              </a:solidFill>
            </a:endParaRPr>
          </a:p>
        </p:txBody>
      </p:sp>
    </p:spTree>
    <p:extLst>
      <p:ext uri="{BB962C8B-B14F-4D97-AF65-F5344CB8AC3E}">
        <p14:creationId xmlns:p14="http://schemas.microsoft.com/office/powerpoint/2010/main" val="237062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ung 7"/>
          <p:cNvGrpSpPr/>
          <p:nvPr/>
        </p:nvGrpSpPr>
        <p:grpSpPr>
          <a:xfrm>
            <a:off x="3200400" y="107817"/>
            <a:ext cx="5638800" cy="7978448"/>
            <a:chOff x="1143000" y="228600"/>
            <a:chExt cx="4846919" cy="6858000"/>
          </a:xfrm>
        </p:grpSpPr>
        <p:pic>
          <p:nvPicPr>
            <p:cNvPr id="2" name="Bild 1" descr="dig2c-en.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28600"/>
              <a:ext cx="4846919" cy="6858000"/>
            </a:xfrm>
            <a:prstGeom prst="rect">
              <a:avLst/>
            </a:prstGeom>
          </p:spPr>
        </p:pic>
        <p:sp>
          <p:nvSpPr>
            <p:cNvPr id="3" name="Multiplizieren 2"/>
            <p:cNvSpPr/>
            <p:nvPr/>
          </p:nvSpPr>
          <p:spPr>
            <a:xfrm>
              <a:off x="2667000" y="882396"/>
              <a:ext cx="1844041" cy="18440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Textfeld 5"/>
            <p:cNvSpPr txBox="1"/>
            <p:nvPr/>
          </p:nvSpPr>
          <p:spPr>
            <a:xfrm>
              <a:off x="2438400" y="533400"/>
              <a:ext cx="900036" cy="317465"/>
            </a:xfrm>
            <a:prstGeom prst="rect">
              <a:avLst/>
            </a:prstGeom>
            <a:solidFill>
              <a:schemeClr val="bg1"/>
            </a:solidFill>
          </p:spPr>
          <p:txBody>
            <a:bodyPr wrap="none" rtlCol="0">
              <a:spAutoFit/>
            </a:bodyPr>
            <a:lstStyle/>
            <a:p>
              <a:r>
                <a:rPr lang="de-DE" dirty="0">
                  <a:solidFill>
                    <a:schemeClr val="accent1"/>
                  </a:solidFill>
                  <a:latin typeface="Mistral"/>
                  <a:cs typeface="Mistral"/>
                </a:rPr>
                <a:t>MICRO-GUI</a:t>
              </a:r>
            </a:p>
          </p:txBody>
        </p:sp>
      </p:grpSp>
      <p:sp>
        <p:nvSpPr>
          <p:cNvPr id="7" name="Textfeld 6"/>
          <p:cNvSpPr txBox="1"/>
          <p:nvPr/>
        </p:nvSpPr>
        <p:spPr>
          <a:xfrm rot="16200000">
            <a:off x="8795144" y="3424656"/>
            <a:ext cx="6607558" cy="215444"/>
          </a:xfrm>
          <a:prstGeom prst="rect">
            <a:avLst/>
          </a:prstGeom>
          <a:noFill/>
        </p:spPr>
        <p:txBody>
          <a:bodyPr wrap="square" rtlCol="0">
            <a:spAutoFit/>
          </a:bodyPr>
          <a:lstStyle/>
          <a:p>
            <a:r>
              <a:rPr lang="de-DE" sz="800" dirty="0"/>
              <a:t>http://geek-and-poke.com</a:t>
            </a:r>
            <a:endParaRPr lang="de-DE" sz="800" dirty="0">
              <a:hlinkClick r:id="rId3"/>
            </a:endParaRPr>
          </a:p>
        </p:txBody>
      </p:sp>
    </p:spTree>
    <p:extLst>
      <p:ext uri="{BB962C8B-B14F-4D97-AF65-F5344CB8AC3E}">
        <p14:creationId xmlns:p14="http://schemas.microsoft.com/office/powerpoint/2010/main" val="74111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Gebogener Pfeil 34">
            <a:extLst>
              <a:ext uri="{FF2B5EF4-FFF2-40B4-BE49-F238E27FC236}">
                <a16:creationId xmlns:a16="http://schemas.microsoft.com/office/drawing/2014/main" xmlns="" id="{3B231C83-FAE7-4B2C-93DA-1EE5BD5E10B3}"/>
              </a:ext>
            </a:extLst>
          </p:cNvPr>
          <p:cNvSpPr/>
          <p:nvPr/>
        </p:nvSpPr>
        <p:spPr>
          <a:xfrm>
            <a:off x="645813" y="1144901"/>
            <a:ext cx="10100161" cy="5502312"/>
          </a:xfrm>
          <a:prstGeom prst="circularArrow">
            <a:avLst>
              <a:gd name="adj1" fmla="val 2815"/>
              <a:gd name="adj2" fmla="val 330680"/>
              <a:gd name="adj3" fmla="val 14330886"/>
              <a:gd name="adj4" fmla="val 17269413"/>
              <a:gd name="adj5" fmla="val 3310"/>
            </a:avLst>
          </a:prstGeom>
          <a:solidFill>
            <a:srgbClr val="DA0134">
              <a:alpha val="82000"/>
            </a:srgbClr>
          </a:solidFill>
          <a:ln>
            <a:noFill/>
          </a:ln>
          <a:effectLst>
            <a:outerShdw blurRad="50800" dist="38100" dir="2700000" algn="tl" rotWithShape="0">
              <a:prstClr val="black">
                <a:alpha val="40000"/>
              </a:prstClr>
            </a:outerShdw>
          </a:effectLst>
        </p:spPr>
        <p:txBody>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de-CH" sz="2400" b="0" i="0" u="none" strike="noStrike" kern="0" cap="none" spc="0" normalizeH="0" baseline="0" noProof="0">
              <a:ln>
                <a:noFill/>
              </a:ln>
              <a:solidFill>
                <a:srgbClr val="0E121E">
                  <a:hueOff val="0"/>
                  <a:satOff val="0"/>
                  <a:lumOff val="0"/>
                  <a:alphaOff val="0"/>
                </a:srgbClr>
              </a:solidFill>
              <a:effectLst/>
              <a:uLnTx/>
              <a:uFillTx/>
              <a:latin typeface="Calibri" panose="020F0502020204030204"/>
              <a:ea typeface="+mn-ea"/>
              <a:cs typeface="+mn-cs"/>
            </a:endParaRPr>
          </a:p>
        </p:txBody>
      </p:sp>
      <p:sp>
        <p:nvSpPr>
          <p:cNvPr id="60" name="Rechteck: abgerundete Ecken 59">
            <a:extLst>
              <a:ext uri="{FF2B5EF4-FFF2-40B4-BE49-F238E27FC236}">
                <a16:creationId xmlns:a16="http://schemas.microsoft.com/office/drawing/2014/main" xmlns="" id="{ED555BFF-3274-4287-8E42-2F4D116B7F37}"/>
              </a:ext>
            </a:extLst>
          </p:cNvPr>
          <p:cNvSpPr/>
          <p:nvPr/>
        </p:nvSpPr>
        <p:spPr>
          <a:xfrm>
            <a:off x="7241379" y="1043850"/>
            <a:ext cx="2127524" cy="352815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1" name="Pfeil nach unten 97">
            <a:extLst>
              <a:ext uri="{FF2B5EF4-FFF2-40B4-BE49-F238E27FC236}">
                <a16:creationId xmlns:a16="http://schemas.microsoft.com/office/drawing/2014/main" xmlns="" id="{C5D770CC-07C9-49CE-871B-08EEDBFB529E}"/>
              </a:ext>
            </a:extLst>
          </p:cNvPr>
          <p:cNvSpPr/>
          <p:nvPr/>
        </p:nvSpPr>
        <p:spPr>
          <a:xfrm rot="10800000" flipV="1">
            <a:off x="2365631" y="2038383"/>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2" name="Pfeil nach unten 98">
            <a:extLst>
              <a:ext uri="{FF2B5EF4-FFF2-40B4-BE49-F238E27FC236}">
                <a16:creationId xmlns:a16="http://schemas.microsoft.com/office/drawing/2014/main" xmlns="" id="{F054E67E-86B7-4A2B-B568-9E63D4198E7D}"/>
              </a:ext>
            </a:extLst>
          </p:cNvPr>
          <p:cNvSpPr/>
          <p:nvPr/>
        </p:nvSpPr>
        <p:spPr>
          <a:xfrm rot="10800000">
            <a:off x="2335737" y="4514485"/>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3" name="Pfeil nach unten 6">
            <a:extLst>
              <a:ext uri="{FF2B5EF4-FFF2-40B4-BE49-F238E27FC236}">
                <a16:creationId xmlns:a16="http://schemas.microsoft.com/office/drawing/2014/main" xmlns="" id="{15D2EDDE-6743-4426-B928-4372F98114C2}"/>
              </a:ext>
            </a:extLst>
          </p:cNvPr>
          <p:cNvSpPr/>
          <p:nvPr/>
        </p:nvSpPr>
        <p:spPr>
          <a:xfrm rot="2826808">
            <a:off x="10478144" y="4596416"/>
            <a:ext cx="331200" cy="995957"/>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4" name="Pfeil nach rechts 103">
            <a:extLst>
              <a:ext uri="{FF2B5EF4-FFF2-40B4-BE49-F238E27FC236}">
                <a16:creationId xmlns:a16="http://schemas.microsoft.com/office/drawing/2014/main" xmlns="" id="{5AF17494-8475-47D2-BA3F-56FF05DC27B9}"/>
              </a:ext>
            </a:extLst>
          </p:cNvPr>
          <p:cNvSpPr/>
          <p:nvPr/>
        </p:nvSpPr>
        <p:spPr>
          <a:xfrm rot="19010048">
            <a:off x="10497599" y="5202776"/>
            <a:ext cx="887245" cy="331363"/>
          </a:xfrm>
          <a:prstGeom prst="rightArrow">
            <a:avLst/>
          </a:prstGeom>
          <a:solidFill>
            <a:srgbClr val="DA0134">
              <a:lumMod val="40000"/>
              <a:lumOff val="60000"/>
            </a:srgbClr>
          </a:solidFill>
          <a:ln w="3175" cap="flat" cmpd="sng" algn="ctr">
            <a:solidFill>
              <a:srgbClr val="DA0134"/>
            </a:solidFill>
            <a:prstDash val="solid"/>
            <a:miter lim="800000"/>
          </a:ln>
          <a:effectLst/>
        </p:spPr>
        <p:txBody>
          <a:bodyPr wrap="square" lIns="48000" tIns="48000" rIns="48000" bIns="48000" rtlCol="0" anchor="t" anchorCtr="0">
            <a:normAutofit fontScale="25000" lnSpcReduction="2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5" name="Pfeil nach unten 94">
            <a:extLst>
              <a:ext uri="{FF2B5EF4-FFF2-40B4-BE49-F238E27FC236}">
                <a16:creationId xmlns:a16="http://schemas.microsoft.com/office/drawing/2014/main" xmlns="" id="{A5742450-F6CB-4858-BC94-C4DB8CB02831}"/>
              </a:ext>
            </a:extLst>
          </p:cNvPr>
          <p:cNvSpPr/>
          <p:nvPr/>
        </p:nvSpPr>
        <p:spPr>
          <a:xfrm rot="5400000" flipV="1">
            <a:off x="3617221" y="3007769"/>
            <a:ext cx="384043" cy="1056323"/>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6" name="Pfeil nach unten 95">
            <a:extLst>
              <a:ext uri="{FF2B5EF4-FFF2-40B4-BE49-F238E27FC236}">
                <a16:creationId xmlns:a16="http://schemas.microsoft.com/office/drawing/2014/main" xmlns="" id="{54274F57-60E0-4F35-BE24-10076172B408}"/>
              </a:ext>
            </a:extLst>
          </p:cNvPr>
          <p:cNvSpPr/>
          <p:nvPr/>
        </p:nvSpPr>
        <p:spPr>
          <a:xfrm rot="5400000" flipV="1">
            <a:off x="6697948" y="3236727"/>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7" name="Pfeil nach unten 96">
            <a:extLst>
              <a:ext uri="{FF2B5EF4-FFF2-40B4-BE49-F238E27FC236}">
                <a16:creationId xmlns:a16="http://schemas.microsoft.com/office/drawing/2014/main" xmlns="" id="{D10FFE9E-4188-46D0-B65F-A1BDDC82FAFD}"/>
              </a:ext>
            </a:extLst>
          </p:cNvPr>
          <p:cNvSpPr/>
          <p:nvPr/>
        </p:nvSpPr>
        <p:spPr>
          <a:xfrm rot="5400000" flipV="1">
            <a:off x="9300551" y="3150532"/>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8" name="Freihandform 42">
            <a:extLst>
              <a:ext uri="{FF2B5EF4-FFF2-40B4-BE49-F238E27FC236}">
                <a16:creationId xmlns:a16="http://schemas.microsoft.com/office/drawing/2014/main" xmlns="" id="{009D6529-B0F9-416C-AAD6-FF2FC3CD726D}"/>
              </a:ext>
            </a:extLst>
          </p:cNvPr>
          <p:cNvSpPr/>
          <p:nvPr/>
        </p:nvSpPr>
        <p:spPr>
          <a:xfrm>
            <a:off x="6305551" y="2487203"/>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9" name="Freihandform 72">
            <a:extLst>
              <a:ext uri="{FF2B5EF4-FFF2-40B4-BE49-F238E27FC236}">
                <a16:creationId xmlns:a16="http://schemas.microsoft.com/office/drawing/2014/main" xmlns="" id="{C36E3232-A3E2-4E6A-A167-16832A85F340}"/>
              </a:ext>
            </a:extLst>
          </p:cNvPr>
          <p:cNvSpPr/>
          <p:nvPr/>
        </p:nvSpPr>
        <p:spPr>
          <a:xfrm>
            <a:off x="538578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0" name="Freihandform 101">
            <a:extLst>
              <a:ext uri="{FF2B5EF4-FFF2-40B4-BE49-F238E27FC236}">
                <a16:creationId xmlns:a16="http://schemas.microsoft.com/office/drawing/2014/main" xmlns="" id="{BCDEBFAC-F28B-4E7C-9A47-60174F7387F8}"/>
              </a:ext>
            </a:extLst>
          </p:cNvPr>
          <p:cNvSpPr/>
          <p:nvPr/>
        </p:nvSpPr>
        <p:spPr>
          <a:xfrm>
            <a:off x="240934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1" name="Freihandform 106">
            <a:extLst>
              <a:ext uri="{FF2B5EF4-FFF2-40B4-BE49-F238E27FC236}">
                <a16:creationId xmlns:a16="http://schemas.microsoft.com/office/drawing/2014/main" xmlns="" id="{7C05FDE7-A787-40BC-BF8A-62E5979174DD}"/>
              </a:ext>
            </a:extLst>
          </p:cNvPr>
          <p:cNvSpPr/>
          <p:nvPr/>
        </p:nvSpPr>
        <p:spPr>
          <a:xfrm>
            <a:off x="2791012" y="2660219"/>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2" name="Textfeld 30">
            <a:extLst>
              <a:ext uri="{FF2B5EF4-FFF2-40B4-BE49-F238E27FC236}">
                <a16:creationId xmlns:a16="http://schemas.microsoft.com/office/drawing/2014/main" xmlns="" id="{CFBAC377-7404-4028-B2B6-C78E50B0EF51}"/>
              </a:ext>
            </a:extLst>
          </p:cNvPr>
          <p:cNvSpPr txBox="1"/>
          <p:nvPr/>
        </p:nvSpPr>
        <p:spPr>
          <a:xfrm>
            <a:off x="7480302" y="1146561"/>
            <a:ext cx="1875908" cy="423995"/>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Produktion vorbereiten</a:t>
            </a:r>
          </a:p>
          <a:p>
            <a:pPr defTabSz="457189"/>
            <a:r>
              <a:rPr lang="de-CH" sz="1333" b="1" dirty="0">
                <a:solidFill>
                  <a:srgbClr val="DA0134"/>
                </a:solidFill>
                <a:latin typeface="Arial" pitchFamily="34" charset="0"/>
                <a:cs typeface="Arial" pitchFamily="34" charset="0"/>
              </a:rPr>
              <a:t>  </a:t>
            </a:r>
            <a:r>
              <a:rPr lang="de-CH" sz="1333" b="1" dirty="0">
                <a:solidFill>
                  <a:srgbClr val="482624">
                    <a:lumMod val="75000"/>
                  </a:srgbClr>
                </a:solidFill>
                <a:latin typeface="Arial" pitchFamily="34" charset="0"/>
                <a:cs typeface="Arial" pitchFamily="34" charset="0"/>
              </a:rPr>
              <a:t>Produktionsvorgabe </a:t>
            </a:r>
            <a:r>
              <a:rPr lang="de-CH" sz="1333" b="1" dirty="0">
                <a:solidFill>
                  <a:srgbClr val="DA0134"/>
                </a:solidFill>
                <a:latin typeface="Arial" pitchFamily="34" charset="0"/>
                <a:cs typeface="Arial" pitchFamily="34" charset="0"/>
              </a:rPr>
              <a:t/>
            </a:r>
            <a:br>
              <a:rPr lang="de-CH" sz="1333" b="1" dirty="0">
                <a:solidFill>
                  <a:srgbClr val="DA0134"/>
                </a:solidFill>
                <a:latin typeface="Arial" pitchFamily="34" charset="0"/>
                <a:cs typeface="Arial" pitchFamily="34" charset="0"/>
              </a:rPr>
            </a:br>
            <a:r>
              <a:rPr lang="de-CH" sz="1333" b="1" dirty="0">
                <a:solidFill>
                  <a:srgbClr val="DA0134"/>
                </a:solidFill>
                <a:latin typeface="Arial" pitchFamily="34" charset="0"/>
                <a:cs typeface="Arial" pitchFamily="34" charset="0"/>
              </a:rPr>
              <a:t> </a:t>
            </a:r>
          </a:p>
        </p:txBody>
      </p:sp>
      <p:sp>
        <p:nvSpPr>
          <p:cNvPr id="73" name="Pfeil nach unten 93">
            <a:extLst>
              <a:ext uri="{FF2B5EF4-FFF2-40B4-BE49-F238E27FC236}">
                <a16:creationId xmlns:a16="http://schemas.microsoft.com/office/drawing/2014/main" xmlns="" id="{EEC879C7-8ADC-4EB9-B805-02D2D376C627}"/>
              </a:ext>
            </a:extLst>
          </p:cNvPr>
          <p:cNvSpPr/>
          <p:nvPr/>
        </p:nvSpPr>
        <p:spPr>
          <a:xfrm rot="10800000" flipV="1">
            <a:off x="8142225" y="4648405"/>
            <a:ext cx="384043" cy="74237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4" name="Pfeil nach unten 99">
            <a:extLst>
              <a:ext uri="{FF2B5EF4-FFF2-40B4-BE49-F238E27FC236}">
                <a16:creationId xmlns:a16="http://schemas.microsoft.com/office/drawing/2014/main" xmlns="" id="{D5525E4B-9FC5-493C-AE43-9E532A57C915}"/>
              </a:ext>
            </a:extLst>
          </p:cNvPr>
          <p:cNvSpPr/>
          <p:nvPr/>
        </p:nvSpPr>
        <p:spPr>
          <a:xfrm rot="10800000">
            <a:off x="5232953" y="4504734"/>
            <a:ext cx="384043" cy="86364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7" name="Rechteck: abgerundete Ecken 76">
            <a:extLst>
              <a:ext uri="{FF2B5EF4-FFF2-40B4-BE49-F238E27FC236}">
                <a16:creationId xmlns:a16="http://schemas.microsoft.com/office/drawing/2014/main" xmlns="" id="{F4482077-752B-4536-9E23-23400FC0B042}"/>
              </a:ext>
            </a:extLst>
          </p:cNvPr>
          <p:cNvSpPr/>
          <p:nvPr/>
        </p:nvSpPr>
        <p:spPr>
          <a:xfrm>
            <a:off x="4068607" y="5473627"/>
            <a:ext cx="6533495" cy="1082229"/>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8" name="Rechteck: abgerundete Ecken 77">
            <a:extLst>
              <a:ext uri="{FF2B5EF4-FFF2-40B4-BE49-F238E27FC236}">
                <a16:creationId xmlns:a16="http://schemas.microsoft.com/office/drawing/2014/main" xmlns="" id="{DB463E25-AEF8-444D-B07E-BA3E4F7CB6C0}"/>
              </a:ext>
            </a:extLst>
          </p:cNvPr>
          <p:cNvSpPr/>
          <p:nvPr/>
        </p:nvSpPr>
        <p:spPr>
          <a:xfrm>
            <a:off x="1483981" y="4857636"/>
            <a:ext cx="2127524" cy="1322933"/>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9" name="Rechteck: abgerundete Ecken 78">
            <a:extLst>
              <a:ext uri="{FF2B5EF4-FFF2-40B4-BE49-F238E27FC236}">
                <a16:creationId xmlns:a16="http://schemas.microsoft.com/office/drawing/2014/main" xmlns="" id="{25155202-788F-41BA-A14F-A6FD6CFED579}"/>
              </a:ext>
            </a:extLst>
          </p:cNvPr>
          <p:cNvSpPr/>
          <p:nvPr/>
        </p:nvSpPr>
        <p:spPr>
          <a:xfrm>
            <a:off x="9788343" y="1222514"/>
            <a:ext cx="2127524" cy="37669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0" name="Rechteck: abgerundete Ecken 79">
            <a:extLst>
              <a:ext uri="{FF2B5EF4-FFF2-40B4-BE49-F238E27FC236}">
                <a16:creationId xmlns:a16="http://schemas.microsoft.com/office/drawing/2014/main" xmlns="" id="{8AA909E2-D6B6-40F3-B1EE-2955F18CC465}"/>
              </a:ext>
            </a:extLst>
          </p:cNvPr>
          <p:cNvSpPr/>
          <p:nvPr/>
        </p:nvSpPr>
        <p:spPr>
          <a:xfrm>
            <a:off x="4337403" y="2576776"/>
            <a:ext cx="2127524" cy="18950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1" name="Rechteck: abgerundete Ecken 80">
            <a:extLst>
              <a:ext uri="{FF2B5EF4-FFF2-40B4-BE49-F238E27FC236}">
                <a16:creationId xmlns:a16="http://schemas.microsoft.com/office/drawing/2014/main" xmlns="" id="{E672BD59-09D8-45D6-A9DB-F8F24AF6ECE2}"/>
              </a:ext>
            </a:extLst>
          </p:cNvPr>
          <p:cNvSpPr/>
          <p:nvPr/>
        </p:nvSpPr>
        <p:spPr>
          <a:xfrm>
            <a:off x="1084870" y="2717376"/>
            <a:ext cx="2127524" cy="17544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2" name="Rechteck: abgerundete Ecken 81">
            <a:extLst>
              <a:ext uri="{FF2B5EF4-FFF2-40B4-BE49-F238E27FC236}">
                <a16:creationId xmlns:a16="http://schemas.microsoft.com/office/drawing/2014/main" xmlns="" id="{0EC736D4-CD59-4A93-961F-796811588C34}"/>
              </a:ext>
            </a:extLst>
          </p:cNvPr>
          <p:cNvSpPr/>
          <p:nvPr/>
        </p:nvSpPr>
        <p:spPr>
          <a:xfrm>
            <a:off x="1610664" y="1305567"/>
            <a:ext cx="1919531" cy="957116"/>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3" name="Textfeld 82">
            <a:extLst>
              <a:ext uri="{FF2B5EF4-FFF2-40B4-BE49-F238E27FC236}">
                <a16:creationId xmlns:a16="http://schemas.microsoft.com/office/drawing/2014/main" xmlns="" id="{A55B2922-058A-4AC7-B73C-50D7F464CAC1}"/>
              </a:ext>
            </a:extLst>
          </p:cNvPr>
          <p:cNvSpPr txBox="1"/>
          <p:nvPr/>
        </p:nvSpPr>
        <p:spPr>
          <a:xfrm>
            <a:off x="1743953" y="1374651"/>
            <a:ext cx="1776000" cy="460864"/>
          </a:xfrm>
          <a:prstGeom prst="rect">
            <a:avLst/>
          </a:prstGeom>
          <a:noFill/>
          <a:ln>
            <a:noFill/>
          </a:ln>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Flotte bereitstellen</a:t>
            </a:r>
          </a:p>
          <a:p>
            <a:pPr defTabSz="457189"/>
            <a:r>
              <a:rPr lang="de-CH" sz="1333" b="1" dirty="0">
                <a:solidFill>
                  <a:srgbClr val="482624">
                    <a:lumMod val="75000"/>
                  </a:srgbClr>
                </a:solidFill>
                <a:latin typeface="Arial" pitchFamily="34" charset="0"/>
                <a:cs typeface="Arial" pitchFamily="34" charset="0"/>
              </a:rPr>
              <a:t>Bereitgestellte Flotte</a:t>
            </a:r>
          </a:p>
        </p:txBody>
      </p:sp>
      <p:sp>
        <p:nvSpPr>
          <p:cNvPr id="84" name="Textfeld 83">
            <a:extLst>
              <a:ext uri="{FF2B5EF4-FFF2-40B4-BE49-F238E27FC236}">
                <a16:creationId xmlns:a16="http://schemas.microsoft.com/office/drawing/2014/main" xmlns="" id="{5A2D31BF-702D-4FAC-92A9-4A69CF9DC8C5}"/>
              </a:ext>
            </a:extLst>
          </p:cNvPr>
          <p:cNvSpPr txBox="1"/>
          <p:nvPr/>
        </p:nvSpPr>
        <p:spPr>
          <a:xfrm>
            <a:off x="1273999" y="2800891"/>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Dimensionierung</a:t>
            </a:r>
          </a:p>
          <a:p>
            <a:pPr defTabSz="457189"/>
            <a:r>
              <a:rPr lang="de-CH" sz="1333" b="1" dirty="0">
                <a:solidFill>
                  <a:srgbClr val="482624">
                    <a:lumMod val="75000"/>
                  </a:srgbClr>
                </a:solidFill>
                <a:latin typeface="Arial" pitchFamily="34" charset="0"/>
                <a:cs typeface="Arial" pitchFamily="34" charset="0"/>
              </a:rPr>
              <a:t>Planungsparameter</a:t>
            </a:r>
          </a:p>
        </p:txBody>
      </p:sp>
      <p:sp>
        <p:nvSpPr>
          <p:cNvPr id="85" name="Textfeld 84">
            <a:extLst>
              <a:ext uri="{FF2B5EF4-FFF2-40B4-BE49-F238E27FC236}">
                <a16:creationId xmlns:a16="http://schemas.microsoft.com/office/drawing/2014/main" xmlns="" id="{1527DBB5-1AC3-4FBE-A67C-473D1EC4AB1C}"/>
              </a:ext>
            </a:extLst>
          </p:cNvPr>
          <p:cNvSpPr txBox="1"/>
          <p:nvPr/>
        </p:nvSpPr>
        <p:spPr>
          <a:xfrm>
            <a:off x="4554473" y="2682849"/>
            <a:ext cx="1702031"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Kapazität zuteilen</a:t>
            </a:r>
          </a:p>
          <a:p>
            <a:pPr defTabSz="457189"/>
            <a:r>
              <a:rPr lang="de-CH" sz="1333" b="1" dirty="0">
                <a:solidFill>
                  <a:srgbClr val="482624">
                    <a:lumMod val="75000"/>
                  </a:srgbClr>
                </a:solidFill>
                <a:latin typeface="Arial" pitchFamily="34" charset="0"/>
                <a:cs typeface="Arial" pitchFamily="34" charset="0"/>
              </a:rPr>
              <a:t>Kapazitätsplan </a:t>
            </a:r>
          </a:p>
        </p:txBody>
      </p:sp>
      <p:sp>
        <p:nvSpPr>
          <p:cNvPr id="86" name="Textfeld 85">
            <a:extLst>
              <a:ext uri="{FF2B5EF4-FFF2-40B4-BE49-F238E27FC236}">
                <a16:creationId xmlns:a16="http://schemas.microsoft.com/office/drawing/2014/main" xmlns="" id="{730EDF7E-8A21-4BE4-94E2-29D5EB306E27}"/>
              </a:ext>
            </a:extLst>
          </p:cNvPr>
          <p:cNvSpPr txBox="1"/>
          <p:nvPr/>
        </p:nvSpPr>
        <p:spPr>
          <a:xfrm>
            <a:off x="4278529" y="5555355"/>
            <a:ext cx="3992464" cy="388824"/>
          </a:xfrm>
          <a:prstGeom prst="rect">
            <a:avLst/>
          </a:prstGeom>
          <a:noFill/>
        </p:spPr>
        <p:txBody>
          <a:bodyPr wrap="square" lIns="0" tIns="0" rIns="0" bIns="0" rtlCol="0" anchor="b">
            <a:noAutofit/>
          </a:bodyPr>
          <a:lstStyle/>
          <a:p>
            <a:pPr defTabSz="457189"/>
            <a:r>
              <a:rPr lang="de-CH" sz="1333" b="1" dirty="0">
                <a:solidFill>
                  <a:srgbClr val="FFFFFF"/>
                </a:solidFill>
                <a:latin typeface="Arial" pitchFamily="34" charset="0"/>
                <a:cs typeface="Arial" pitchFamily="34" charset="0"/>
              </a:rPr>
              <a:t>Überwachen &amp; steuern</a:t>
            </a:r>
          </a:p>
          <a:p>
            <a:pPr defTabSz="457189"/>
            <a:r>
              <a:rPr lang="de-CH" sz="1333" b="1" dirty="0">
                <a:solidFill>
                  <a:srgbClr val="482624">
                    <a:lumMod val="75000"/>
                  </a:srgbClr>
                </a:solidFill>
                <a:latin typeface="Arial" pitchFamily="34" charset="0"/>
                <a:cs typeface="Arial" pitchFamily="34" charset="0"/>
              </a:rPr>
              <a:t>Zustandsabbild</a:t>
            </a:r>
          </a:p>
        </p:txBody>
      </p:sp>
      <p:sp>
        <p:nvSpPr>
          <p:cNvPr id="87" name="Textfeld 86">
            <a:extLst>
              <a:ext uri="{FF2B5EF4-FFF2-40B4-BE49-F238E27FC236}">
                <a16:creationId xmlns:a16="http://schemas.microsoft.com/office/drawing/2014/main" xmlns="" id="{704EAEB4-91F3-4D37-A187-81C10A3AE6F3}"/>
              </a:ext>
            </a:extLst>
          </p:cNvPr>
          <p:cNvSpPr txBox="1"/>
          <p:nvPr/>
        </p:nvSpPr>
        <p:spPr>
          <a:xfrm>
            <a:off x="10048200" y="1282037"/>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Produzieren</a:t>
            </a:r>
            <a:br>
              <a:rPr lang="de-CH" sz="1333" b="1" dirty="0">
                <a:solidFill>
                  <a:srgbClr val="FFFFFF"/>
                </a:solidFill>
                <a:latin typeface="Arial" pitchFamily="34" charset="0"/>
                <a:cs typeface="Arial" pitchFamily="34" charset="0"/>
              </a:rPr>
            </a:br>
            <a:r>
              <a:rPr lang="de-CH" sz="1333" b="1" dirty="0">
                <a:solidFill>
                  <a:srgbClr val="482624">
                    <a:lumMod val="75000"/>
                  </a:srgbClr>
                </a:solidFill>
                <a:latin typeface="Arial" pitchFamily="34" charset="0"/>
                <a:cs typeface="Arial" pitchFamily="34" charset="0"/>
              </a:rPr>
              <a:t>Produktionsabbild</a:t>
            </a:r>
          </a:p>
        </p:txBody>
      </p:sp>
      <p:sp>
        <p:nvSpPr>
          <p:cNvPr id="88" name="Rechteck: abgerundete Ecken 87">
            <a:extLst>
              <a:ext uri="{FF2B5EF4-FFF2-40B4-BE49-F238E27FC236}">
                <a16:creationId xmlns:a16="http://schemas.microsoft.com/office/drawing/2014/main" xmlns="" id="{B7C41F88-845A-4F8F-9A78-2C1C0BE872EF}"/>
              </a:ext>
            </a:extLst>
          </p:cNvPr>
          <p:cNvSpPr/>
          <p:nvPr/>
        </p:nvSpPr>
        <p:spPr>
          <a:xfrm>
            <a:off x="1731097" y="1833997"/>
            <a:ext cx="1674723" cy="3317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Flotte bereitstellen</a:t>
            </a:r>
          </a:p>
        </p:txBody>
      </p:sp>
      <p:sp>
        <p:nvSpPr>
          <p:cNvPr id="89" name="Rechteck: abgerundete Ecken 88">
            <a:extLst>
              <a:ext uri="{FF2B5EF4-FFF2-40B4-BE49-F238E27FC236}">
                <a16:creationId xmlns:a16="http://schemas.microsoft.com/office/drawing/2014/main" xmlns="" id="{2CC9B87C-4214-405E-8534-E70B997DF722}"/>
              </a:ext>
            </a:extLst>
          </p:cNvPr>
          <p:cNvSpPr/>
          <p:nvPr/>
        </p:nvSpPr>
        <p:spPr>
          <a:xfrm>
            <a:off x="4504260" y="1005536"/>
            <a:ext cx="2319913" cy="1291952"/>
          </a:xfrm>
          <a:prstGeom prst="roundRect">
            <a:avLst/>
          </a:prstGeom>
          <a:solidFill>
            <a:srgbClr val="0E121E">
              <a:lumMod val="50000"/>
              <a:lumOff val="50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0" name="Textfeld 89">
            <a:extLst>
              <a:ext uri="{FF2B5EF4-FFF2-40B4-BE49-F238E27FC236}">
                <a16:creationId xmlns:a16="http://schemas.microsoft.com/office/drawing/2014/main" xmlns="" id="{766D4860-0AEB-41F8-8132-A12431147591}"/>
              </a:ext>
            </a:extLst>
          </p:cNvPr>
          <p:cNvSpPr txBox="1"/>
          <p:nvPr/>
        </p:nvSpPr>
        <p:spPr>
          <a:xfrm>
            <a:off x="4623879" y="1094329"/>
            <a:ext cx="1982156" cy="423995"/>
          </a:xfrm>
          <a:prstGeom prst="rect">
            <a:avLst/>
          </a:prstGeom>
          <a:noFill/>
        </p:spPr>
        <p:txBody>
          <a:bodyPr wrap="square" lIns="0" tIns="0" rIns="0" bIns="0" rtlCol="0" anchor="t">
            <a:noAutofit/>
          </a:bodyPr>
          <a:lstStyle/>
          <a:p>
            <a:pPr algn="ctr" defTabSz="457189"/>
            <a:r>
              <a:rPr lang="de-CH" sz="1333" b="1" dirty="0">
                <a:solidFill>
                  <a:srgbClr val="FFFFFF"/>
                </a:solidFill>
                <a:latin typeface="Arial" pitchFamily="34" charset="0"/>
                <a:cs typeface="Arial" pitchFamily="34" charset="0"/>
              </a:rPr>
              <a:t>Nachbearbeitung</a:t>
            </a:r>
          </a:p>
          <a:p>
            <a:pPr algn="ctr" defTabSz="457189"/>
            <a:r>
              <a:rPr lang="de-CH" sz="1333" b="1" dirty="0">
                <a:solidFill>
                  <a:srgbClr val="482624">
                    <a:lumMod val="75000"/>
                  </a:srgbClr>
                </a:solidFill>
                <a:latin typeface="Arial" pitchFamily="34" charset="0"/>
                <a:cs typeface="Arial" pitchFamily="34" charset="0"/>
              </a:rPr>
              <a:t>Verbesserungspotenzial</a:t>
            </a:r>
          </a:p>
        </p:txBody>
      </p:sp>
      <p:sp>
        <p:nvSpPr>
          <p:cNvPr id="91" name="Rechteck: abgerundete Ecken 90">
            <a:extLst>
              <a:ext uri="{FF2B5EF4-FFF2-40B4-BE49-F238E27FC236}">
                <a16:creationId xmlns:a16="http://schemas.microsoft.com/office/drawing/2014/main" xmlns="" id="{A6F14EEF-793A-4E7C-98C6-2BCB5015CA7D}"/>
              </a:ext>
            </a:extLst>
          </p:cNvPr>
          <p:cNvSpPr/>
          <p:nvPr/>
        </p:nvSpPr>
        <p:spPr>
          <a:xfrm>
            <a:off x="4655255" y="1639103"/>
            <a:ext cx="198934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Nachbearbeitung / </a:t>
            </a:r>
            <a:b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Q-Verbesserung</a:t>
            </a:r>
          </a:p>
        </p:txBody>
      </p:sp>
      <p:sp>
        <p:nvSpPr>
          <p:cNvPr id="92" name="Rechteck: abgerundete Ecken 91">
            <a:extLst>
              <a:ext uri="{FF2B5EF4-FFF2-40B4-BE49-F238E27FC236}">
                <a16:creationId xmlns:a16="http://schemas.microsoft.com/office/drawing/2014/main" xmlns="" id="{A7A9BEBD-B4E0-4D09-B03B-B4031733FEB6}"/>
              </a:ext>
            </a:extLst>
          </p:cNvPr>
          <p:cNvSpPr/>
          <p:nvPr/>
        </p:nvSpPr>
        <p:spPr>
          <a:xfrm>
            <a:off x="7396359" y="2235425"/>
            <a:ext cx="1823187" cy="58495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Ressourcen </a:t>
            </a: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Bahnprod</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(Fahrzeuge, Kundenbegleiter auf Zug, Lokpersonal</a:t>
            </a:r>
          </a:p>
        </p:txBody>
      </p:sp>
      <p:sp>
        <p:nvSpPr>
          <p:cNvPr id="93" name="Rechteck: abgerundete Ecken 92">
            <a:extLst>
              <a:ext uri="{FF2B5EF4-FFF2-40B4-BE49-F238E27FC236}">
                <a16:creationId xmlns:a16="http://schemas.microsoft.com/office/drawing/2014/main" xmlns="" id="{70FB40DD-C117-4380-9A13-D77DDEB62A2A}"/>
              </a:ext>
            </a:extLst>
          </p:cNvPr>
          <p:cNvSpPr/>
          <p:nvPr/>
        </p:nvSpPr>
        <p:spPr>
          <a:xfrm>
            <a:off x="7409679" y="2888587"/>
            <a:ext cx="1784352" cy="44498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Lage führen und Ereignisse managen (inkl. BCM)</a:t>
            </a:r>
          </a:p>
        </p:txBody>
      </p:sp>
      <p:sp>
        <p:nvSpPr>
          <p:cNvPr id="94" name="Rechteck: abgerundete Ecken 93">
            <a:extLst>
              <a:ext uri="{FF2B5EF4-FFF2-40B4-BE49-F238E27FC236}">
                <a16:creationId xmlns:a16="http://schemas.microsoft.com/office/drawing/2014/main" xmlns="" id="{F949FD86-52C5-4E42-8342-3EC45CC37A49}"/>
              </a:ext>
            </a:extLst>
          </p:cNvPr>
          <p:cNvSpPr/>
          <p:nvPr/>
        </p:nvSpPr>
        <p:spPr>
          <a:xfrm>
            <a:off x="7417634" y="3404603"/>
            <a:ext cx="1783623" cy="47432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Bewegung mit besonderen Eigenschaften</a:t>
            </a:r>
          </a:p>
        </p:txBody>
      </p:sp>
      <p:sp>
        <p:nvSpPr>
          <p:cNvPr id="95" name="Rechteck: abgerundete Ecken 94">
            <a:extLst>
              <a:ext uri="{FF2B5EF4-FFF2-40B4-BE49-F238E27FC236}">
                <a16:creationId xmlns:a16="http://schemas.microsoft.com/office/drawing/2014/main" xmlns="" id="{BDCF0D7F-9C71-4259-B39C-47FF91814359}"/>
              </a:ext>
            </a:extLst>
          </p:cNvPr>
          <p:cNvSpPr/>
          <p:nvPr/>
        </p:nvSpPr>
        <p:spPr>
          <a:xfrm>
            <a:off x="7431399" y="3940346"/>
            <a:ext cx="1762711" cy="4665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Reisendenströme</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lenken</a:t>
            </a:r>
          </a:p>
        </p:txBody>
      </p:sp>
      <p:sp>
        <p:nvSpPr>
          <p:cNvPr id="96" name="Rechteck: abgerundete Ecken 95">
            <a:extLst>
              <a:ext uri="{FF2B5EF4-FFF2-40B4-BE49-F238E27FC236}">
                <a16:creationId xmlns:a16="http://schemas.microsoft.com/office/drawing/2014/main" xmlns="" id="{0EFC06C8-32A9-4CD2-BD41-EC6DDE4D8750}"/>
              </a:ext>
            </a:extLst>
          </p:cNvPr>
          <p:cNvSpPr/>
          <p:nvPr/>
        </p:nvSpPr>
        <p:spPr>
          <a:xfrm>
            <a:off x="7410487" y="1636568"/>
            <a:ext cx="1809059"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Abweichungen Produktionsvorgabe managen</a:t>
            </a:r>
          </a:p>
        </p:txBody>
      </p:sp>
      <p:sp>
        <p:nvSpPr>
          <p:cNvPr id="97" name="Rechteck: abgerundete Ecken 96">
            <a:extLst>
              <a:ext uri="{FF2B5EF4-FFF2-40B4-BE49-F238E27FC236}">
                <a16:creationId xmlns:a16="http://schemas.microsoft.com/office/drawing/2014/main" xmlns="" id="{82359EC8-ECEF-43DA-98F7-99044F99EF40}"/>
              </a:ext>
            </a:extLst>
          </p:cNvPr>
          <p:cNvSpPr/>
          <p:nvPr/>
        </p:nvSpPr>
        <p:spPr>
          <a:xfrm>
            <a:off x="9948913" y="1692504"/>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Gesicherte Bewegung (inkl. Trennen/kuppeln)</a:t>
            </a:r>
          </a:p>
        </p:txBody>
      </p:sp>
      <p:sp>
        <p:nvSpPr>
          <p:cNvPr id="98" name="Rechteck: abgerundete Ecken 97">
            <a:extLst>
              <a:ext uri="{FF2B5EF4-FFF2-40B4-BE49-F238E27FC236}">
                <a16:creationId xmlns:a16="http://schemas.microsoft.com/office/drawing/2014/main" xmlns="" id="{1363780E-DD84-4BD5-AC61-990290B7E4AD}"/>
              </a:ext>
            </a:extLst>
          </p:cNvPr>
          <p:cNvSpPr/>
          <p:nvPr/>
        </p:nvSpPr>
        <p:spPr>
          <a:xfrm>
            <a:off x="9960294" y="2275765"/>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Ungesicherte Bewegung (inkl. Trennen/kuppeln)</a:t>
            </a:r>
          </a:p>
        </p:txBody>
      </p:sp>
      <p:sp>
        <p:nvSpPr>
          <p:cNvPr id="99" name="Rechteck: abgerundete Ecken 98">
            <a:extLst>
              <a:ext uri="{FF2B5EF4-FFF2-40B4-BE49-F238E27FC236}">
                <a16:creationId xmlns:a16="http://schemas.microsoft.com/office/drawing/2014/main" xmlns="" id="{3A3FC67B-B9C3-4DB6-8AA3-13CB1666A333}"/>
              </a:ext>
            </a:extLst>
          </p:cNvPr>
          <p:cNvSpPr/>
          <p:nvPr/>
        </p:nvSpPr>
        <p:spPr>
          <a:xfrm>
            <a:off x="9964658" y="2862299"/>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Abstellungen und Zusatzleistungen abwickeln</a:t>
            </a:r>
          </a:p>
        </p:txBody>
      </p:sp>
      <p:sp>
        <p:nvSpPr>
          <p:cNvPr id="100" name="Rechteck: abgerundete Ecken 99">
            <a:extLst>
              <a:ext uri="{FF2B5EF4-FFF2-40B4-BE49-F238E27FC236}">
                <a16:creationId xmlns:a16="http://schemas.microsoft.com/office/drawing/2014/main" xmlns="" id="{48192B9B-7D2F-4A47-B027-7DFDFC6CD79D}"/>
              </a:ext>
            </a:extLst>
          </p:cNvPr>
          <p:cNvSpPr/>
          <p:nvPr/>
        </p:nvSpPr>
        <p:spPr>
          <a:xfrm>
            <a:off x="9972682" y="3426505"/>
            <a:ext cx="1783623" cy="38287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Systemübergänge</a:t>
            </a:r>
          </a:p>
        </p:txBody>
      </p:sp>
      <p:sp>
        <p:nvSpPr>
          <p:cNvPr id="101" name="Rechteck: abgerundete Ecken 100">
            <a:extLst>
              <a:ext uri="{FF2B5EF4-FFF2-40B4-BE49-F238E27FC236}">
                <a16:creationId xmlns:a16="http://schemas.microsoft.com/office/drawing/2014/main" xmlns="" id="{33D5CABB-9791-40B4-BCE8-143DA59D2857}"/>
              </a:ext>
            </a:extLst>
          </p:cNvPr>
          <p:cNvSpPr/>
          <p:nvPr/>
        </p:nvSpPr>
        <p:spPr>
          <a:xfrm>
            <a:off x="9965050" y="3880348"/>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Reisende und Verladende Industrie informieren </a:t>
            </a:r>
          </a:p>
        </p:txBody>
      </p:sp>
      <p:sp>
        <p:nvSpPr>
          <p:cNvPr id="102" name="Rechteck: abgerundete Ecken 101">
            <a:extLst>
              <a:ext uri="{FF2B5EF4-FFF2-40B4-BE49-F238E27FC236}">
                <a16:creationId xmlns:a16="http://schemas.microsoft.com/office/drawing/2014/main" xmlns="" id="{BA14C017-6931-4ACB-8251-8DAAB929382D}"/>
              </a:ext>
            </a:extLst>
          </p:cNvPr>
          <p:cNvSpPr/>
          <p:nvPr/>
        </p:nvSpPr>
        <p:spPr>
          <a:xfrm>
            <a:off x="9972682" y="4475069"/>
            <a:ext cx="1783623" cy="4244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Tätigkeit im Gleisbereich und auf Fahrzeugen abwickeln </a:t>
            </a:r>
          </a:p>
        </p:txBody>
      </p:sp>
      <p:sp>
        <p:nvSpPr>
          <p:cNvPr id="103" name="Rechteck: abgerundete Ecken 102">
            <a:extLst>
              <a:ext uri="{FF2B5EF4-FFF2-40B4-BE49-F238E27FC236}">
                <a16:creationId xmlns:a16="http://schemas.microsoft.com/office/drawing/2014/main" xmlns="" id="{43ED1057-3D56-4573-9F81-D2732800B990}"/>
              </a:ext>
            </a:extLst>
          </p:cNvPr>
          <p:cNvSpPr/>
          <p:nvPr/>
        </p:nvSpPr>
        <p:spPr>
          <a:xfrm>
            <a:off x="1254621" y="3241927"/>
            <a:ext cx="1795379"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Netzzugang und Planungsparameter definieren</a:t>
            </a:r>
          </a:p>
        </p:txBody>
      </p:sp>
      <p:sp>
        <p:nvSpPr>
          <p:cNvPr id="104" name="Rechteck: abgerundete Ecken 103">
            <a:extLst>
              <a:ext uri="{FF2B5EF4-FFF2-40B4-BE49-F238E27FC236}">
                <a16:creationId xmlns:a16="http://schemas.microsoft.com/office/drawing/2014/main" xmlns="" id="{72E90280-D226-45DE-9EB9-99359A5B7B4F}"/>
              </a:ext>
            </a:extLst>
          </p:cNvPr>
          <p:cNvSpPr/>
          <p:nvPr/>
        </p:nvSpPr>
        <p:spPr>
          <a:xfrm>
            <a:off x="1277696" y="3811738"/>
            <a:ext cx="1804337"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Bahnnetz, Angebot und Kapazität konzipieren</a:t>
            </a:r>
          </a:p>
        </p:txBody>
      </p:sp>
      <p:sp>
        <p:nvSpPr>
          <p:cNvPr id="105" name="Textfeld 14">
            <a:extLst>
              <a:ext uri="{FF2B5EF4-FFF2-40B4-BE49-F238E27FC236}">
                <a16:creationId xmlns:a16="http://schemas.microsoft.com/office/drawing/2014/main" xmlns="" id="{7F399234-BD32-4D23-A903-474AFE807801}"/>
              </a:ext>
            </a:extLst>
          </p:cNvPr>
          <p:cNvSpPr txBox="1"/>
          <p:nvPr/>
        </p:nvSpPr>
        <p:spPr>
          <a:xfrm>
            <a:off x="1639759" y="4971213"/>
            <a:ext cx="1776000" cy="441579"/>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Anlagen bereitstellen</a:t>
            </a:r>
          </a:p>
          <a:p>
            <a:pPr defTabSz="457189"/>
            <a:r>
              <a:rPr lang="de-CH" sz="1333" b="1" dirty="0">
                <a:solidFill>
                  <a:srgbClr val="482624">
                    <a:lumMod val="75000"/>
                  </a:srgbClr>
                </a:solidFill>
                <a:latin typeface="Arial" pitchFamily="34" charset="0"/>
                <a:cs typeface="Arial" pitchFamily="34" charset="0"/>
              </a:rPr>
              <a:t>Bereitgestellte Anlage</a:t>
            </a:r>
          </a:p>
        </p:txBody>
      </p:sp>
      <p:sp>
        <p:nvSpPr>
          <p:cNvPr id="106" name="Rechteck: abgerundete Ecken 105">
            <a:extLst>
              <a:ext uri="{FF2B5EF4-FFF2-40B4-BE49-F238E27FC236}">
                <a16:creationId xmlns:a16="http://schemas.microsoft.com/office/drawing/2014/main" xmlns="" id="{DB614884-650F-42DB-A64B-2D99BDF75C05}"/>
              </a:ext>
            </a:extLst>
          </p:cNvPr>
          <p:cNvSpPr/>
          <p:nvPr/>
        </p:nvSpPr>
        <p:spPr>
          <a:xfrm>
            <a:off x="1643453" y="5491757"/>
            <a:ext cx="1817091"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 bereitstellen</a:t>
            </a:r>
          </a:p>
        </p:txBody>
      </p:sp>
      <p:sp>
        <p:nvSpPr>
          <p:cNvPr id="107" name="Rechteck: abgerundete Ecken 106">
            <a:extLst>
              <a:ext uri="{FF2B5EF4-FFF2-40B4-BE49-F238E27FC236}">
                <a16:creationId xmlns:a16="http://schemas.microsoft.com/office/drawing/2014/main" xmlns="" id="{F9FE6608-FE23-4C24-9EC3-1D234CB31193}"/>
              </a:ext>
            </a:extLst>
          </p:cNvPr>
          <p:cNvSpPr/>
          <p:nvPr/>
        </p:nvSpPr>
        <p:spPr>
          <a:xfrm>
            <a:off x="4266359" y="5994040"/>
            <a:ext cx="1912484" cy="4565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Anlagenzustand überwachen + steuern (inkl. Schutz)</a:t>
            </a:r>
          </a:p>
        </p:txBody>
      </p:sp>
      <p:sp>
        <p:nvSpPr>
          <p:cNvPr id="108" name="Rechteck: abgerundete Ecken 107">
            <a:extLst>
              <a:ext uri="{FF2B5EF4-FFF2-40B4-BE49-F238E27FC236}">
                <a16:creationId xmlns:a16="http://schemas.microsoft.com/office/drawing/2014/main" xmlns="" id="{16D094B9-D03F-45ED-A8AB-3C9A67BD9B01}"/>
              </a:ext>
            </a:extLst>
          </p:cNvPr>
          <p:cNvSpPr/>
          <p:nvPr/>
        </p:nvSpPr>
        <p:spPr>
          <a:xfrm>
            <a:off x="6347209" y="6025920"/>
            <a:ext cx="1843089" cy="4082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Zentrale Systeme überwachen + steuern </a:t>
            </a:r>
          </a:p>
        </p:txBody>
      </p:sp>
      <p:sp>
        <p:nvSpPr>
          <p:cNvPr id="109" name="Rechteck: abgerundete Ecken 108">
            <a:extLst>
              <a:ext uri="{FF2B5EF4-FFF2-40B4-BE49-F238E27FC236}">
                <a16:creationId xmlns:a16="http://schemas.microsoft.com/office/drawing/2014/main" xmlns="" id="{98BFF1E9-AA23-4AE2-A91F-F22D0212419E}"/>
              </a:ext>
            </a:extLst>
          </p:cNvPr>
          <p:cNvSpPr/>
          <p:nvPr/>
        </p:nvSpPr>
        <p:spPr>
          <a:xfrm>
            <a:off x="8342921" y="6009211"/>
            <a:ext cx="2051436" cy="414687"/>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Fahrzeugzustand überwachen + steuern (inkl. Ladegut)</a:t>
            </a:r>
          </a:p>
        </p:txBody>
      </p:sp>
      <p:sp>
        <p:nvSpPr>
          <p:cNvPr id="110" name="Rechteck: abgerundete Ecken 109">
            <a:extLst>
              <a:ext uri="{FF2B5EF4-FFF2-40B4-BE49-F238E27FC236}">
                <a16:creationId xmlns:a16="http://schemas.microsoft.com/office/drawing/2014/main" xmlns="" id="{2F3D25EB-BCDD-42FE-A02D-5ED4A1F2E693}"/>
              </a:ext>
            </a:extLst>
          </p:cNvPr>
          <p:cNvSpPr/>
          <p:nvPr/>
        </p:nvSpPr>
        <p:spPr>
          <a:xfrm>
            <a:off x="4470558" y="3173239"/>
            <a:ext cx="188761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sichern, bestellen, Konflikte lösen</a:t>
            </a:r>
          </a:p>
        </p:txBody>
      </p:sp>
      <p:sp>
        <p:nvSpPr>
          <p:cNvPr id="111" name="Rechteck: abgerundete Ecken 110">
            <a:extLst>
              <a:ext uri="{FF2B5EF4-FFF2-40B4-BE49-F238E27FC236}">
                <a16:creationId xmlns:a16="http://schemas.microsoft.com/office/drawing/2014/main" xmlns="" id="{5D6BC797-313C-4B0B-BA8C-A8F9EAD4C4E6}"/>
              </a:ext>
            </a:extLst>
          </p:cNvPr>
          <p:cNvSpPr/>
          <p:nvPr/>
        </p:nvSpPr>
        <p:spPr>
          <a:xfrm>
            <a:off x="4483639" y="3786291"/>
            <a:ext cx="1874536" cy="540140"/>
          </a:xfrm>
          <a:prstGeom prst="roundRect">
            <a:avLst/>
          </a:prstGeom>
          <a:solidFill>
            <a:srgbClr val="0E121E">
              <a:lumMod val="50000"/>
              <a:lumOff val="50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planen (FLUX)</a:t>
            </a:r>
          </a:p>
        </p:txBody>
      </p:sp>
    </p:spTree>
    <p:extLst>
      <p:ext uri="{BB962C8B-B14F-4D97-AF65-F5344CB8AC3E}">
        <p14:creationId xmlns:p14="http://schemas.microsoft.com/office/powerpoint/2010/main" val="100034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2273754-FB7D-4E85-A03A-33879DB2A630}"/>
              </a:ext>
            </a:extLst>
          </p:cNvPr>
          <p:cNvSpPr>
            <a:spLocks noGrp="1"/>
          </p:cNvSpPr>
          <p:nvPr>
            <p:ph type="ctrTitle"/>
          </p:nvPr>
        </p:nvSpPr>
        <p:spPr/>
        <p:txBody>
          <a:bodyPr/>
          <a:lstStyle/>
          <a:p>
            <a:r>
              <a:rPr lang="de-CH" dirty="0"/>
              <a:t>«</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it.»</a:t>
            </a:r>
          </a:p>
        </p:txBody>
      </p:sp>
      <p:sp>
        <p:nvSpPr>
          <p:cNvPr id="3" name="Untertitel 2">
            <a:extLst>
              <a:ext uri="{FF2B5EF4-FFF2-40B4-BE49-F238E27FC236}">
                <a16:creationId xmlns:a16="http://schemas.microsoft.com/office/drawing/2014/main" xmlns="" id="{4C53D9D8-0283-4191-B231-A10D40991EEF}"/>
              </a:ext>
            </a:extLst>
          </p:cNvPr>
          <p:cNvSpPr>
            <a:spLocks noGrp="1"/>
          </p:cNvSpPr>
          <p:nvPr>
            <p:ph type="subTitle" idx="1"/>
          </p:nvPr>
        </p:nvSpPr>
        <p:spPr/>
        <p:txBody>
          <a:bodyPr/>
          <a:lstStyle/>
          <a:p>
            <a:r>
              <a:rPr lang="de-CH" dirty="0"/>
              <a:t>Werner Vogels, Amazon</a:t>
            </a:r>
          </a:p>
        </p:txBody>
      </p:sp>
    </p:spTree>
    <p:extLst>
      <p:ext uri="{BB962C8B-B14F-4D97-AF65-F5344CB8AC3E}">
        <p14:creationId xmlns:p14="http://schemas.microsoft.com/office/powerpoint/2010/main" val="31518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xmlns="" id="{F196B2FD-D8DB-4192-95DF-7615D6FB48C2}"/>
              </a:ext>
            </a:extLst>
          </p:cNvPr>
          <p:cNvSpPr>
            <a:spLocks noGrp="1"/>
          </p:cNvSpPr>
          <p:nvPr>
            <p:ph type="body" sz="half" idx="2"/>
          </p:nvPr>
        </p:nvSpPr>
        <p:spPr>
          <a:xfrm>
            <a:off x="1714500" y="4283869"/>
            <a:ext cx="8763000" cy="1812131"/>
          </a:xfrm>
        </p:spPr>
        <p:txBody>
          <a:bodyPr>
            <a:noAutofit/>
          </a:bodyPr>
          <a:lstStyle/>
          <a:p>
            <a:r>
              <a:rPr lang="de-CH" sz="2500" dirty="0"/>
              <a:t>End zu End Verantwortung in den Teams ermöglicht viel Entscheidungsspielraum innerhalb der dazugehörigen Domäne, so auch Entscheidungen wie Programmiersprache, Frameworks, Workflows etc.</a:t>
            </a:r>
          </a:p>
        </p:txBody>
      </p:sp>
      <p:pic>
        <p:nvPicPr>
          <p:cNvPr id="6" name="Grafik 5">
            <a:extLst>
              <a:ext uri="{FF2B5EF4-FFF2-40B4-BE49-F238E27FC236}">
                <a16:creationId xmlns:a16="http://schemas.microsoft.com/office/drawing/2014/main" xmlns="" id="{F1C5D048-605C-4768-9C09-9A1B5407C22C}"/>
              </a:ext>
            </a:extLst>
          </p:cNvPr>
          <p:cNvPicPr>
            <a:picLocks noChangeAspect="1"/>
          </p:cNvPicPr>
          <p:nvPr/>
        </p:nvPicPr>
        <p:blipFill>
          <a:blip r:embed="rId3"/>
          <a:stretch>
            <a:fillRect/>
          </a:stretch>
        </p:blipFill>
        <p:spPr>
          <a:xfrm>
            <a:off x="1714500" y="762000"/>
            <a:ext cx="8763000" cy="2950302"/>
          </a:xfrm>
          <a:prstGeom prst="rect">
            <a:avLst/>
          </a:prstGeom>
        </p:spPr>
      </p:pic>
    </p:spTree>
    <p:extLst>
      <p:ext uri="{BB962C8B-B14F-4D97-AF65-F5344CB8AC3E}">
        <p14:creationId xmlns:p14="http://schemas.microsoft.com/office/powerpoint/2010/main" val="413719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xmlns="" id="{04D3FDB2-A88E-4FFF-B37D-335457C670C4}"/>
              </a:ext>
            </a:extLst>
          </p:cNvPr>
          <p:cNvPicPr>
            <a:picLocks noChangeAspect="1"/>
          </p:cNvPicPr>
          <p:nvPr/>
        </p:nvPicPr>
        <p:blipFill>
          <a:blip r:embed="rId3"/>
          <a:stretch>
            <a:fillRect/>
          </a:stretch>
        </p:blipFill>
        <p:spPr>
          <a:xfrm>
            <a:off x="1752600" y="180303"/>
            <a:ext cx="8534400" cy="6383404"/>
          </a:xfrm>
          <a:prstGeom prst="rect">
            <a:avLst/>
          </a:prstGeom>
        </p:spPr>
      </p:pic>
    </p:spTree>
    <p:extLst>
      <p:ext uri="{BB962C8B-B14F-4D97-AF65-F5344CB8AC3E}">
        <p14:creationId xmlns:p14="http://schemas.microsoft.com/office/powerpoint/2010/main" val="17929988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pierung 12"/>
          <p:cNvGrpSpPr/>
          <p:nvPr/>
        </p:nvGrpSpPr>
        <p:grpSpPr>
          <a:xfrm>
            <a:off x="3200400" y="-457200"/>
            <a:ext cx="5590688" cy="7924800"/>
            <a:chOff x="3200400" y="-457200"/>
            <a:chExt cx="5590688" cy="7924800"/>
          </a:xfrm>
        </p:grpSpPr>
        <p:pic>
          <p:nvPicPr>
            <p:cNvPr id="7" name="Bild 6" descr="6a00d8341d3df553ef0115709e234d970b-800wi.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457200"/>
              <a:ext cx="5590688" cy="7924800"/>
            </a:xfrm>
            <a:prstGeom prst="rect">
              <a:avLst/>
            </a:prstGeom>
          </p:spPr>
        </p:pic>
        <p:sp>
          <p:nvSpPr>
            <p:cNvPr id="8" name="Multiplizieren 7"/>
            <p:cNvSpPr/>
            <p:nvPr/>
          </p:nvSpPr>
          <p:spPr>
            <a:xfrm>
              <a:off x="6400800" y="6172200"/>
              <a:ext cx="2145317" cy="21453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Textfeld 8"/>
            <p:cNvSpPr txBox="1"/>
            <p:nvPr/>
          </p:nvSpPr>
          <p:spPr>
            <a:xfrm>
              <a:off x="6952192" y="6324600"/>
              <a:ext cx="1201208" cy="369332"/>
            </a:xfrm>
            <a:prstGeom prst="rect">
              <a:avLst/>
            </a:prstGeom>
            <a:noFill/>
          </p:spPr>
          <p:txBody>
            <a:bodyPr wrap="none" rtlCol="0">
              <a:spAutoFit/>
            </a:bodyPr>
            <a:lstStyle/>
            <a:p>
              <a:r>
                <a:rPr lang="de-DE" dirty="0" smtClean="0">
                  <a:solidFill>
                    <a:schemeClr val="accent1"/>
                  </a:solidFill>
                  <a:latin typeface="Mistral"/>
                  <a:cs typeface="Mistral"/>
                </a:rPr>
                <a:t>DECOUPLING</a:t>
              </a:r>
              <a:endParaRPr lang="de-DE" dirty="0">
                <a:solidFill>
                  <a:schemeClr val="accent1"/>
                </a:solidFill>
                <a:latin typeface="Mistral"/>
                <a:cs typeface="Mistral"/>
              </a:endParaRPr>
            </a:p>
          </p:txBody>
        </p:sp>
        <p:sp>
          <p:nvSpPr>
            <p:cNvPr id="10" name="Multiplizieren 9"/>
            <p:cNvSpPr/>
            <p:nvPr/>
          </p:nvSpPr>
          <p:spPr>
            <a:xfrm rot="20778829">
              <a:off x="5837364" y="4292492"/>
              <a:ext cx="2145317" cy="41257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extfeld 10"/>
            <p:cNvSpPr txBox="1"/>
            <p:nvPr/>
          </p:nvSpPr>
          <p:spPr>
            <a:xfrm>
              <a:off x="6858000" y="3581400"/>
              <a:ext cx="1047132" cy="369332"/>
            </a:xfrm>
            <a:prstGeom prst="rect">
              <a:avLst/>
            </a:prstGeom>
            <a:noFill/>
          </p:spPr>
          <p:txBody>
            <a:bodyPr wrap="none" rtlCol="0">
              <a:spAutoFit/>
            </a:bodyPr>
            <a:lstStyle/>
            <a:p>
              <a:r>
                <a:rPr lang="de-DE" dirty="0" smtClean="0">
                  <a:solidFill>
                    <a:schemeClr val="accent1"/>
                  </a:solidFill>
                  <a:latin typeface="Mistral"/>
                  <a:cs typeface="Mistral"/>
                </a:rPr>
                <a:t>MICRO-GUI</a:t>
              </a:r>
            </a:p>
          </p:txBody>
        </p:sp>
        <p:sp>
          <p:nvSpPr>
            <p:cNvPr id="12" name="Textfeld 11"/>
            <p:cNvSpPr txBox="1"/>
            <p:nvPr/>
          </p:nvSpPr>
          <p:spPr>
            <a:xfrm>
              <a:off x="6723142" y="4645223"/>
              <a:ext cx="287258" cy="307777"/>
            </a:xfrm>
            <a:prstGeom prst="rect">
              <a:avLst/>
            </a:prstGeom>
            <a:noFill/>
          </p:spPr>
          <p:txBody>
            <a:bodyPr wrap="none" rtlCol="0">
              <a:spAutoFit/>
            </a:bodyPr>
            <a:lstStyle/>
            <a:p>
              <a:r>
                <a:rPr lang="de-DE" sz="1400" dirty="0" smtClean="0">
                  <a:solidFill>
                    <a:schemeClr val="accent1"/>
                  </a:solidFill>
                  <a:latin typeface="Mistral"/>
                  <a:cs typeface="Mistral"/>
                </a:rPr>
                <a:t>IS</a:t>
              </a:r>
            </a:p>
          </p:txBody>
        </p:sp>
      </p:grpSp>
      <p:sp>
        <p:nvSpPr>
          <p:cNvPr id="14" name="Textfeld 13"/>
          <p:cNvSpPr txBox="1"/>
          <p:nvPr/>
        </p:nvSpPr>
        <p:spPr>
          <a:xfrm rot="16200000">
            <a:off x="8795144" y="3424656"/>
            <a:ext cx="6607558" cy="215444"/>
          </a:xfrm>
          <a:prstGeom prst="rect">
            <a:avLst/>
          </a:prstGeom>
          <a:noFill/>
        </p:spPr>
        <p:txBody>
          <a:bodyPr wrap="square" rtlCol="0">
            <a:spAutoFit/>
          </a:bodyPr>
          <a:lstStyle/>
          <a:p>
            <a:r>
              <a:rPr lang="de-DE" sz="800" dirty="0"/>
              <a:t>http://geek-and-poke.com</a:t>
            </a:r>
            <a:endParaRPr lang="de-DE" sz="800" dirty="0">
              <a:hlinkClick r:id="rId4"/>
            </a:endParaRPr>
          </a:p>
        </p:txBody>
      </p:sp>
    </p:spTree>
    <p:extLst>
      <p:ext uri="{BB962C8B-B14F-4D97-AF65-F5344CB8AC3E}">
        <p14:creationId xmlns:p14="http://schemas.microsoft.com/office/powerpoint/2010/main" val="27869241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673</Words>
  <Application>Microsoft Macintosh PowerPoint</Application>
  <PresentationFormat>Benutzerdefiniert</PresentationFormat>
  <Paragraphs>103</Paragraphs>
  <Slides>11</Slides>
  <Notes>6</Notes>
  <HiddenSlides>0</HiddenSlides>
  <MMClips>0</MMClips>
  <ScaleCrop>false</ScaleCrop>
  <HeadingPairs>
    <vt:vector size="4" baseType="variant">
      <vt:variant>
        <vt:lpstr>Design</vt:lpstr>
      </vt:variant>
      <vt:variant>
        <vt:i4>1</vt:i4>
      </vt:variant>
      <vt:variant>
        <vt:lpstr>Folientitel</vt:lpstr>
      </vt:variant>
      <vt:variant>
        <vt:i4>11</vt:i4>
      </vt:variant>
    </vt:vector>
  </HeadingPairs>
  <TitlesOfParts>
    <vt:vector size="12" baseType="lpstr">
      <vt:lpstr>Larissa</vt:lpstr>
      <vt:lpstr>PowerPoint-Präsentation</vt:lpstr>
      <vt:lpstr>PowerPoint-Präsentation</vt:lpstr>
      <vt:lpstr>PowerPoint-Präsentation</vt:lpstr>
      <vt:lpstr>PowerPoint-Präsentation</vt:lpstr>
      <vt:lpstr>PowerPoint-Präsentation</vt:lpstr>
      <vt:lpstr>«You build it, you run it.»</vt:lpstr>
      <vt:lpstr>PowerPoint-Präsentation</vt:lpstr>
      <vt:lpstr>PowerPoint-Präsentation</vt:lpstr>
      <vt:lpstr>PowerPoint-Präsentation</vt:lpstr>
      <vt:lpstr>PowerPoint-Präsentation</vt:lpstr>
      <vt:lpstr>Merci.</vt:lpstr>
    </vt:vector>
  </TitlesOfParts>
  <Company>SBB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Wiehl Daniel (IT-SWE-CC1-JV2)</dc:creator>
  <cp:lastModifiedBy>Simon Eggler</cp:lastModifiedBy>
  <cp:revision>68</cp:revision>
  <cp:lastPrinted>2019-02-13T09:51:18Z</cp:lastPrinted>
  <dcterms:created xsi:type="dcterms:W3CDTF">2019-02-12T18:40:02Z</dcterms:created>
  <dcterms:modified xsi:type="dcterms:W3CDTF">2019-03-05T18:35:48Z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y fmtid="{D5CDD505-2E9C-101B-9397-08002B2CF9AE}" pid="4" name="DateSHPTitle">
    <vt:lpwstr>15-Feb-19 9:45:53 AM</vt:lpwstr>
  </property>
</Properties>
</file>