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70" r:id="rId3"/>
    <p:sldId id="271" r:id="rId4"/>
    <p:sldId id="272" r:id="rId5"/>
    <p:sldId id="273" r:id="rId6"/>
    <p:sldId id="275" r:id="rId7"/>
    <p:sldId id="276" r:id="rId8"/>
    <p:sldId id="274" r:id="rId9"/>
    <p:sldId id="279" r:id="rId10"/>
    <p:sldId id="282" r:id="rId11"/>
    <p:sldId id="283" r:id="rId12"/>
    <p:sldId id="284" r:id="rId13"/>
    <p:sldId id="285" r:id="rId14"/>
    <p:sldId id="278" r:id="rId15"/>
    <p:sldId id="277" r:id="rId16"/>
    <p:sldId id="268" r:id="rId17"/>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79553" autoAdjust="0"/>
  </p:normalViewPr>
  <p:slideViewPr>
    <p:cSldViewPr>
      <p:cViewPr>
        <p:scale>
          <a:sx n="66" d="100"/>
          <a:sy n="66" d="100"/>
        </p:scale>
        <p:origin x="2520" y="6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06.03.2019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‹Nr.›</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1</a:t>
            </a:fld>
            <a:endParaRPr lang="de-CH"/>
          </a:p>
        </p:txBody>
      </p:sp>
    </p:spTree>
    <p:extLst>
      <p:ext uri="{BB962C8B-B14F-4D97-AF65-F5344CB8AC3E}">
        <p14:creationId xmlns:p14="http://schemas.microsoft.com/office/powerpoint/2010/main" val="1736688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nSpc>
                <a:spcPct val="200000"/>
              </a:lnSpc>
              <a:buFontTx/>
              <a:buNone/>
            </a:pPr>
            <a:r>
              <a:rPr lang="en-US" sz="1200" dirty="0" err="1"/>
              <a:t>Ausblick</a:t>
            </a:r>
            <a:endParaRPr lang="en-US" sz="1200" dirty="0"/>
          </a:p>
          <a:p>
            <a:pPr marL="342900" indent="-342900">
              <a:lnSpc>
                <a:spcPct val="200000"/>
              </a:lnSpc>
              <a:buFontTx/>
              <a:buChar char="-"/>
            </a:pPr>
            <a:r>
              <a:rPr lang="en-US" sz="1200" dirty="0"/>
              <a:t>Responsive Design</a:t>
            </a:r>
          </a:p>
          <a:p>
            <a:pPr marL="342900" indent="-342900">
              <a:lnSpc>
                <a:spcPct val="200000"/>
              </a:lnSpc>
              <a:buFontTx/>
              <a:buChar char="-"/>
            </a:pPr>
            <a:r>
              <a:rPr lang="en-US" sz="1200" dirty="0"/>
              <a:t>Theming</a:t>
            </a:r>
          </a:p>
          <a:p>
            <a:pPr marL="342900" indent="-342900">
              <a:lnSpc>
                <a:spcPct val="200000"/>
              </a:lnSpc>
              <a:buFontTx/>
              <a:buChar char="-"/>
            </a:pPr>
            <a:r>
              <a:rPr lang="en-US" sz="1200" dirty="0"/>
              <a:t>Multi Browser</a:t>
            </a:r>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15</a:t>
            </a:fld>
            <a:endParaRPr lang="de-CH"/>
          </a:p>
        </p:txBody>
      </p:sp>
    </p:spTree>
    <p:extLst>
      <p:ext uri="{BB962C8B-B14F-4D97-AF65-F5344CB8AC3E}">
        <p14:creationId xmlns:p14="http://schemas.microsoft.com/office/powerpoint/2010/main" val="95951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2</a:t>
            </a:fld>
            <a:endParaRPr lang="de-CH"/>
          </a:p>
        </p:txBody>
      </p:sp>
    </p:spTree>
    <p:extLst>
      <p:ext uri="{BB962C8B-B14F-4D97-AF65-F5344CB8AC3E}">
        <p14:creationId xmlns:p14="http://schemas.microsoft.com/office/powerpoint/2010/main" val="29607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ist unser Startpunkt, alle «Kästchen» werden angefasst. 10 bis 20 Teams (je nach Sichtweise) produzieren SW in unterschiedlicher Granularität mit unterschiedlichen Ziel-Fachbereichen oder Personen.</a:t>
            </a:r>
          </a:p>
          <a:p>
            <a:endParaRPr lang="de-CH" dirty="0"/>
          </a:p>
          <a:p>
            <a:r>
              <a:rPr lang="de-CH" dirty="0"/>
              <a:t>Komplexität erläutern, Einführung über die Grösse des Systems / Projekts</a:t>
            </a:r>
          </a:p>
          <a:p>
            <a:endParaRPr lang="de-CH" dirty="0"/>
          </a:p>
          <a:p>
            <a:endParaRPr lang="de-CH" dirty="0"/>
          </a:p>
          <a:p>
            <a:r>
              <a:rPr lang="de-CH" dirty="0"/>
              <a:t>Ev. Anstelle </a:t>
            </a:r>
            <a:r>
              <a:rPr lang="de-CH" dirty="0" err="1"/>
              <a:t>Smartrail</a:t>
            </a:r>
            <a:r>
              <a:rPr lang="de-CH" dirty="0"/>
              <a:t>-Dings Screenshots </a:t>
            </a:r>
            <a:r>
              <a:rPr lang="de-CH" dirty="0" err="1"/>
              <a:t>NeTS</a:t>
            </a:r>
            <a:r>
              <a:rPr lang="de-CH" dirty="0"/>
              <a:t> – RCS – Iltis zur Illustration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1233320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 in den Team</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Teams bzw. Applikationen geschnitten nach Business </a:t>
            </a:r>
            <a:r>
              <a:rPr lang="de-CH" dirty="0" err="1"/>
              <a:t>Capabilities</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lose Kopplung und hohe Kohäsion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Alle Teams haben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nötigen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Entscheidungsgewalt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Klare Daten- und damit UI Ownership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Möglichst wenig </a:t>
            </a:r>
            <a:r>
              <a:rPr lang="de-CH" dirty="0" err="1"/>
              <a:t>Handover</a:t>
            </a:r>
            <a:r>
              <a:rPr lang="de-CH" dirty="0"/>
              <a:t> / Schnittstelle zur Aussenwelt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25747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9</a:t>
            </a:fld>
            <a:endParaRPr lang="de-CH"/>
          </a:p>
        </p:txBody>
      </p:sp>
    </p:spTree>
    <p:extLst>
      <p:ext uri="{BB962C8B-B14F-4D97-AF65-F5344CB8AC3E}">
        <p14:creationId xmlns:p14="http://schemas.microsoft.com/office/powerpoint/2010/main" val="164742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12</a:t>
            </a:fld>
            <a:endParaRPr lang="de-CH"/>
          </a:p>
        </p:txBody>
      </p:sp>
    </p:spTree>
    <p:extLst>
      <p:ext uri="{BB962C8B-B14F-4D97-AF65-F5344CB8AC3E}">
        <p14:creationId xmlns:p14="http://schemas.microsoft.com/office/powerpoint/2010/main" val="110126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Welchen</a:t>
            </a:r>
            <a:r>
              <a:rPr lang="de-DE" baseline="0" dirty="0"/>
              <a:t> Preis muss man bezahlen/Was gilt es zu beachten</a:t>
            </a:r>
          </a:p>
          <a:p>
            <a:endParaRPr lang="de-DE" baseline="0" dirty="0"/>
          </a:p>
          <a:p>
            <a:endParaRPr lang="de-DE" baseline="0" dirty="0"/>
          </a:p>
          <a:p>
            <a:pPr marL="342900" indent="-342900">
              <a:lnSpc>
                <a:spcPct val="200000"/>
              </a:lnSpc>
              <a:buFontTx/>
              <a:buChar char="-"/>
            </a:pPr>
            <a:r>
              <a:rPr lang="en-US" sz="1200" dirty="0" err="1"/>
              <a:t>Schnelle</a:t>
            </a:r>
            <a:r>
              <a:rPr lang="en-US" sz="1200" dirty="0"/>
              <a:t> </a:t>
            </a:r>
            <a:r>
              <a:rPr lang="en-US" sz="1200" dirty="0" err="1"/>
              <a:t>Aufstartzeit</a:t>
            </a:r>
            <a:r>
              <a:rPr lang="en-US" sz="1200" dirty="0"/>
              <a:t> </a:t>
            </a:r>
            <a:r>
              <a:rPr lang="en-US" sz="1200" dirty="0" err="1"/>
              <a:t>zwingend</a:t>
            </a:r>
            <a:endParaRPr lang="en-US" sz="1200" dirty="0"/>
          </a:p>
          <a:p>
            <a:pPr marL="342900" indent="-342900">
              <a:lnSpc>
                <a:spcPct val="200000"/>
              </a:lnSpc>
              <a:buFontTx/>
              <a:buChar char="-"/>
            </a:pPr>
            <a:r>
              <a:rPr lang="en-US" sz="1200" dirty="0"/>
              <a:t>Separates ‘DOCUMENT’ pro </a:t>
            </a:r>
            <a:r>
              <a:rPr lang="en-US" sz="1200" dirty="0" err="1"/>
              <a:t>Applikationsinstanz</a:t>
            </a:r>
            <a:endParaRPr lang="en-US" sz="1200" dirty="0"/>
          </a:p>
          <a:p>
            <a:pPr marL="342900" indent="-342900">
              <a:lnSpc>
                <a:spcPct val="200000"/>
              </a:lnSpc>
              <a:buFontTx/>
              <a:buChar char="-"/>
            </a:pPr>
            <a:r>
              <a:rPr lang="en-US" sz="1200" dirty="0" err="1"/>
              <a:t>Iframe-Begrenzung</a:t>
            </a:r>
            <a:r>
              <a:rPr lang="en-US" sz="1200" dirty="0"/>
              <a:t> </a:t>
            </a:r>
            <a:r>
              <a:rPr lang="en-US" sz="1200" dirty="0" err="1"/>
              <a:t>kann</a:t>
            </a:r>
            <a:r>
              <a:rPr lang="en-US" sz="1200" dirty="0"/>
              <a:t> </a:t>
            </a:r>
            <a:r>
              <a:rPr lang="en-US" sz="1200" dirty="0" err="1"/>
              <a:t>nicht</a:t>
            </a:r>
            <a:r>
              <a:rPr lang="en-US" sz="1200" dirty="0"/>
              <a:t> </a:t>
            </a:r>
            <a:r>
              <a:rPr lang="en-US" sz="1200" dirty="0" err="1"/>
              <a:t>verlassen</a:t>
            </a:r>
            <a:r>
              <a:rPr lang="en-US" sz="1200" dirty="0"/>
              <a:t> </a:t>
            </a:r>
            <a:r>
              <a:rPr lang="en-US" sz="1200" dirty="0" err="1"/>
              <a:t>werden</a:t>
            </a:r>
            <a:endParaRPr lang="en-US" sz="1200" dirty="0"/>
          </a:p>
          <a:p>
            <a:pPr marL="342900" indent="-342900">
              <a:lnSpc>
                <a:spcPct val="200000"/>
              </a:lnSpc>
              <a:buFontTx/>
              <a:buChar char="-"/>
            </a:pPr>
            <a:endParaRPr lang="en-US" sz="1200" dirty="0"/>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14</a:t>
            </a:fld>
            <a:endParaRPr lang="de-CH"/>
          </a:p>
        </p:txBody>
      </p:sp>
    </p:spTree>
    <p:extLst>
      <p:ext uri="{BB962C8B-B14F-4D97-AF65-F5344CB8AC3E}">
        <p14:creationId xmlns:p14="http://schemas.microsoft.com/office/powerpoint/2010/main" val="424396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06.03.2019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pic>
        <p:nvPicPr>
          <p:cNvPr id="8" name="Picture 7">
            <a:extLst>
              <a:ext uri="{FF2B5EF4-FFF2-40B4-BE49-F238E27FC236}">
                <a16:creationId xmlns:a16="http://schemas.microsoft.com/office/drawing/2014/main" id="{BD4E64D5-92B0-44A8-922D-8C5C12A5E1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pic>
        <p:nvPicPr>
          <p:cNvPr id="7" name="Picture 6">
            <a:extLst>
              <a:ext uri="{FF2B5EF4-FFF2-40B4-BE49-F238E27FC236}">
                <a16:creationId xmlns:a16="http://schemas.microsoft.com/office/drawing/2014/main" id="{DF07F2E4-15AA-44EC-A729-67EF24ABD3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06.03.2019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06.03.2019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pic>
        <p:nvPicPr>
          <p:cNvPr id="8" name="Picture 7">
            <a:extLst>
              <a:ext uri="{FF2B5EF4-FFF2-40B4-BE49-F238E27FC236}">
                <a16:creationId xmlns:a16="http://schemas.microsoft.com/office/drawing/2014/main" id="{D3CA025F-F928-4188-B054-A49AE2DAFE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06.03.2019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‹Nr.›</a:t>
            </a:fld>
            <a:endParaRPr lang="de-CH"/>
          </a:p>
        </p:txBody>
      </p:sp>
      <p:pic>
        <p:nvPicPr>
          <p:cNvPr id="10" name="Picture 9">
            <a:extLst>
              <a:ext uri="{FF2B5EF4-FFF2-40B4-BE49-F238E27FC236}">
                <a16:creationId xmlns:a16="http://schemas.microsoft.com/office/drawing/2014/main" id="{1DE53E90-144A-4BD8-B45F-3BEF5501CB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06.03.2019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‹Nr.›</a:t>
            </a:fld>
            <a:endParaRPr lang="de-CH"/>
          </a:p>
        </p:txBody>
      </p:sp>
      <p:pic>
        <p:nvPicPr>
          <p:cNvPr id="6" name="Picture 5">
            <a:extLst>
              <a:ext uri="{FF2B5EF4-FFF2-40B4-BE49-F238E27FC236}">
                <a16:creationId xmlns:a16="http://schemas.microsoft.com/office/drawing/2014/main" id="{D1F37435-4B45-4D83-AB35-F99D3A0B5F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06.03.2019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pic>
        <p:nvPicPr>
          <p:cNvPr id="5" name="Picture 4">
            <a:extLst>
              <a:ext uri="{FF2B5EF4-FFF2-40B4-BE49-F238E27FC236}">
                <a16:creationId xmlns:a16="http://schemas.microsoft.com/office/drawing/2014/main" id="{1B8B8D3D-8FDC-49B0-81FE-4F04CA828F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06.03.2019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06.03.2019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pic>
        <p:nvPicPr>
          <p:cNvPr id="8" name="Picture 7">
            <a:extLst>
              <a:ext uri="{FF2B5EF4-FFF2-40B4-BE49-F238E27FC236}">
                <a16:creationId xmlns:a16="http://schemas.microsoft.com/office/drawing/2014/main" id="{EAE91158-6630-468D-829E-8A8A8DE258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06.03.2019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‹Nr.›</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pas-ui-prod.app.ose.sbb-cloud.net/#/(activity:kapabedarf/8f14ab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geek-and-poke.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geek-and-poke.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eek-and-poke.com/"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08C133A-AE9B-4EF0-9447-9CFBDB4F3A5F}"/>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6" name="Rectangle 25">
            <a:extLst>
              <a:ext uri="{FF2B5EF4-FFF2-40B4-BE49-F238E27FC236}">
                <a16:creationId xmlns:a16="http://schemas.microsoft.com/office/drawing/2014/main" id="{4B4A7A77-3C00-415E-AE51-CFF107F7B524}"/>
              </a:ext>
            </a:extLst>
          </p:cNvPr>
          <p:cNvSpPr/>
          <p:nvPr/>
        </p:nvSpPr>
        <p:spPr>
          <a:xfrm>
            <a:off x="1524000" y="3681577"/>
            <a:ext cx="9296400" cy="2308324"/>
          </a:xfrm>
          <a:prstGeom prst="rect">
            <a:avLst/>
          </a:prstGeom>
        </p:spPr>
        <p:txBody>
          <a:bodyPr wrap="square">
            <a:spAutoFit/>
          </a:bodyPr>
          <a:lstStyle/>
          <a:p>
            <a:pPr algn="ctr"/>
            <a:r>
              <a:rPr lang="de-CH" b="1" dirty="0">
                <a:solidFill>
                  <a:schemeClr val="bg1"/>
                </a:solidFill>
              </a:rPr>
              <a:t>https://github.com/SchweizerischeBundesbahnen/scion-workbench</a:t>
            </a:r>
          </a:p>
          <a:p>
            <a:pPr algn="ctr"/>
            <a:endParaRPr lang="en-US" b="1" dirty="0">
              <a:solidFill>
                <a:schemeClr val="bg1"/>
              </a:solidFill>
            </a:endParaRPr>
          </a:p>
          <a:p>
            <a:pPr algn="ctr"/>
            <a:endParaRPr lang="de-CH" b="1"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27" name="Picture 26">
            <a:extLst>
              <a:ext uri="{FF2B5EF4-FFF2-40B4-BE49-F238E27FC236}">
                <a16:creationId xmlns:a16="http://schemas.microsoft.com/office/drawing/2014/main" id="{F8E8D05B-C1AE-489A-8584-65ED70D25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548485"/>
            <a:ext cx="6849096" cy="983125"/>
          </a:xfrm>
          <a:prstGeom prst="rect">
            <a:avLst/>
          </a:prstGeom>
        </p:spPr>
      </p:pic>
      <p:sp>
        <p:nvSpPr>
          <p:cNvPr id="28" name="Metadata">
            <a:extLst>
              <a:ext uri="{FF2B5EF4-FFF2-40B4-BE49-F238E27FC236}">
                <a16:creationId xmlns:a16="http://schemas.microsoft.com/office/drawing/2014/main" id="{BDF2DA09-AD1D-43FF-AB1F-8FB7E292415B}"/>
              </a:ext>
            </a:extLst>
          </p:cNvPr>
          <p:cNvSpPr/>
          <p:nvPr/>
        </p:nvSpPr>
        <p:spPr>
          <a:xfrm>
            <a:off x="3813175" y="6540500"/>
            <a:ext cx="3810000" cy="31750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29" name="Rectangle 22">
            <a:extLst>
              <a:ext uri="{FF2B5EF4-FFF2-40B4-BE49-F238E27FC236}">
                <a16:creationId xmlns:a16="http://schemas.microsoft.com/office/drawing/2014/main" id="{6DE8D8E4-DD63-4B05-830B-7B7E5B02E14D}"/>
              </a:ext>
            </a:extLst>
          </p:cNvPr>
          <p:cNvSpPr/>
          <p:nvPr/>
        </p:nvSpPr>
        <p:spPr>
          <a:xfrm>
            <a:off x="1524000" y="914400"/>
            <a:ext cx="9296400" cy="707886"/>
          </a:xfrm>
          <a:prstGeom prst="rect">
            <a:avLst/>
          </a:prstGeom>
        </p:spPr>
        <p:txBody>
          <a:bodyPr wrap="square">
            <a:spAutoFit/>
          </a:bodyPr>
          <a:lstStyle/>
          <a:p>
            <a:pPr algn="ctr"/>
            <a:r>
              <a:rPr lang="de-CH" sz="4000" b="1" dirty="0">
                <a:solidFill>
                  <a:schemeClr val="bg1"/>
                </a:solidFill>
              </a:rPr>
              <a:t>End-</a:t>
            </a:r>
            <a:r>
              <a:rPr lang="de-CH" sz="4000" b="1" dirty="0" err="1">
                <a:solidFill>
                  <a:schemeClr val="bg1"/>
                </a:solidFill>
              </a:rPr>
              <a:t>to</a:t>
            </a:r>
            <a:r>
              <a:rPr lang="de-CH" sz="4000" b="1" dirty="0">
                <a:solidFill>
                  <a:schemeClr val="bg1"/>
                </a:solidFill>
              </a:rPr>
              <a:t>-End Verantwortlichkeit in der Praxis</a:t>
            </a:r>
          </a:p>
        </p:txBody>
      </p:sp>
      <p:pic>
        <p:nvPicPr>
          <p:cNvPr id="30" name="Bild 1">
            <a:extLst>
              <a:ext uri="{FF2B5EF4-FFF2-40B4-BE49-F238E27FC236}">
                <a16:creationId xmlns:a16="http://schemas.microsoft.com/office/drawing/2014/main" id="{6E58C75F-E25F-4C82-BB46-5EFEB02FADCE}"/>
              </a:ext>
            </a:extLst>
          </p:cNvPr>
          <p:cNvPicPr>
            <a:picLocks noChangeAspect="1"/>
          </p:cNvPicPr>
          <p:nvPr/>
        </p:nvPicPr>
        <p:blipFill>
          <a:blip r:embed="rId4"/>
          <a:stretch>
            <a:fillRect/>
          </a:stretch>
        </p:blipFill>
        <p:spPr>
          <a:xfrm>
            <a:off x="4029075" y="6226800"/>
            <a:ext cx="3048000" cy="555000"/>
          </a:xfrm>
          <a:prstGeom prst="rect">
            <a:avLst/>
          </a:prstGeom>
        </p:spPr>
      </p:pic>
      <p:pic>
        <p:nvPicPr>
          <p:cNvPr id="31" name="Bild 3" descr="mtrail_139px.png">
            <a:extLst>
              <a:ext uri="{FF2B5EF4-FFF2-40B4-BE49-F238E27FC236}">
                <a16:creationId xmlns:a16="http://schemas.microsoft.com/office/drawing/2014/main" id="{5747B56A-D6FA-414E-B6A4-FE28B6B7D7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8937" y="6347722"/>
            <a:ext cx="1169263" cy="313155"/>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60391735-0D89-41D3-BFD1-068E2E6D2F88}"/>
              </a:ext>
            </a:extLst>
          </p:cNvPr>
          <p:cNvGrpSpPr/>
          <p:nvPr/>
        </p:nvGrpSpPr>
        <p:grpSpPr>
          <a:xfrm>
            <a:off x="316343" y="196211"/>
            <a:ext cx="11189857" cy="1519386"/>
            <a:chOff x="316343" y="196211"/>
            <a:chExt cx="11189857" cy="1519386"/>
          </a:xfrm>
        </p:grpSpPr>
        <p:sp>
          <p:nvSpPr>
            <p:cNvPr id="9" name="Rectangle 8">
              <a:extLst>
                <a:ext uri="{FF2B5EF4-FFF2-40B4-BE49-F238E27FC236}">
                  <a16:creationId xmlns:a16="http://schemas.microsoft.com/office/drawing/2014/main" id="{6BC87FEB-1FAD-4ACA-818D-76E705C2177C}"/>
                </a:ext>
              </a:extLst>
            </p:cNvPr>
            <p:cNvSpPr/>
            <p:nvPr/>
          </p:nvSpPr>
          <p:spPr>
            <a:xfrm>
              <a:off x="316343" y="759148"/>
              <a:ext cx="11189857" cy="956449"/>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Host App</a:t>
              </a:r>
              <a:endParaRPr lang="de-CH" sz="2400" b="1" dirty="0"/>
            </a:p>
          </p:txBody>
        </p:sp>
        <p:pic>
          <p:nvPicPr>
            <p:cNvPr id="24" name="Picture 2" descr="Bildergebnis fÃ¼r user">
              <a:extLst>
                <a:ext uri="{FF2B5EF4-FFF2-40B4-BE49-F238E27FC236}">
                  <a16:creationId xmlns:a16="http://schemas.microsoft.com/office/drawing/2014/main" id="{8F990D00-B46A-47BB-8D94-AC01118878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8359" y="196211"/>
              <a:ext cx="463997" cy="4639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569F82E3-CC1F-4061-9358-95F1C14D5448}"/>
              </a:ext>
            </a:extLst>
          </p:cNvPr>
          <p:cNvGrpSpPr/>
          <p:nvPr/>
        </p:nvGrpSpPr>
        <p:grpSpPr>
          <a:xfrm>
            <a:off x="316343" y="2286000"/>
            <a:ext cx="2655451" cy="3725184"/>
            <a:chOff x="316343" y="2980417"/>
            <a:chExt cx="2655451" cy="3725184"/>
          </a:xfrm>
        </p:grpSpPr>
        <p:sp>
          <p:nvSpPr>
            <p:cNvPr id="4" name="Rectangle 3">
              <a:extLst>
                <a:ext uri="{FF2B5EF4-FFF2-40B4-BE49-F238E27FC236}">
                  <a16:creationId xmlns:a16="http://schemas.microsoft.com/office/drawing/2014/main" id="{9C94A3D2-5424-4957-B518-F6F859BA523E}"/>
                </a:ext>
              </a:extLst>
            </p:cNvPr>
            <p:cNvSpPr/>
            <p:nvPr/>
          </p:nvSpPr>
          <p:spPr>
            <a:xfrm>
              <a:off x="475300" y="3764738"/>
              <a:ext cx="2344093" cy="1524000"/>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t>Frontend</a:t>
              </a:r>
              <a:endParaRPr lang="de-CH" dirty="0"/>
            </a:p>
          </p:txBody>
        </p:sp>
        <p:sp>
          <p:nvSpPr>
            <p:cNvPr id="5" name="Rectangle 4">
              <a:extLst>
                <a:ext uri="{FF2B5EF4-FFF2-40B4-BE49-F238E27FC236}">
                  <a16:creationId xmlns:a16="http://schemas.microsoft.com/office/drawing/2014/main" id="{23827611-6F91-474C-B72D-D8AD2319E2E4}"/>
                </a:ext>
              </a:extLst>
            </p:cNvPr>
            <p:cNvSpPr/>
            <p:nvPr/>
          </p:nvSpPr>
          <p:spPr>
            <a:xfrm>
              <a:off x="475300" y="5858164"/>
              <a:ext cx="2344094"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Backend</a:t>
              </a:r>
              <a:endParaRPr lang="de-CH" dirty="0"/>
            </a:p>
          </p:txBody>
        </p:sp>
        <p:sp>
          <p:nvSpPr>
            <p:cNvPr id="6" name="Rectangle 5">
              <a:extLst>
                <a:ext uri="{FF2B5EF4-FFF2-40B4-BE49-F238E27FC236}">
                  <a16:creationId xmlns:a16="http://schemas.microsoft.com/office/drawing/2014/main" id="{C3CE64A7-E7A1-4580-BE7C-111FD88E5562}"/>
                </a:ext>
              </a:extLst>
            </p:cNvPr>
            <p:cNvSpPr/>
            <p:nvPr/>
          </p:nvSpPr>
          <p:spPr>
            <a:xfrm>
              <a:off x="316343" y="2980417"/>
              <a:ext cx="2655451" cy="3725184"/>
            </a:xfrm>
            <a:prstGeom prst="rect">
              <a:avLst/>
            </a:prstGeom>
            <a:noFill/>
            <a:ln w="31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dirty="0"/>
                <a:t>App 1</a:t>
              </a:r>
              <a:endParaRPr lang="de-CH" dirty="0"/>
            </a:p>
          </p:txBody>
        </p:sp>
        <p:cxnSp>
          <p:nvCxnSpPr>
            <p:cNvPr id="8" name="Straight Arrow Connector 7">
              <a:extLst>
                <a:ext uri="{FF2B5EF4-FFF2-40B4-BE49-F238E27FC236}">
                  <a16:creationId xmlns:a16="http://schemas.microsoft.com/office/drawing/2014/main" id="{42215F02-F453-40F9-83F6-1D0301F624D7}"/>
                </a:ext>
              </a:extLst>
            </p:cNvPr>
            <p:cNvCxnSpPr>
              <a:cxnSpLocks/>
              <a:stCxn id="4" idx="2"/>
              <a:endCxn id="5" idx="0"/>
            </p:cNvCxnSpPr>
            <p:nvPr/>
          </p:nvCxnSpPr>
          <p:spPr>
            <a:xfrm>
              <a:off x="1647347" y="5288738"/>
              <a:ext cx="0" cy="5694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 name="Picture 4" descr="Image result for angular">
              <a:extLst>
                <a:ext uri="{FF2B5EF4-FFF2-40B4-BE49-F238E27FC236}">
                  <a16:creationId xmlns:a16="http://schemas.microsoft.com/office/drawing/2014/main" id="{4C831E34-0326-4AD2-9C0C-F0EF226A4F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860" y="4232448"/>
              <a:ext cx="646840" cy="646840"/>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Rectangle 55">
            <a:extLst>
              <a:ext uri="{FF2B5EF4-FFF2-40B4-BE49-F238E27FC236}">
                <a16:creationId xmlns:a16="http://schemas.microsoft.com/office/drawing/2014/main" id="{FDB0DC7D-4C62-42ED-A102-339916CF8BCD}"/>
              </a:ext>
            </a:extLst>
          </p:cNvPr>
          <p:cNvSpPr/>
          <p:nvPr/>
        </p:nvSpPr>
        <p:spPr>
          <a:xfrm>
            <a:off x="533400" y="3128553"/>
            <a:ext cx="2209800" cy="1391056"/>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t"/>
          <a:lstStyle/>
          <a:p>
            <a:pPr algn="ctr"/>
            <a:endParaRPr lang="de-CH" dirty="0"/>
          </a:p>
        </p:txBody>
      </p:sp>
      <p:grpSp>
        <p:nvGrpSpPr>
          <p:cNvPr id="79" name="Group 78">
            <a:extLst>
              <a:ext uri="{FF2B5EF4-FFF2-40B4-BE49-F238E27FC236}">
                <a16:creationId xmlns:a16="http://schemas.microsoft.com/office/drawing/2014/main" id="{221CF8B3-DCB1-44AF-8BB4-55A771C3F6E8}"/>
              </a:ext>
            </a:extLst>
          </p:cNvPr>
          <p:cNvGrpSpPr/>
          <p:nvPr/>
        </p:nvGrpSpPr>
        <p:grpSpPr>
          <a:xfrm>
            <a:off x="998577" y="2692151"/>
            <a:ext cx="1287423" cy="327406"/>
            <a:chOff x="998577" y="3386568"/>
            <a:chExt cx="1287423" cy="327406"/>
          </a:xfrm>
        </p:grpSpPr>
        <p:sp>
          <p:nvSpPr>
            <p:cNvPr id="57" name="Rectangle 56">
              <a:extLst>
                <a:ext uri="{FF2B5EF4-FFF2-40B4-BE49-F238E27FC236}">
                  <a16:creationId xmlns:a16="http://schemas.microsoft.com/office/drawing/2014/main" id="{BEB6230E-17E8-4C21-BA93-CEA7CB9427E4}"/>
                </a:ext>
              </a:extLst>
            </p:cNvPr>
            <p:cNvSpPr/>
            <p:nvPr/>
          </p:nvSpPr>
          <p:spPr>
            <a:xfrm>
              <a:off x="998577"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58" name="Rectangle 57">
              <a:extLst>
                <a:ext uri="{FF2B5EF4-FFF2-40B4-BE49-F238E27FC236}">
                  <a16:creationId xmlns:a16="http://schemas.microsoft.com/office/drawing/2014/main" id="{B9AB4754-ECFC-4A3C-8F98-971A06254743}"/>
                </a:ext>
              </a:extLst>
            </p:cNvPr>
            <p:cNvSpPr/>
            <p:nvPr/>
          </p:nvSpPr>
          <p:spPr>
            <a:xfrm>
              <a:off x="1457463"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59" name="Rectangle 58">
              <a:extLst>
                <a:ext uri="{FF2B5EF4-FFF2-40B4-BE49-F238E27FC236}">
                  <a16:creationId xmlns:a16="http://schemas.microsoft.com/office/drawing/2014/main" id="{A4639C61-275D-4088-BAC1-E30C999082A5}"/>
                </a:ext>
              </a:extLst>
            </p:cNvPr>
            <p:cNvSpPr/>
            <p:nvPr/>
          </p:nvSpPr>
          <p:spPr>
            <a:xfrm>
              <a:off x="1916349"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grpSp>
      <p:pic>
        <p:nvPicPr>
          <p:cNvPr id="104" name="Graphic 103">
            <a:extLst>
              <a:ext uri="{FF2B5EF4-FFF2-40B4-BE49-F238E27FC236}">
                <a16:creationId xmlns:a16="http://schemas.microsoft.com/office/drawing/2014/main" id="{68A5C62A-9406-47E4-8EE7-86DFB439ED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3397" y="6025834"/>
            <a:ext cx="787900" cy="787900"/>
          </a:xfrm>
          <a:prstGeom prst="rect">
            <a:avLst/>
          </a:prstGeom>
        </p:spPr>
      </p:pic>
      <p:grpSp>
        <p:nvGrpSpPr>
          <p:cNvPr id="105" name="Group 104">
            <a:extLst>
              <a:ext uri="{FF2B5EF4-FFF2-40B4-BE49-F238E27FC236}">
                <a16:creationId xmlns:a16="http://schemas.microsoft.com/office/drawing/2014/main" id="{B24EE47D-21A2-46FE-A283-6DF78247B704}"/>
              </a:ext>
            </a:extLst>
          </p:cNvPr>
          <p:cNvGrpSpPr/>
          <p:nvPr/>
        </p:nvGrpSpPr>
        <p:grpSpPr>
          <a:xfrm>
            <a:off x="8847383" y="2274798"/>
            <a:ext cx="2655451" cy="3725184"/>
            <a:chOff x="316343" y="2980417"/>
            <a:chExt cx="2655451" cy="3725184"/>
          </a:xfrm>
        </p:grpSpPr>
        <p:sp>
          <p:nvSpPr>
            <p:cNvPr id="106" name="Rectangle 105">
              <a:extLst>
                <a:ext uri="{FF2B5EF4-FFF2-40B4-BE49-F238E27FC236}">
                  <a16:creationId xmlns:a16="http://schemas.microsoft.com/office/drawing/2014/main" id="{824C67C7-3946-4ABC-AD36-E0C0ADC9E05C}"/>
                </a:ext>
              </a:extLst>
            </p:cNvPr>
            <p:cNvSpPr/>
            <p:nvPr/>
          </p:nvSpPr>
          <p:spPr>
            <a:xfrm>
              <a:off x="475300" y="3764738"/>
              <a:ext cx="2344093" cy="1524000"/>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t>Frontend</a:t>
              </a:r>
              <a:endParaRPr lang="de-CH" dirty="0"/>
            </a:p>
          </p:txBody>
        </p:sp>
        <p:sp>
          <p:nvSpPr>
            <p:cNvPr id="107" name="Rectangle 106">
              <a:extLst>
                <a:ext uri="{FF2B5EF4-FFF2-40B4-BE49-F238E27FC236}">
                  <a16:creationId xmlns:a16="http://schemas.microsoft.com/office/drawing/2014/main" id="{B22CEDB3-9AA1-49C1-86B6-A6E4134D8688}"/>
                </a:ext>
              </a:extLst>
            </p:cNvPr>
            <p:cNvSpPr/>
            <p:nvPr/>
          </p:nvSpPr>
          <p:spPr>
            <a:xfrm>
              <a:off x="475300" y="5858164"/>
              <a:ext cx="2344094"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Backend</a:t>
              </a:r>
              <a:endParaRPr lang="de-CH" dirty="0"/>
            </a:p>
          </p:txBody>
        </p:sp>
        <p:sp>
          <p:nvSpPr>
            <p:cNvPr id="108" name="Rectangle 107">
              <a:extLst>
                <a:ext uri="{FF2B5EF4-FFF2-40B4-BE49-F238E27FC236}">
                  <a16:creationId xmlns:a16="http://schemas.microsoft.com/office/drawing/2014/main" id="{69F617FB-AA42-4B9A-BFDD-25620E6E5D5C}"/>
                </a:ext>
              </a:extLst>
            </p:cNvPr>
            <p:cNvSpPr/>
            <p:nvPr/>
          </p:nvSpPr>
          <p:spPr>
            <a:xfrm>
              <a:off x="316343" y="2980417"/>
              <a:ext cx="2655451" cy="3725184"/>
            </a:xfrm>
            <a:prstGeom prst="rect">
              <a:avLst/>
            </a:prstGeom>
            <a:noFill/>
            <a:ln w="31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dirty="0"/>
                <a:t>App 2</a:t>
              </a:r>
            </a:p>
          </p:txBody>
        </p:sp>
        <p:cxnSp>
          <p:nvCxnSpPr>
            <p:cNvPr id="109" name="Straight Arrow Connector 108">
              <a:extLst>
                <a:ext uri="{FF2B5EF4-FFF2-40B4-BE49-F238E27FC236}">
                  <a16:creationId xmlns:a16="http://schemas.microsoft.com/office/drawing/2014/main" id="{33113B50-E7F4-4B95-AB0A-957FEA9BB213}"/>
                </a:ext>
              </a:extLst>
            </p:cNvPr>
            <p:cNvCxnSpPr>
              <a:cxnSpLocks/>
              <a:stCxn id="106" idx="2"/>
              <a:endCxn id="107" idx="0"/>
            </p:cNvCxnSpPr>
            <p:nvPr/>
          </p:nvCxnSpPr>
          <p:spPr>
            <a:xfrm>
              <a:off x="1647347" y="5288738"/>
              <a:ext cx="0" cy="5694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8D3AEE8C-C728-4BB4-A21A-D79730FF6F1B}"/>
              </a:ext>
            </a:extLst>
          </p:cNvPr>
          <p:cNvSpPr/>
          <p:nvPr/>
        </p:nvSpPr>
        <p:spPr>
          <a:xfrm>
            <a:off x="9064440" y="3117351"/>
            <a:ext cx="2209800" cy="1391056"/>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t"/>
          <a:lstStyle/>
          <a:p>
            <a:pPr algn="ctr"/>
            <a:endParaRPr lang="de-CH" dirty="0"/>
          </a:p>
        </p:txBody>
      </p:sp>
      <p:grpSp>
        <p:nvGrpSpPr>
          <p:cNvPr id="112" name="Group 111">
            <a:extLst>
              <a:ext uri="{FF2B5EF4-FFF2-40B4-BE49-F238E27FC236}">
                <a16:creationId xmlns:a16="http://schemas.microsoft.com/office/drawing/2014/main" id="{4A249E9F-69FB-43FC-97B4-15987415E6F1}"/>
              </a:ext>
            </a:extLst>
          </p:cNvPr>
          <p:cNvGrpSpPr/>
          <p:nvPr/>
        </p:nvGrpSpPr>
        <p:grpSpPr>
          <a:xfrm>
            <a:off x="9529617" y="2680949"/>
            <a:ext cx="1287423" cy="327406"/>
            <a:chOff x="998577" y="3386568"/>
            <a:chExt cx="1287423" cy="327406"/>
          </a:xfrm>
        </p:grpSpPr>
        <p:sp>
          <p:nvSpPr>
            <p:cNvPr id="113" name="Rectangle 112">
              <a:extLst>
                <a:ext uri="{FF2B5EF4-FFF2-40B4-BE49-F238E27FC236}">
                  <a16:creationId xmlns:a16="http://schemas.microsoft.com/office/drawing/2014/main" id="{EE11834D-3C3B-40A7-8941-6FAE1924E847}"/>
                </a:ext>
              </a:extLst>
            </p:cNvPr>
            <p:cNvSpPr/>
            <p:nvPr/>
          </p:nvSpPr>
          <p:spPr>
            <a:xfrm>
              <a:off x="998577"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114" name="Rectangle 113">
              <a:extLst>
                <a:ext uri="{FF2B5EF4-FFF2-40B4-BE49-F238E27FC236}">
                  <a16:creationId xmlns:a16="http://schemas.microsoft.com/office/drawing/2014/main" id="{920DA012-ED92-4B34-AEC4-81C0847FA7D3}"/>
                </a:ext>
              </a:extLst>
            </p:cNvPr>
            <p:cNvSpPr/>
            <p:nvPr/>
          </p:nvSpPr>
          <p:spPr>
            <a:xfrm>
              <a:off x="1457463"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115" name="Rectangle 114">
              <a:extLst>
                <a:ext uri="{FF2B5EF4-FFF2-40B4-BE49-F238E27FC236}">
                  <a16:creationId xmlns:a16="http://schemas.microsoft.com/office/drawing/2014/main" id="{21E34015-96F5-4C66-9116-DC456F90336F}"/>
                </a:ext>
              </a:extLst>
            </p:cNvPr>
            <p:cNvSpPr/>
            <p:nvPr/>
          </p:nvSpPr>
          <p:spPr>
            <a:xfrm>
              <a:off x="1916349"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grpSp>
      <p:pic>
        <p:nvPicPr>
          <p:cNvPr id="116" name="Graphic 115">
            <a:extLst>
              <a:ext uri="{FF2B5EF4-FFF2-40B4-BE49-F238E27FC236}">
                <a16:creationId xmlns:a16="http://schemas.microsoft.com/office/drawing/2014/main" id="{A4B95E5C-EAEF-4A45-BE7A-3FC889DFDF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4437" y="6014632"/>
            <a:ext cx="787900" cy="787900"/>
          </a:xfrm>
          <a:prstGeom prst="rect">
            <a:avLst/>
          </a:prstGeom>
        </p:spPr>
      </p:pic>
      <p:grpSp>
        <p:nvGrpSpPr>
          <p:cNvPr id="133" name="Group 132">
            <a:extLst>
              <a:ext uri="{FF2B5EF4-FFF2-40B4-BE49-F238E27FC236}">
                <a16:creationId xmlns:a16="http://schemas.microsoft.com/office/drawing/2014/main" id="{65183A21-A8A1-45E4-A00E-5D8745E366A1}"/>
              </a:ext>
            </a:extLst>
          </p:cNvPr>
          <p:cNvGrpSpPr/>
          <p:nvPr/>
        </p:nvGrpSpPr>
        <p:grpSpPr>
          <a:xfrm>
            <a:off x="3112730" y="1715597"/>
            <a:ext cx="5626980" cy="2226099"/>
            <a:chOff x="3112730" y="1715597"/>
            <a:chExt cx="5626980" cy="2226099"/>
          </a:xfrm>
        </p:grpSpPr>
        <p:grpSp>
          <p:nvGrpSpPr>
            <p:cNvPr id="54" name="Group 53">
              <a:extLst>
                <a:ext uri="{FF2B5EF4-FFF2-40B4-BE49-F238E27FC236}">
                  <a16:creationId xmlns:a16="http://schemas.microsoft.com/office/drawing/2014/main" id="{9D26B5AD-8756-43E6-A0BB-CD055AA4B6B1}"/>
                </a:ext>
              </a:extLst>
            </p:cNvPr>
            <p:cNvGrpSpPr/>
            <p:nvPr/>
          </p:nvGrpSpPr>
          <p:grpSpPr>
            <a:xfrm>
              <a:off x="3112730" y="2367304"/>
              <a:ext cx="1346497" cy="1574392"/>
              <a:chOff x="436222" y="1995514"/>
              <a:chExt cx="887863" cy="874278"/>
            </a:xfrm>
          </p:grpSpPr>
          <p:sp>
            <p:nvSpPr>
              <p:cNvPr id="20" name="Rectangle: Single Corner Snipped 19">
                <a:extLst>
                  <a:ext uri="{FF2B5EF4-FFF2-40B4-BE49-F238E27FC236}">
                    <a16:creationId xmlns:a16="http://schemas.microsoft.com/office/drawing/2014/main" id="{5450EDDF-635C-4F1F-AED2-D4B9841D6F37}"/>
                  </a:ext>
                </a:extLst>
              </p:cNvPr>
              <p:cNvSpPr/>
              <p:nvPr/>
            </p:nvSpPr>
            <p:spPr>
              <a:xfrm>
                <a:off x="436222" y="1995514"/>
                <a:ext cx="887863" cy="874278"/>
              </a:xfrm>
              <a:prstGeom prst="snip1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Manifest</a:t>
                </a:r>
                <a:endParaRPr lang="en-US" sz="1100" b="1" dirty="0">
                  <a:solidFill>
                    <a:schemeClr val="tx1"/>
                  </a:solidFill>
                </a:endParaRPr>
              </a:p>
              <a:p>
                <a:pPr algn="ctr"/>
                <a:br>
                  <a:rPr lang="en-US" sz="1100" i="1" dirty="0">
                    <a:solidFill>
                      <a:schemeClr val="tx1"/>
                    </a:solidFill>
                  </a:rPr>
                </a:br>
                <a:r>
                  <a:rPr lang="en-US" i="1" dirty="0">
                    <a:solidFill>
                      <a:schemeClr val="tx1"/>
                    </a:solidFill>
                  </a:rPr>
                  <a:t>capabilities</a:t>
                </a:r>
              </a:p>
              <a:p>
                <a:pPr algn="ctr"/>
                <a:r>
                  <a:rPr lang="en-US" i="1" dirty="0">
                    <a:solidFill>
                      <a:schemeClr val="tx1"/>
                    </a:solidFill>
                  </a:rPr>
                  <a:t>intents</a:t>
                </a:r>
                <a:endParaRPr lang="de-CH" i="1" dirty="0">
                  <a:solidFill>
                    <a:schemeClr val="tx1"/>
                  </a:solidFill>
                </a:endParaRPr>
              </a:p>
            </p:txBody>
          </p:sp>
          <p:cxnSp>
            <p:nvCxnSpPr>
              <p:cNvPr id="21" name="Straight Connector 20">
                <a:extLst>
                  <a:ext uri="{FF2B5EF4-FFF2-40B4-BE49-F238E27FC236}">
                    <a16:creationId xmlns:a16="http://schemas.microsoft.com/office/drawing/2014/main" id="{958A463B-56A2-453C-9240-3B948D8BCC7A}"/>
                  </a:ext>
                </a:extLst>
              </p:cNvPr>
              <p:cNvCxnSpPr>
                <a:cxnSpLocks/>
              </p:cNvCxnSpPr>
              <p:nvPr/>
            </p:nvCxnSpPr>
            <p:spPr>
              <a:xfrm>
                <a:off x="1176189" y="2002593"/>
                <a:ext cx="0" cy="1310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76D3B4-BBC2-4F92-96BF-B12143EC73C7}"/>
                  </a:ext>
                </a:extLst>
              </p:cNvPr>
              <p:cNvCxnSpPr>
                <a:cxnSpLocks/>
              </p:cNvCxnSpPr>
              <p:nvPr/>
            </p:nvCxnSpPr>
            <p:spPr>
              <a:xfrm flipH="1">
                <a:off x="1176189" y="2133600"/>
                <a:ext cx="1478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3AECDA63-2F3B-4E22-B688-88C28A3A99AE}"/>
                </a:ext>
              </a:extLst>
            </p:cNvPr>
            <p:cNvCxnSpPr>
              <a:cxnSpLocks/>
            </p:cNvCxnSpPr>
            <p:nvPr/>
          </p:nvCxnSpPr>
          <p:spPr>
            <a:xfrm>
              <a:off x="3657600" y="1728345"/>
              <a:ext cx="0" cy="63385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EB5D0219-9F85-4B06-8DDA-61168106BA5B}"/>
                </a:ext>
              </a:extLst>
            </p:cNvPr>
            <p:cNvGrpSpPr/>
            <p:nvPr/>
          </p:nvGrpSpPr>
          <p:grpSpPr>
            <a:xfrm>
              <a:off x="7393213" y="2337208"/>
              <a:ext cx="1346497" cy="1574392"/>
              <a:chOff x="436222" y="1995514"/>
              <a:chExt cx="887863" cy="874278"/>
            </a:xfrm>
          </p:grpSpPr>
          <p:sp>
            <p:nvSpPr>
              <p:cNvPr id="81" name="Rectangle: Single Corner Snipped 80">
                <a:extLst>
                  <a:ext uri="{FF2B5EF4-FFF2-40B4-BE49-F238E27FC236}">
                    <a16:creationId xmlns:a16="http://schemas.microsoft.com/office/drawing/2014/main" id="{BC86FC65-A0D0-4118-A084-99FB15398182}"/>
                  </a:ext>
                </a:extLst>
              </p:cNvPr>
              <p:cNvSpPr/>
              <p:nvPr/>
            </p:nvSpPr>
            <p:spPr>
              <a:xfrm>
                <a:off x="436222" y="1995514"/>
                <a:ext cx="887863" cy="874278"/>
              </a:xfrm>
              <a:prstGeom prst="snip1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Manifest</a:t>
                </a:r>
                <a:endParaRPr lang="en-US" sz="1100" b="1" dirty="0">
                  <a:solidFill>
                    <a:schemeClr val="tx1"/>
                  </a:solidFill>
                </a:endParaRPr>
              </a:p>
              <a:p>
                <a:pPr algn="ctr"/>
                <a:br>
                  <a:rPr lang="en-US" sz="1100" i="1" dirty="0">
                    <a:solidFill>
                      <a:schemeClr val="tx1"/>
                    </a:solidFill>
                  </a:rPr>
                </a:br>
                <a:r>
                  <a:rPr lang="en-US" i="1" dirty="0">
                    <a:solidFill>
                      <a:schemeClr val="tx1"/>
                    </a:solidFill>
                  </a:rPr>
                  <a:t>capabilities</a:t>
                </a:r>
              </a:p>
              <a:p>
                <a:pPr algn="ctr"/>
                <a:r>
                  <a:rPr lang="en-US" i="1" dirty="0">
                    <a:solidFill>
                      <a:schemeClr val="tx1"/>
                    </a:solidFill>
                  </a:rPr>
                  <a:t>intents</a:t>
                </a:r>
                <a:endParaRPr lang="de-CH" i="1" dirty="0">
                  <a:solidFill>
                    <a:schemeClr val="tx1"/>
                  </a:solidFill>
                </a:endParaRPr>
              </a:p>
            </p:txBody>
          </p:sp>
          <p:cxnSp>
            <p:nvCxnSpPr>
              <p:cNvPr id="82" name="Straight Connector 81">
                <a:extLst>
                  <a:ext uri="{FF2B5EF4-FFF2-40B4-BE49-F238E27FC236}">
                    <a16:creationId xmlns:a16="http://schemas.microsoft.com/office/drawing/2014/main" id="{11724843-2058-464B-9A1D-805A23EAE0D2}"/>
                  </a:ext>
                </a:extLst>
              </p:cNvPr>
              <p:cNvCxnSpPr>
                <a:cxnSpLocks/>
              </p:cNvCxnSpPr>
              <p:nvPr/>
            </p:nvCxnSpPr>
            <p:spPr>
              <a:xfrm>
                <a:off x="1176189" y="2002593"/>
                <a:ext cx="0" cy="1310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B1A66C1-0343-4D83-A1B2-68A0EA219D48}"/>
                  </a:ext>
                </a:extLst>
              </p:cNvPr>
              <p:cNvCxnSpPr>
                <a:cxnSpLocks/>
              </p:cNvCxnSpPr>
              <p:nvPr/>
            </p:nvCxnSpPr>
            <p:spPr>
              <a:xfrm flipH="1">
                <a:off x="1176189" y="2133600"/>
                <a:ext cx="1478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Arrow Connector 116">
              <a:extLst>
                <a:ext uri="{FF2B5EF4-FFF2-40B4-BE49-F238E27FC236}">
                  <a16:creationId xmlns:a16="http://schemas.microsoft.com/office/drawing/2014/main" id="{CA2812DD-E829-49F4-8265-5B37D35EA19C}"/>
                </a:ext>
              </a:extLst>
            </p:cNvPr>
            <p:cNvCxnSpPr>
              <a:cxnSpLocks/>
            </p:cNvCxnSpPr>
            <p:nvPr/>
          </p:nvCxnSpPr>
          <p:spPr>
            <a:xfrm>
              <a:off x="8066461" y="1715597"/>
              <a:ext cx="0" cy="63385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pic>
        <p:nvPicPr>
          <p:cNvPr id="95" name="Picture 2" descr="Image result for react">
            <a:extLst>
              <a:ext uri="{FF2B5EF4-FFF2-40B4-BE49-F238E27FC236}">
                <a16:creationId xmlns:a16="http://schemas.microsoft.com/office/drawing/2014/main" id="{9BCE15A8-E2FD-4776-99A1-B5A4523CC1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71374" y="3413077"/>
            <a:ext cx="1214023" cy="857825"/>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Connector: Elbow 126">
            <a:extLst>
              <a:ext uri="{FF2B5EF4-FFF2-40B4-BE49-F238E27FC236}">
                <a16:creationId xmlns:a16="http://schemas.microsoft.com/office/drawing/2014/main" id="{296B11FE-8ABF-4B94-9E13-656EC534650C}"/>
              </a:ext>
            </a:extLst>
          </p:cNvPr>
          <p:cNvCxnSpPr>
            <a:cxnSpLocks/>
            <a:endCxn id="113" idx="0"/>
          </p:cNvCxnSpPr>
          <p:nvPr/>
        </p:nvCxnSpPr>
        <p:spPr>
          <a:xfrm flipV="1">
            <a:off x="685800" y="2680949"/>
            <a:ext cx="9028643" cy="412219"/>
          </a:xfrm>
          <a:prstGeom prst="bentConnector4">
            <a:avLst>
              <a:gd name="adj1" fmla="val 25"/>
              <a:gd name="adj2" fmla="val 41733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19" name="Graphic 118" descr="Repeat">
            <a:extLst>
              <a:ext uri="{FF2B5EF4-FFF2-40B4-BE49-F238E27FC236}">
                <a16:creationId xmlns:a16="http://schemas.microsoft.com/office/drawing/2014/main" id="{FE555156-311E-4B0B-8ABC-DF1861F2AA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8330" y="1045284"/>
            <a:ext cx="633855" cy="633855"/>
          </a:xfrm>
          <a:prstGeom prst="rect">
            <a:avLst/>
          </a:prstGeom>
        </p:spPr>
      </p:pic>
    </p:spTree>
    <p:extLst>
      <p:ext uri="{BB962C8B-B14F-4D97-AF65-F5344CB8AC3E}">
        <p14:creationId xmlns:p14="http://schemas.microsoft.com/office/powerpoint/2010/main" val="1538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Effect transition="in" filter="fade">
                                      <p:cBhvr>
                                        <p:cTn id="17" dur="500"/>
                                        <p:tgtEl>
                                          <p:spTgt spid="111"/>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par>
                                <p:cTn id="28" presetID="10" presetClass="entr" presetSubtype="0" fill="hold" nodeType="withEffect">
                                  <p:stCondLst>
                                    <p:cond delay="0"/>
                                  </p:stCondLst>
                                  <p:childTnLst>
                                    <p:set>
                                      <p:cBhvr>
                                        <p:cTn id="29" dur="1" fill="hold">
                                          <p:stCondLst>
                                            <p:cond delay="0"/>
                                          </p:stCondLst>
                                        </p:cTn>
                                        <p:tgtEl>
                                          <p:spTgt spid="112"/>
                                        </p:tgtEl>
                                        <p:attrNameLst>
                                          <p:attrName>style.visibility</p:attrName>
                                        </p:attrNameLst>
                                      </p:cBhvr>
                                      <p:to>
                                        <p:strVal val="visible"/>
                                      </p:to>
                                    </p:set>
                                    <p:animEffect transition="in" filter="fade">
                                      <p:cBhvr>
                                        <p:cTn id="30" dur="500"/>
                                        <p:tgtEl>
                                          <p:spTgt spid="1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animEffect transition="in" filter="fade">
                                      <p:cBhvr>
                                        <p:cTn id="35" dur="500"/>
                                        <p:tgtEl>
                                          <p:spTgt spid="1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wipe(left)">
                                      <p:cBhvr>
                                        <p:cTn id="45" dur="500"/>
                                        <p:tgtEl>
                                          <p:spTgt spid="127"/>
                                        </p:tgtEl>
                                      </p:cBhvr>
                                    </p:animEffect>
                                  </p:childTnLst>
                                </p:cTn>
                              </p:par>
                            </p:childTnLst>
                          </p:cTn>
                        </p:par>
                        <p:par>
                          <p:cTn id="46" fill="hold">
                            <p:stCondLst>
                              <p:cond delay="500"/>
                            </p:stCondLst>
                            <p:childTnLst>
                              <p:par>
                                <p:cTn id="47" presetID="49" presetClass="entr" presetSubtype="0" decel="100000" fill="hold" nodeType="afterEffect">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p:cTn id="49" dur="500" fill="hold"/>
                                        <p:tgtEl>
                                          <p:spTgt spid="119"/>
                                        </p:tgtEl>
                                        <p:attrNameLst>
                                          <p:attrName>ppt_w</p:attrName>
                                        </p:attrNameLst>
                                      </p:cBhvr>
                                      <p:tavLst>
                                        <p:tav tm="0">
                                          <p:val>
                                            <p:fltVal val="0"/>
                                          </p:val>
                                        </p:tav>
                                        <p:tav tm="100000">
                                          <p:val>
                                            <p:strVal val="#ppt_w"/>
                                          </p:val>
                                        </p:tav>
                                      </p:tavLst>
                                    </p:anim>
                                    <p:anim calcmode="lin" valueType="num">
                                      <p:cBhvr>
                                        <p:cTn id="50" dur="500" fill="hold"/>
                                        <p:tgtEl>
                                          <p:spTgt spid="119"/>
                                        </p:tgtEl>
                                        <p:attrNameLst>
                                          <p:attrName>ppt_h</p:attrName>
                                        </p:attrNameLst>
                                      </p:cBhvr>
                                      <p:tavLst>
                                        <p:tav tm="0">
                                          <p:val>
                                            <p:fltVal val="0"/>
                                          </p:val>
                                        </p:tav>
                                        <p:tav tm="100000">
                                          <p:val>
                                            <p:strVal val="#ppt_h"/>
                                          </p:val>
                                        </p:tav>
                                      </p:tavLst>
                                    </p:anim>
                                    <p:anim calcmode="lin" valueType="num">
                                      <p:cBhvr>
                                        <p:cTn id="51" dur="500" fill="hold"/>
                                        <p:tgtEl>
                                          <p:spTgt spid="119"/>
                                        </p:tgtEl>
                                        <p:attrNameLst>
                                          <p:attrName>style.rotation</p:attrName>
                                        </p:attrNameLst>
                                      </p:cBhvr>
                                      <p:tavLst>
                                        <p:tav tm="0">
                                          <p:val>
                                            <p:fltVal val="360"/>
                                          </p:val>
                                        </p:tav>
                                        <p:tav tm="100000">
                                          <p:val>
                                            <p:fltVal val="0"/>
                                          </p:val>
                                        </p:tav>
                                      </p:tavLst>
                                    </p:anim>
                                    <p:animEffect transition="in" filter="fade">
                                      <p:cBhvr>
                                        <p:cTn id="5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6D5AC9-011D-4630-89B6-265035A6B236}"/>
              </a:ext>
            </a:extLst>
          </p:cNvPr>
          <p:cNvSpPr txBox="1"/>
          <p:nvPr/>
        </p:nvSpPr>
        <p:spPr>
          <a:xfrm>
            <a:off x="3276600" y="1828800"/>
            <a:ext cx="5274008" cy="1200329"/>
          </a:xfrm>
          <a:prstGeom prst="rect">
            <a:avLst/>
          </a:prstGeom>
          <a:noFill/>
        </p:spPr>
        <p:txBody>
          <a:bodyPr wrap="none" rtlCol="0">
            <a:spAutoFit/>
          </a:bodyPr>
          <a:lstStyle/>
          <a:p>
            <a:r>
              <a:rPr lang="de-CH" sz="7200" dirty="0" err="1">
                <a:hlinkClick r:id="rId2"/>
              </a:rPr>
              <a:t>It's</a:t>
            </a:r>
            <a:r>
              <a:rPr lang="de-CH" sz="7200" dirty="0">
                <a:hlinkClick r:id="rId2"/>
              </a:rPr>
              <a:t> Showtime</a:t>
            </a:r>
            <a:endParaRPr lang="de-CH" sz="7200" dirty="0"/>
          </a:p>
        </p:txBody>
      </p:sp>
    </p:spTree>
    <p:extLst>
      <p:ext uri="{BB962C8B-B14F-4D97-AF65-F5344CB8AC3E}">
        <p14:creationId xmlns:p14="http://schemas.microsoft.com/office/powerpoint/2010/main" val="9399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979E81F-3FF7-4831-9693-7420DA70CFCE}"/>
              </a:ext>
            </a:extLst>
          </p:cNvPr>
          <p:cNvGrpSpPr/>
          <p:nvPr/>
        </p:nvGrpSpPr>
        <p:grpSpPr>
          <a:xfrm>
            <a:off x="381000" y="484727"/>
            <a:ext cx="4715625" cy="5888541"/>
            <a:chOff x="5653875" y="1811056"/>
            <a:chExt cx="776691" cy="993323"/>
          </a:xfrm>
        </p:grpSpPr>
        <p:sp>
          <p:nvSpPr>
            <p:cNvPr id="15" name="Rectangle: Single Corner Snipped 14">
              <a:extLst>
                <a:ext uri="{FF2B5EF4-FFF2-40B4-BE49-F238E27FC236}">
                  <a16:creationId xmlns:a16="http://schemas.microsoft.com/office/drawing/2014/main" id="{78031709-90B5-4EA9-8D37-313359BDB154}"/>
                </a:ext>
              </a:extLst>
            </p:cNvPr>
            <p:cNvSpPr/>
            <p:nvPr/>
          </p:nvSpPr>
          <p:spPr>
            <a:xfrm>
              <a:off x="5653875" y="1811056"/>
              <a:ext cx="776691" cy="993323"/>
            </a:xfrm>
            <a:prstGeom prst="snip1Rect">
              <a:avLst/>
            </a:prstGeom>
            <a:gradFill flip="none" rotWithShape="1">
              <a:gsLst>
                <a:gs pos="0">
                  <a:schemeClr val="bg1"/>
                </a:gs>
                <a:gs pos="100000">
                  <a:srgbClr val="FFFFCC">
                    <a:shade val="100000"/>
                    <a:satMod val="115000"/>
                  </a:srgbClr>
                </a:gs>
              </a:gsLst>
              <a:path path="circle">
                <a:fillToRect r="100000" b="100000"/>
              </a:path>
              <a:tileRect l="-100000" t="-10000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lstStyle/>
            <a:p>
              <a:pPr algn="ctr"/>
              <a:r>
                <a:rPr lang="en-US" sz="2000" b="1" dirty="0">
                  <a:solidFill>
                    <a:schemeClr val="tx1"/>
                  </a:solidFill>
                </a:rPr>
                <a:t>MANIFEST</a:t>
              </a:r>
            </a:p>
            <a:p>
              <a:pPr algn="ctr"/>
              <a:endParaRPr lang="en-US" sz="2000" b="1" dirty="0">
                <a:solidFill>
                  <a:schemeClr val="tx1"/>
                </a:solidFill>
              </a:endParaRPr>
            </a:p>
            <a:p>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intents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type</a:t>
              </a:r>
              <a:r>
                <a:rPr lang="en-US" sz="2000" dirty="0">
                  <a:solidFill>
                    <a:schemeClr val="tx1"/>
                  </a:solidFill>
                  <a:latin typeface="Courier New" panose="02070309020205020404" pitchFamily="49" charset="0"/>
                  <a:cs typeface="Courier New" panose="02070309020205020404" pitchFamily="49" charset="0"/>
                </a:rPr>
                <a:t>": "view",</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qualifier</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entity: "</a:t>
              </a:r>
              <a:r>
                <a:rPr lang="en-US" sz="2000" b="1" dirty="0" err="1">
                  <a:solidFill>
                    <a:srgbClr val="0070C0"/>
                  </a:solidFill>
                  <a:latin typeface="Courier New" panose="02070309020205020404" pitchFamily="49" charset="0"/>
                  <a:cs typeface="Courier New" panose="02070309020205020404" pitchFamily="49" charset="0"/>
                </a:rPr>
                <a:t>zugfahrt</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id: "</a:t>
              </a:r>
              <a:r>
                <a:rPr lang="en-US" sz="2000" b="1" dirty="0">
                  <a:solidFill>
                    <a:srgbClr val="FF0000"/>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pPr algn="ctr"/>
              <a:endParaRPr lang="en-US" sz="2000" b="1" dirty="0">
                <a:solidFill>
                  <a:schemeClr val="tx1"/>
                </a:solidFill>
              </a:endParaRPr>
            </a:p>
          </p:txBody>
        </p:sp>
        <p:cxnSp>
          <p:nvCxnSpPr>
            <p:cNvPr id="16" name="Straight Connector 15">
              <a:extLst>
                <a:ext uri="{FF2B5EF4-FFF2-40B4-BE49-F238E27FC236}">
                  <a16:creationId xmlns:a16="http://schemas.microsoft.com/office/drawing/2014/main" id="{B2757C6B-17FB-405F-A399-D337BCD3BDBF}"/>
                </a:ext>
              </a:extLst>
            </p:cNvPr>
            <p:cNvCxnSpPr>
              <a:cxnSpLocks/>
            </p:cNvCxnSpPr>
            <p:nvPr/>
          </p:nvCxnSpPr>
          <p:spPr>
            <a:xfrm>
              <a:off x="6300059" y="1811056"/>
              <a:ext cx="0" cy="1335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3DBFD-E3BC-4277-9696-26D01E012521}"/>
                </a:ext>
              </a:extLst>
            </p:cNvPr>
            <p:cNvCxnSpPr>
              <a:cxnSpLocks/>
            </p:cNvCxnSpPr>
            <p:nvPr/>
          </p:nvCxnSpPr>
          <p:spPr>
            <a:xfrm flipH="1">
              <a:off x="6300059" y="1944593"/>
              <a:ext cx="13050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2D44DB9-A94C-440E-81B7-DC1F25EC412B}"/>
              </a:ext>
            </a:extLst>
          </p:cNvPr>
          <p:cNvGrpSpPr/>
          <p:nvPr/>
        </p:nvGrpSpPr>
        <p:grpSpPr>
          <a:xfrm>
            <a:off x="6248401" y="512258"/>
            <a:ext cx="5867398" cy="5888542"/>
            <a:chOff x="4629244" y="1318453"/>
            <a:chExt cx="3018201" cy="2922915"/>
          </a:xfrm>
          <a:gradFill>
            <a:gsLst>
              <a:gs pos="0">
                <a:schemeClr val="bg1"/>
              </a:gs>
              <a:gs pos="100000">
                <a:srgbClr val="FFFFCC">
                  <a:shade val="100000"/>
                  <a:satMod val="115000"/>
                </a:srgbClr>
              </a:gs>
            </a:gsLst>
          </a:gradFill>
        </p:grpSpPr>
        <p:sp>
          <p:nvSpPr>
            <p:cNvPr id="19" name="Rectangle: Single Corner Snipped 18">
              <a:extLst>
                <a:ext uri="{FF2B5EF4-FFF2-40B4-BE49-F238E27FC236}">
                  <a16:creationId xmlns:a16="http://schemas.microsoft.com/office/drawing/2014/main" id="{9F51AE7A-11FA-466F-96A5-7677D9A243DA}"/>
                </a:ext>
              </a:extLst>
            </p:cNvPr>
            <p:cNvSpPr/>
            <p:nvPr/>
          </p:nvSpPr>
          <p:spPr>
            <a:xfrm>
              <a:off x="4629244" y="1318453"/>
              <a:ext cx="3010575" cy="2922915"/>
            </a:xfrm>
            <a:prstGeom prst="snip1Rect">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lstStyle/>
            <a:p>
              <a:pPr algn="ctr"/>
              <a:r>
                <a:rPr lang="en-US" sz="2000" b="1" dirty="0">
                  <a:solidFill>
                    <a:schemeClr val="tx1"/>
                  </a:solidFill>
                </a:rPr>
                <a:t>MANIFEST</a:t>
              </a:r>
            </a:p>
            <a:p>
              <a:pPr algn="ctr"/>
              <a:endParaRPr lang="en-US" sz="2000" b="1" dirty="0">
                <a:solidFill>
                  <a:schemeClr val="tx1"/>
                </a:solidFill>
              </a:endParaRPr>
            </a:p>
            <a:p>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capabilities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type</a:t>
              </a:r>
              <a:r>
                <a:rPr lang="en-US" sz="2000" dirty="0">
                  <a:solidFill>
                    <a:schemeClr val="tx1"/>
                  </a:solidFill>
                  <a:latin typeface="Courier New" panose="02070309020205020404" pitchFamily="49" charset="0"/>
                  <a:cs typeface="Courier New" panose="02070309020205020404" pitchFamily="49" charset="0"/>
                </a:rPr>
                <a:t>": "view",</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qualifier</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entity: “</a:t>
              </a:r>
              <a:r>
                <a:rPr lang="en-US" sz="2000" b="1" dirty="0" err="1">
                  <a:solidFill>
                    <a:srgbClr val="0070C0"/>
                  </a:solidFill>
                  <a:latin typeface="Courier New" panose="02070309020205020404" pitchFamily="49" charset="0"/>
                  <a:cs typeface="Courier New" panose="02070309020205020404" pitchFamily="49" charset="0"/>
                </a:rPr>
                <a:t>zugfahrt</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id: "</a:t>
              </a:r>
              <a:r>
                <a:rPr lang="en-US" sz="2000" b="1" dirty="0">
                  <a:solidFill>
                    <a:srgbClr val="FF0000"/>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properties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path</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zugfahrten</a:t>
              </a:r>
              <a:r>
                <a:rPr lang="en-US" sz="2000" dirty="0">
                  <a:solidFill>
                    <a:schemeClr val="tx1"/>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:id</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pPr algn="ctr"/>
              <a:endParaRPr lang="en-US" sz="2000" b="1" dirty="0">
                <a:solidFill>
                  <a:schemeClr val="tx1"/>
                </a:solidFill>
              </a:endParaRPr>
            </a:p>
          </p:txBody>
        </p:sp>
        <p:grpSp>
          <p:nvGrpSpPr>
            <p:cNvPr id="20" name="Group 19">
              <a:extLst>
                <a:ext uri="{FF2B5EF4-FFF2-40B4-BE49-F238E27FC236}">
                  <a16:creationId xmlns:a16="http://schemas.microsoft.com/office/drawing/2014/main" id="{68AEBC7A-8E2C-4492-A52D-AFA5B8E5D550}"/>
                </a:ext>
              </a:extLst>
            </p:cNvPr>
            <p:cNvGrpSpPr/>
            <p:nvPr/>
          </p:nvGrpSpPr>
          <p:grpSpPr>
            <a:xfrm>
              <a:off x="7157219" y="1335939"/>
              <a:ext cx="490226" cy="473460"/>
              <a:chOff x="7543800" y="762000"/>
              <a:chExt cx="490226" cy="473460"/>
            </a:xfrm>
            <a:grpFill/>
          </p:grpSpPr>
          <p:cxnSp>
            <p:nvCxnSpPr>
              <p:cNvPr id="21" name="Straight Connector 20">
                <a:extLst>
                  <a:ext uri="{FF2B5EF4-FFF2-40B4-BE49-F238E27FC236}">
                    <a16:creationId xmlns:a16="http://schemas.microsoft.com/office/drawing/2014/main" id="{B7B7A87B-F740-470E-876E-86BFDCF732C2}"/>
                  </a:ext>
                </a:extLst>
              </p:cNvPr>
              <p:cNvCxnSpPr>
                <a:cxnSpLocks/>
              </p:cNvCxnSpPr>
              <p:nvPr/>
            </p:nvCxnSpPr>
            <p:spPr>
              <a:xfrm>
                <a:off x="7543800" y="762000"/>
                <a:ext cx="0" cy="473460"/>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E73E82-122D-43E2-87BD-11904D2F4F04}"/>
                  </a:ext>
                </a:extLst>
              </p:cNvPr>
              <p:cNvCxnSpPr>
                <a:cxnSpLocks/>
              </p:cNvCxnSpPr>
              <p:nvPr/>
            </p:nvCxnSpPr>
            <p:spPr>
              <a:xfrm flipH="1">
                <a:off x="7543801" y="1235460"/>
                <a:ext cx="490225" cy="0"/>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 name="Arrow: Right 22">
            <a:extLst>
              <a:ext uri="{FF2B5EF4-FFF2-40B4-BE49-F238E27FC236}">
                <a16:creationId xmlns:a16="http://schemas.microsoft.com/office/drawing/2014/main" id="{57E69643-0777-4941-86CB-355953FC9BB4}"/>
              </a:ext>
            </a:extLst>
          </p:cNvPr>
          <p:cNvSpPr/>
          <p:nvPr/>
        </p:nvSpPr>
        <p:spPr>
          <a:xfrm>
            <a:off x="892699" y="5029200"/>
            <a:ext cx="10994501" cy="1574568"/>
          </a:xfrm>
          <a:prstGeom prst="rightArrow">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latin typeface="Courier New" panose="02070309020205020404" pitchFamily="49" charset="0"/>
                <a:cs typeface="Courier New" panose="02070309020205020404" pitchFamily="49" charset="0"/>
              </a:rPr>
              <a:t>&lt;</a:t>
            </a:r>
            <a:r>
              <a:rPr lang="de-CH" sz="2000" b="1" dirty="0">
                <a:solidFill>
                  <a:schemeClr val="tx1"/>
                </a:solidFill>
                <a:latin typeface="Courier New" panose="02070309020205020404" pitchFamily="49" charset="0"/>
                <a:cs typeface="Courier New" panose="02070309020205020404" pitchFamily="49" charset="0"/>
              </a:rPr>
              <a:t>a</a:t>
            </a:r>
            <a:r>
              <a:rPr lang="de-CH" sz="2000" dirty="0">
                <a:solidFill>
                  <a:schemeClr val="tx1"/>
                </a:solidFill>
                <a:latin typeface="Courier New" panose="02070309020205020404" pitchFamily="49" charset="0"/>
                <a:cs typeface="Courier New" panose="02070309020205020404" pitchFamily="49" charset="0"/>
              </a:rPr>
              <a:t> [</a:t>
            </a:r>
            <a:r>
              <a:rPr lang="de-CH" sz="2000" b="1" dirty="0" err="1">
                <a:solidFill>
                  <a:schemeClr val="tx1"/>
                </a:solidFill>
                <a:latin typeface="Courier New" panose="02070309020205020404" pitchFamily="49" charset="0"/>
                <a:cs typeface="Courier New" panose="02070309020205020404" pitchFamily="49" charset="0"/>
              </a:rPr>
              <a:t>wbRouterLink</a:t>
            </a:r>
            <a:r>
              <a:rPr lang="de-CH" sz="2000" dirty="0">
                <a:solidFill>
                  <a:schemeClr val="tx1"/>
                </a:solidFill>
                <a:latin typeface="Courier New" panose="02070309020205020404" pitchFamily="49" charset="0"/>
                <a:cs typeface="Courier New" panose="02070309020205020404" pitchFamily="49" charset="0"/>
              </a:rPr>
              <a:t>]="{</a:t>
            </a:r>
            <a:r>
              <a:rPr lang="de-CH" sz="2000" b="1" dirty="0" err="1">
                <a:solidFill>
                  <a:schemeClr val="tx1"/>
                </a:solidFill>
                <a:latin typeface="Courier New" panose="02070309020205020404" pitchFamily="49" charset="0"/>
                <a:cs typeface="Courier New" panose="02070309020205020404" pitchFamily="49" charset="0"/>
              </a:rPr>
              <a:t>entity</a:t>
            </a:r>
            <a:r>
              <a:rPr lang="de-CH" sz="2000" dirty="0">
                <a:solidFill>
                  <a:schemeClr val="tx1"/>
                </a:solidFill>
                <a:latin typeface="Courier New" panose="02070309020205020404" pitchFamily="49" charset="0"/>
                <a:cs typeface="Courier New" panose="02070309020205020404" pitchFamily="49" charset="0"/>
              </a:rPr>
              <a:t>: '</a:t>
            </a:r>
            <a:r>
              <a:rPr lang="de-CH" sz="2000" b="1" dirty="0" err="1">
                <a:solidFill>
                  <a:schemeClr val="accent1"/>
                </a:solidFill>
                <a:latin typeface="Courier New" panose="02070309020205020404" pitchFamily="49" charset="0"/>
                <a:cs typeface="Courier New" panose="02070309020205020404" pitchFamily="49" charset="0"/>
              </a:rPr>
              <a:t>zugfahrt</a:t>
            </a:r>
            <a:r>
              <a:rPr lang="de-CH" sz="2000" dirty="0">
                <a:solidFill>
                  <a:schemeClr val="tx1"/>
                </a:solidFill>
                <a:latin typeface="Courier New" panose="02070309020205020404" pitchFamily="49" charset="0"/>
                <a:cs typeface="Courier New" panose="02070309020205020404" pitchFamily="49" charset="0"/>
              </a:rPr>
              <a:t>', </a:t>
            </a:r>
            <a:r>
              <a:rPr lang="de-CH" sz="2000" b="1" dirty="0" err="1">
                <a:solidFill>
                  <a:schemeClr val="tx1"/>
                </a:solidFill>
                <a:latin typeface="Courier New" panose="02070309020205020404" pitchFamily="49" charset="0"/>
                <a:cs typeface="Courier New" panose="02070309020205020404" pitchFamily="49" charset="0"/>
              </a:rPr>
              <a:t>id</a:t>
            </a:r>
            <a:r>
              <a:rPr lang="de-CH" sz="2000" dirty="0">
                <a:solidFill>
                  <a:schemeClr val="tx1"/>
                </a:solidFill>
                <a:latin typeface="Courier New" panose="02070309020205020404" pitchFamily="49" charset="0"/>
                <a:cs typeface="Courier New" panose="02070309020205020404" pitchFamily="49" charset="0"/>
              </a:rPr>
              <a:t>: '</a:t>
            </a:r>
            <a:r>
              <a:rPr lang="de-CH" sz="2000" b="1" dirty="0">
                <a:solidFill>
                  <a:srgbClr val="FF0000"/>
                </a:solidFill>
                <a:latin typeface="Courier New" panose="02070309020205020404" pitchFamily="49" charset="0"/>
                <a:cs typeface="Courier New" panose="02070309020205020404" pitchFamily="49" charset="0"/>
              </a:rPr>
              <a:t>5</a:t>
            </a:r>
            <a:r>
              <a:rPr lang="de-CH" sz="2000" dirty="0">
                <a:solidFill>
                  <a:schemeClr val="tx1"/>
                </a:solidFill>
                <a:latin typeface="Courier New" panose="02070309020205020404" pitchFamily="49" charset="0"/>
                <a:cs typeface="Courier New" panose="02070309020205020404" pitchFamily="49" charset="0"/>
              </a:rPr>
              <a:t>'}"&gt;Open Zugfahrt&lt;/</a:t>
            </a:r>
            <a:r>
              <a:rPr lang="de-CH" sz="2000" b="1" dirty="0">
                <a:solidFill>
                  <a:schemeClr val="tx1"/>
                </a:solidFill>
                <a:latin typeface="Courier New" panose="02070309020205020404" pitchFamily="49" charset="0"/>
                <a:cs typeface="Courier New" panose="02070309020205020404" pitchFamily="49" charset="0"/>
              </a:rPr>
              <a:t>a</a:t>
            </a:r>
            <a:r>
              <a:rPr lang="de-CH" sz="2000"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79376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FA40F9-FFE6-45A7-A75D-1C092787A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57200"/>
            <a:ext cx="3429000" cy="3429000"/>
          </a:xfrm>
          <a:prstGeom prst="rect">
            <a:avLst/>
          </a:prstGeom>
        </p:spPr>
      </p:pic>
      <p:sp>
        <p:nvSpPr>
          <p:cNvPr id="10" name="TextBox 9">
            <a:extLst>
              <a:ext uri="{FF2B5EF4-FFF2-40B4-BE49-F238E27FC236}">
                <a16:creationId xmlns:a16="http://schemas.microsoft.com/office/drawing/2014/main" id="{BDFB1BBA-99BC-4442-80DF-E6B5C0839C80}"/>
              </a:ext>
            </a:extLst>
          </p:cNvPr>
          <p:cNvSpPr txBox="1"/>
          <p:nvPr/>
        </p:nvSpPr>
        <p:spPr>
          <a:xfrm>
            <a:off x="1219200" y="5519410"/>
            <a:ext cx="10287000" cy="523220"/>
          </a:xfrm>
          <a:prstGeom prst="rect">
            <a:avLst/>
          </a:prstGeom>
          <a:noFill/>
        </p:spPr>
        <p:txBody>
          <a:bodyPr wrap="square" rtlCol="0">
            <a:spAutoFit/>
          </a:bodyPr>
          <a:lstStyle/>
          <a:p>
            <a:r>
              <a:rPr lang="de-CH" sz="2800" b="1" dirty="0"/>
              <a:t>https://github.com/SchweizerischeBundesbahnen/scion-workbench</a:t>
            </a:r>
          </a:p>
        </p:txBody>
      </p:sp>
      <p:pic>
        <p:nvPicPr>
          <p:cNvPr id="14" name="Picture 13">
            <a:extLst>
              <a:ext uri="{FF2B5EF4-FFF2-40B4-BE49-F238E27FC236}">
                <a16:creationId xmlns:a16="http://schemas.microsoft.com/office/drawing/2014/main" id="{AEE19E3B-6F9C-41F2-B475-D520419599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158"/>
          <a:stretch/>
        </p:blipFill>
        <p:spPr>
          <a:xfrm>
            <a:off x="3096423" y="3810000"/>
            <a:ext cx="6123777" cy="1012194"/>
          </a:xfrm>
          <a:prstGeom prst="rect">
            <a:avLst/>
          </a:prstGeom>
        </p:spPr>
      </p:pic>
      <p:sp>
        <p:nvSpPr>
          <p:cNvPr id="16" name="AutoShape 4" descr="Image result for github icon">
            <a:extLst>
              <a:ext uri="{FF2B5EF4-FFF2-40B4-BE49-F238E27FC236}">
                <a16:creationId xmlns:a16="http://schemas.microsoft.com/office/drawing/2014/main" id="{32273114-E018-4534-AA13-5E04FFBEF2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CH"/>
          </a:p>
        </p:txBody>
      </p:sp>
      <p:pic>
        <p:nvPicPr>
          <p:cNvPr id="4104" name="Picture 8" descr="File:Octicons-mark-github.svg">
            <a:extLst>
              <a:ext uri="{FF2B5EF4-FFF2-40B4-BE49-F238E27FC236}">
                <a16:creationId xmlns:a16="http://schemas.microsoft.com/office/drawing/2014/main" id="{51C332EA-6825-4D1D-9350-C479526CC2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5519410"/>
            <a:ext cx="523220"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4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ung 12"/>
          <p:cNvGrpSpPr/>
          <p:nvPr/>
        </p:nvGrpSpPr>
        <p:grpSpPr>
          <a:xfrm>
            <a:off x="3200400" y="-457200"/>
            <a:ext cx="5590688" cy="7924800"/>
            <a:chOff x="3200400" y="-457200"/>
            <a:chExt cx="5590688" cy="7924800"/>
          </a:xfrm>
        </p:grpSpPr>
        <p:pic>
          <p:nvPicPr>
            <p:cNvPr id="7" name="Bild 6" descr="6a00d8341d3df553ef0115709e234d970b-800wi.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57200"/>
              <a:ext cx="5590688" cy="7924800"/>
            </a:xfrm>
            <a:prstGeom prst="rect">
              <a:avLst/>
            </a:prstGeom>
          </p:spPr>
        </p:pic>
        <p:sp>
          <p:nvSpPr>
            <p:cNvPr id="8" name="Multiplizieren 7"/>
            <p:cNvSpPr/>
            <p:nvPr/>
          </p:nvSpPr>
          <p:spPr>
            <a:xfrm>
              <a:off x="6400800" y="6172200"/>
              <a:ext cx="2145317" cy="21453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Textfeld 8"/>
            <p:cNvSpPr txBox="1"/>
            <p:nvPr/>
          </p:nvSpPr>
          <p:spPr>
            <a:xfrm>
              <a:off x="6952192" y="6324600"/>
              <a:ext cx="1201208" cy="369332"/>
            </a:xfrm>
            <a:prstGeom prst="rect">
              <a:avLst/>
            </a:prstGeom>
            <a:noFill/>
          </p:spPr>
          <p:txBody>
            <a:bodyPr wrap="none" rtlCol="0">
              <a:spAutoFit/>
            </a:bodyPr>
            <a:lstStyle/>
            <a:p>
              <a:r>
                <a:rPr lang="de-DE" dirty="0">
                  <a:solidFill>
                    <a:schemeClr val="accent1"/>
                  </a:solidFill>
                  <a:latin typeface="Mistral"/>
                  <a:cs typeface="Mistral"/>
                </a:rPr>
                <a:t>DECOUPLING</a:t>
              </a:r>
            </a:p>
          </p:txBody>
        </p:sp>
        <p:sp>
          <p:nvSpPr>
            <p:cNvPr id="10" name="Multiplizieren 9"/>
            <p:cNvSpPr/>
            <p:nvPr/>
          </p:nvSpPr>
          <p:spPr>
            <a:xfrm rot="20778829">
              <a:off x="5837364" y="4292492"/>
              <a:ext cx="2145317" cy="41257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6858000" y="3581400"/>
              <a:ext cx="1047132" cy="369332"/>
            </a:xfrm>
            <a:prstGeom prst="rect">
              <a:avLst/>
            </a:prstGeom>
            <a:noFill/>
          </p:spPr>
          <p:txBody>
            <a:bodyPr wrap="none" rtlCol="0">
              <a:spAutoFit/>
            </a:bodyPr>
            <a:lstStyle/>
            <a:p>
              <a:r>
                <a:rPr lang="de-DE" dirty="0">
                  <a:solidFill>
                    <a:schemeClr val="accent1"/>
                  </a:solidFill>
                  <a:latin typeface="Mistral"/>
                  <a:cs typeface="Mistral"/>
                </a:rPr>
                <a:t>MICRO-GUI</a:t>
              </a:r>
            </a:p>
          </p:txBody>
        </p:sp>
        <p:sp>
          <p:nvSpPr>
            <p:cNvPr id="12" name="Textfeld 11"/>
            <p:cNvSpPr txBox="1"/>
            <p:nvPr/>
          </p:nvSpPr>
          <p:spPr>
            <a:xfrm>
              <a:off x="6723142" y="4645223"/>
              <a:ext cx="287258" cy="307777"/>
            </a:xfrm>
            <a:prstGeom prst="rect">
              <a:avLst/>
            </a:prstGeom>
            <a:noFill/>
          </p:spPr>
          <p:txBody>
            <a:bodyPr wrap="none" rtlCol="0">
              <a:spAutoFit/>
            </a:bodyPr>
            <a:lstStyle/>
            <a:p>
              <a:r>
                <a:rPr lang="de-DE" sz="1400" dirty="0">
                  <a:solidFill>
                    <a:schemeClr val="accent1"/>
                  </a:solidFill>
                  <a:latin typeface="Mistral"/>
                  <a:cs typeface="Mistral"/>
                </a:rPr>
                <a:t>IS</a:t>
              </a:r>
            </a:p>
          </p:txBody>
        </p:sp>
      </p:grpSp>
      <p:sp>
        <p:nvSpPr>
          <p:cNvPr id="14" name="Textfeld 13"/>
          <p:cNvSpPr txBox="1"/>
          <p:nvPr/>
        </p:nvSpPr>
        <p:spPr>
          <a:xfrm rot="16200000">
            <a:off x="8795144" y="3424656"/>
            <a:ext cx="6607558" cy="215444"/>
          </a:xfrm>
          <a:prstGeom prst="rect">
            <a:avLst/>
          </a:prstGeom>
          <a:noFill/>
        </p:spPr>
        <p:txBody>
          <a:bodyPr wrap="square" rtlCol="0">
            <a:spAutoFit/>
          </a:bodyPr>
          <a:lstStyle/>
          <a:p>
            <a:r>
              <a:rPr lang="de-DE" sz="800" dirty="0"/>
              <a:t>http://geek-and-poke.com</a:t>
            </a:r>
            <a:endParaRPr lang="de-DE" sz="800" dirty="0">
              <a:hlinkClick r:id="rId4"/>
            </a:endParaRPr>
          </a:p>
        </p:txBody>
      </p:sp>
    </p:spTree>
    <p:extLst>
      <p:ext uri="{BB962C8B-B14F-4D97-AF65-F5344CB8AC3E}">
        <p14:creationId xmlns:p14="http://schemas.microsoft.com/office/powerpoint/2010/main" val="278692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Outdated-Browsers_gdwx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feld 5"/>
          <p:cNvSpPr txBox="1"/>
          <p:nvPr/>
        </p:nvSpPr>
        <p:spPr>
          <a:xfrm rot="16200000">
            <a:off x="8795144" y="3424656"/>
            <a:ext cx="6607558" cy="215444"/>
          </a:xfrm>
          <a:prstGeom prst="rect">
            <a:avLst/>
          </a:prstGeom>
          <a:noFill/>
        </p:spPr>
        <p:txBody>
          <a:bodyPr wrap="square" rtlCol="0">
            <a:spAutoFit/>
          </a:bodyPr>
          <a:lstStyle/>
          <a:p>
            <a:r>
              <a:rPr lang="de-DE" sz="800" dirty="0"/>
              <a:t>https://</a:t>
            </a:r>
            <a:r>
              <a:rPr lang="de-DE" sz="800" dirty="0" err="1"/>
              <a:t>responsivedesign.is</a:t>
            </a:r>
            <a:r>
              <a:rPr lang="de-DE" sz="800" dirty="0"/>
              <a:t>/</a:t>
            </a:r>
            <a:r>
              <a:rPr lang="de-DE" sz="800" dirty="0" err="1"/>
              <a:t>examples</a:t>
            </a:r>
            <a:r>
              <a:rPr lang="de-DE" sz="800" dirty="0"/>
              <a:t>/</a:t>
            </a:r>
            <a:r>
              <a:rPr lang="de-DE" sz="800" dirty="0" err="1"/>
              <a:t>outdated</a:t>
            </a:r>
            <a:r>
              <a:rPr lang="de-DE" sz="800" dirty="0"/>
              <a:t>-browsers/</a:t>
            </a:r>
            <a:endParaRPr lang="de-DE" sz="800" dirty="0">
              <a:hlinkClick r:id="rId4"/>
            </a:endParaRPr>
          </a:p>
        </p:txBody>
      </p:sp>
    </p:spTree>
    <p:extLst>
      <p:ext uri="{BB962C8B-B14F-4D97-AF65-F5344CB8AC3E}">
        <p14:creationId xmlns:p14="http://schemas.microsoft.com/office/powerpoint/2010/main" val="360258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a:solidFill>
                  <a:schemeClr val="bg1"/>
                </a:solidFill>
              </a:rPr>
              <a:t>Merci.</a:t>
            </a:r>
            <a:endParaRPr lang="de-CH" sz="9600" b="1" dirty="0">
              <a:solidFill>
                <a:schemeClr val="bg1"/>
              </a:solidFill>
            </a:endParaRPr>
          </a:p>
        </p:txBody>
      </p:sp>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2400"/>
            <a:ext cx="8763000" cy="6572250"/>
          </a:xfrm>
          <a:prstGeom prst="rect">
            <a:avLst/>
          </a:prstGeom>
        </p:spPr>
      </p:pic>
      <p:pic>
        <p:nvPicPr>
          <p:cNvPr id="12" name="Bild 11"/>
          <p:cNvPicPr>
            <a:picLocks noChangeAspect="1"/>
          </p:cNvPicPr>
          <p:nvPr/>
        </p:nvPicPr>
        <p:blipFill>
          <a:blip r:embed="rId4"/>
          <a:stretch>
            <a:fillRect/>
          </a:stretch>
        </p:blipFill>
        <p:spPr>
          <a:xfrm>
            <a:off x="3581400" y="2667001"/>
            <a:ext cx="4953000" cy="3635061"/>
          </a:xfrm>
          <a:prstGeom prst="rect">
            <a:avLst/>
          </a:prstGeom>
        </p:spPr>
      </p:pic>
      <p:pic>
        <p:nvPicPr>
          <p:cNvPr id="13" name="Bild 12"/>
          <p:cNvPicPr>
            <a:picLocks noChangeAspect="1"/>
          </p:cNvPicPr>
          <p:nvPr/>
        </p:nvPicPr>
        <p:blipFill>
          <a:blip r:embed="rId5"/>
          <a:stretch>
            <a:fillRect/>
          </a:stretch>
        </p:blipFill>
        <p:spPr>
          <a:xfrm>
            <a:off x="2971800" y="3352801"/>
            <a:ext cx="6324600" cy="4614809"/>
          </a:xfrm>
          <a:prstGeom prst="rect">
            <a:avLst/>
          </a:prstGeom>
        </p:spPr>
      </p:pic>
      <p:pic>
        <p:nvPicPr>
          <p:cNvPr id="14" name="Bild 13"/>
          <p:cNvPicPr>
            <a:picLocks noChangeAspect="1"/>
          </p:cNvPicPr>
          <p:nvPr/>
        </p:nvPicPr>
        <p:blipFill>
          <a:blip r:embed="rId6"/>
          <a:stretch>
            <a:fillRect/>
          </a:stretch>
        </p:blipFill>
        <p:spPr>
          <a:xfrm>
            <a:off x="2133600" y="4330484"/>
            <a:ext cx="7924800" cy="5731004"/>
          </a:xfrm>
          <a:prstGeom prst="rect">
            <a:avLst/>
          </a:prstGeom>
        </p:spPr>
      </p:pic>
      <p:sp>
        <p:nvSpPr>
          <p:cNvPr id="2" name="Textfeld 1"/>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https://www.davidalison.com/2013/05/hard-disk-clicking-and-time-machine.htm, http://</a:t>
            </a:r>
            <a:r>
              <a:rPr lang="de-CH" sz="800" dirty="0" err="1">
                <a:solidFill>
                  <a:srgbClr val="FFFFFF"/>
                </a:solidFill>
              </a:rPr>
              <a:t>www.berner</a:t>
            </a:r>
            <a:r>
              <a:rPr lang="de-CH" sz="800" dirty="0">
                <a:solidFill>
                  <a:srgbClr val="FFFFFF"/>
                </a:solidFill>
              </a:rPr>
              <a:t>-architekten-</a:t>
            </a:r>
            <a:r>
              <a:rPr lang="de-CH" sz="800" dirty="0" err="1">
                <a:solidFill>
                  <a:srgbClr val="FFFFFF"/>
                </a:solidFill>
              </a:rPr>
              <a:t>treffen.ch</a:t>
            </a:r>
            <a:r>
              <a:rPr lang="de-CH" sz="800" dirty="0">
                <a:solidFill>
                  <a:srgbClr val="FFFFFF"/>
                </a:solidFill>
              </a:rPr>
              <a:t>/</a:t>
            </a:r>
            <a:r>
              <a:rPr lang="de-CH" sz="800" dirty="0" err="1">
                <a:solidFill>
                  <a:srgbClr val="FFFFFF"/>
                </a:solidFill>
              </a:rPr>
              <a:t>event</a:t>
            </a:r>
            <a:r>
              <a:rPr lang="de-CH" sz="800" dirty="0">
                <a:solidFill>
                  <a:srgbClr val="FFFFFF"/>
                </a:solidFill>
              </a:rPr>
              <a:t>/1l</a:t>
            </a:r>
          </a:p>
          <a:p>
            <a:endParaRPr lang="de-DE" sz="800" dirty="0">
              <a:solidFill>
                <a:srgbClr val="FFFFFF"/>
              </a:solidFill>
            </a:endParaRPr>
          </a:p>
        </p:txBody>
      </p:sp>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Bild 3" descr="VvBEMI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33401"/>
            <a:ext cx="8153400" cy="5588785"/>
          </a:xfrm>
          <a:prstGeom prst="rect">
            <a:avLst/>
          </a:prstGeom>
        </p:spPr>
      </p:pic>
      <p:sp>
        <p:nvSpPr>
          <p:cNvPr id="3" name="Textfeld 2"/>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https://imgur.com/gallery/LGAZEqu</a:t>
            </a:r>
          </a:p>
          <a:p>
            <a:endParaRPr lang="de-DE" sz="800" dirty="0">
              <a:solidFill>
                <a:srgbClr val="FFFFFF"/>
              </a:solidFill>
            </a:endParaRPr>
          </a:p>
        </p:txBody>
      </p:sp>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ung 7"/>
          <p:cNvGrpSpPr/>
          <p:nvPr/>
        </p:nvGrpSpPr>
        <p:grpSpPr>
          <a:xfrm>
            <a:off x="3200400" y="107817"/>
            <a:ext cx="5638800" cy="7978448"/>
            <a:chOff x="1143000" y="228600"/>
            <a:chExt cx="4846919" cy="6858000"/>
          </a:xfrm>
        </p:grpSpPr>
        <p:pic>
          <p:nvPicPr>
            <p:cNvPr id="2" name="Bild 1" descr="dig2c-en.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
              <a:ext cx="4846919" cy="6858000"/>
            </a:xfrm>
            <a:prstGeom prst="rect">
              <a:avLst/>
            </a:prstGeom>
          </p:spPr>
        </p:pic>
        <p:sp>
          <p:nvSpPr>
            <p:cNvPr id="3" name="Multiplizieren 2"/>
            <p:cNvSpPr/>
            <p:nvPr/>
          </p:nvSpPr>
          <p:spPr>
            <a:xfrm>
              <a:off x="2667000" y="882396"/>
              <a:ext cx="1844041" cy="18440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Textfeld 5"/>
            <p:cNvSpPr txBox="1"/>
            <p:nvPr/>
          </p:nvSpPr>
          <p:spPr>
            <a:xfrm>
              <a:off x="2438400" y="533400"/>
              <a:ext cx="900036" cy="317465"/>
            </a:xfrm>
            <a:prstGeom prst="rect">
              <a:avLst/>
            </a:prstGeom>
            <a:solidFill>
              <a:schemeClr val="bg1"/>
            </a:solidFill>
          </p:spPr>
          <p:txBody>
            <a:bodyPr wrap="none" rtlCol="0">
              <a:spAutoFit/>
            </a:bodyPr>
            <a:lstStyle/>
            <a:p>
              <a:r>
                <a:rPr lang="de-DE" dirty="0">
                  <a:solidFill>
                    <a:schemeClr val="accent1"/>
                  </a:solidFill>
                  <a:latin typeface="Mistral"/>
                  <a:cs typeface="Mistral"/>
                </a:rPr>
                <a:t>MICRO-GUI</a:t>
              </a:r>
            </a:p>
          </p:txBody>
        </p:sp>
      </p:grpSp>
      <p:sp>
        <p:nvSpPr>
          <p:cNvPr id="7" name="Textfeld 6"/>
          <p:cNvSpPr txBox="1"/>
          <p:nvPr/>
        </p:nvSpPr>
        <p:spPr>
          <a:xfrm rot="16200000">
            <a:off x="8795144" y="3424656"/>
            <a:ext cx="6607558" cy="215444"/>
          </a:xfrm>
          <a:prstGeom prst="rect">
            <a:avLst/>
          </a:prstGeom>
          <a:noFill/>
        </p:spPr>
        <p:txBody>
          <a:bodyPr wrap="square" rtlCol="0">
            <a:spAutoFit/>
          </a:bodyPr>
          <a:lstStyle/>
          <a:p>
            <a:r>
              <a:rPr lang="de-DE" sz="800" dirty="0"/>
              <a:t>http://geek-and-poke.com</a:t>
            </a:r>
            <a:endParaRPr lang="de-DE" sz="800" dirty="0">
              <a:hlinkClick r:id="rId3"/>
            </a:endParaRPr>
          </a:p>
        </p:txBody>
      </p:sp>
    </p:spTree>
    <p:extLst>
      <p:ext uri="{BB962C8B-B14F-4D97-AF65-F5344CB8AC3E}">
        <p14:creationId xmlns:p14="http://schemas.microsoft.com/office/powerpoint/2010/main" val="7411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ebogener Pfeil 34">
            <a:extLst>
              <a:ext uri="{FF2B5EF4-FFF2-40B4-BE49-F238E27FC236}">
                <a16:creationId xmlns:a16="http://schemas.microsoft.com/office/drawing/2014/main" id="{3B231C83-FAE7-4B2C-93DA-1EE5BD5E10B3}"/>
              </a:ext>
            </a:extLst>
          </p:cNvPr>
          <p:cNvSpPr/>
          <p:nvPr/>
        </p:nvSpPr>
        <p:spPr>
          <a:xfrm>
            <a:off x="645813" y="1144901"/>
            <a:ext cx="10100161" cy="5502312"/>
          </a:xfrm>
          <a:prstGeom prst="circularArrow">
            <a:avLst>
              <a:gd name="adj1" fmla="val 2815"/>
              <a:gd name="adj2" fmla="val 330680"/>
              <a:gd name="adj3" fmla="val 14330886"/>
              <a:gd name="adj4" fmla="val 17269413"/>
              <a:gd name="adj5" fmla="val 3310"/>
            </a:avLst>
          </a:prstGeom>
          <a:solidFill>
            <a:srgbClr val="DA0134">
              <a:alpha val="82000"/>
            </a:srgbClr>
          </a:solidFill>
          <a:ln>
            <a:noFill/>
          </a:ln>
          <a:effectLst>
            <a:outerShdw blurRad="50800" dist="38100" dir="2700000" algn="tl" rotWithShape="0">
              <a:prstClr val="black">
                <a:alpha val="40000"/>
              </a:prstClr>
            </a:outerShdw>
          </a:effectLst>
        </p:spPr>
        <p:txBody>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de-CH" sz="2400" b="0" i="0" u="none" strike="noStrike" kern="0" cap="none" spc="0" normalizeH="0" baseline="0" noProof="0">
              <a:ln>
                <a:noFill/>
              </a:ln>
              <a:solidFill>
                <a:srgbClr val="0E121E">
                  <a:hueOff val="0"/>
                  <a:satOff val="0"/>
                  <a:lumOff val="0"/>
                  <a:alphaOff val="0"/>
                </a:srgbClr>
              </a:solidFill>
              <a:effectLst/>
              <a:uLnTx/>
              <a:uFillTx/>
              <a:latin typeface="Calibri" panose="020F0502020204030204"/>
              <a:ea typeface="+mn-ea"/>
              <a:cs typeface="+mn-cs"/>
            </a:endParaRPr>
          </a:p>
        </p:txBody>
      </p:sp>
      <p:sp>
        <p:nvSpPr>
          <p:cNvPr id="60" name="Rechteck: abgerundete Ecken 59">
            <a:extLst>
              <a:ext uri="{FF2B5EF4-FFF2-40B4-BE49-F238E27FC236}">
                <a16:creationId xmlns:a16="http://schemas.microsoft.com/office/drawing/2014/main" id="{ED555BFF-3274-4287-8E42-2F4D116B7F37}"/>
              </a:ext>
            </a:extLst>
          </p:cNvPr>
          <p:cNvSpPr/>
          <p:nvPr/>
        </p:nvSpPr>
        <p:spPr>
          <a:xfrm>
            <a:off x="7241379" y="1043850"/>
            <a:ext cx="2127524" cy="352815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Pfeil nach unten 97">
            <a:extLst>
              <a:ext uri="{FF2B5EF4-FFF2-40B4-BE49-F238E27FC236}">
                <a16:creationId xmlns:a16="http://schemas.microsoft.com/office/drawing/2014/main" id="{C5D770CC-07C9-49CE-871B-08EEDBFB529E}"/>
              </a:ext>
            </a:extLst>
          </p:cNvPr>
          <p:cNvSpPr/>
          <p:nvPr/>
        </p:nvSpPr>
        <p:spPr>
          <a:xfrm rot="10800000" flipV="1">
            <a:off x="2365631" y="2038383"/>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2" name="Pfeil nach unten 98">
            <a:extLst>
              <a:ext uri="{FF2B5EF4-FFF2-40B4-BE49-F238E27FC236}">
                <a16:creationId xmlns:a16="http://schemas.microsoft.com/office/drawing/2014/main" id="{F054E67E-86B7-4A2B-B568-9E63D4198E7D}"/>
              </a:ext>
            </a:extLst>
          </p:cNvPr>
          <p:cNvSpPr/>
          <p:nvPr/>
        </p:nvSpPr>
        <p:spPr>
          <a:xfrm rot="10800000">
            <a:off x="2335737" y="4514485"/>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3" name="Pfeil nach unten 6">
            <a:extLst>
              <a:ext uri="{FF2B5EF4-FFF2-40B4-BE49-F238E27FC236}">
                <a16:creationId xmlns:a16="http://schemas.microsoft.com/office/drawing/2014/main" id="{15D2EDDE-6743-4426-B928-4372F98114C2}"/>
              </a:ext>
            </a:extLst>
          </p:cNvPr>
          <p:cNvSpPr/>
          <p:nvPr/>
        </p:nvSpPr>
        <p:spPr>
          <a:xfrm rot="2826808">
            <a:off x="10478144" y="4596416"/>
            <a:ext cx="331200" cy="995957"/>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Pfeil nach rechts 103">
            <a:extLst>
              <a:ext uri="{FF2B5EF4-FFF2-40B4-BE49-F238E27FC236}">
                <a16:creationId xmlns:a16="http://schemas.microsoft.com/office/drawing/2014/main" id="{5AF17494-8475-47D2-BA3F-56FF05DC27B9}"/>
              </a:ext>
            </a:extLst>
          </p:cNvPr>
          <p:cNvSpPr/>
          <p:nvPr/>
        </p:nvSpPr>
        <p:spPr>
          <a:xfrm rot="19010048">
            <a:off x="10497599" y="5202776"/>
            <a:ext cx="887245" cy="331363"/>
          </a:xfrm>
          <a:prstGeom prst="rightArrow">
            <a:avLst/>
          </a:prstGeom>
          <a:solidFill>
            <a:srgbClr val="DA0134">
              <a:lumMod val="40000"/>
              <a:lumOff val="60000"/>
            </a:srgbClr>
          </a:solidFill>
          <a:ln w="3175" cap="flat" cmpd="sng" algn="ctr">
            <a:solidFill>
              <a:srgbClr val="DA0134"/>
            </a:solidFill>
            <a:prstDash val="solid"/>
            <a:miter lim="800000"/>
          </a:ln>
          <a:effectLst/>
        </p:spPr>
        <p:txBody>
          <a:bodyPr wrap="square" lIns="48000" tIns="48000" rIns="48000" bIns="48000" rtlCol="0" anchor="t" anchorCtr="0">
            <a:normAutofit fontScale="25000" lnSpcReduction="2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5" name="Pfeil nach unten 94">
            <a:extLst>
              <a:ext uri="{FF2B5EF4-FFF2-40B4-BE49-F238E27FC236}">
                <a16:creationId xmlns:a16="http://schemas.microsoft.com/office/drawing/2014/main" id="{A5742450-F6CB-4858-BC94-C4DB8CB02831}"/>
              </a:ext>
            </a:extLst>
          </p:cNvPr>
          <p:cNvSpPr/>
          <p:nvPr/>
        </p:nvSpPr>
        <p:spPr>
          <a:xfrm rot="5400000" flipV="1">
            <a:off x="3617221" y="3007769"/>
            <a:ext cx="384043" cy="1056323"/>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6" name="Pfeil nach unten 95">
            <a:extLst>
              <a:ext uri="{FF2B5EF4-FFF2-40B4-BE49-F238E27FC236}">
                <a16:creationId xmlns:a16="http://schemas.microsoft.com/office/drawing/2014/main" id="{54274F57-60E0-4F35-BE24-10076172B408}"/>
              </a:ext>
            </a:extLst>
          </p:cNvPr>
          <p:cNvSpPr/>
          <p:nvPr/>
        </p:nvSpPr>
        <p:spPr>
          <a:xfrm rot="5400000" flipV="1">
            <a:off x="6697948" y="3236727"/>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7" name="Pfeil nach unten 96">
            <a:extLst>
              <a:ext uri="{FF2B5EF4-FFF2-40B4-BE49-F238E27FC236}">
                <a16:creationId xmlns:a16="http://schemas.microsoft.com/office/drawing/2014/main" id="{D10FFE9E-4188-46D0-B65F-A1BDDC82FAFD}"/>
              </a:ext>
            </a:extLst>
          </p:cNvPr>
          <p:cNvSpPr/>
          <p:nvPr/>
        </p:nvSpPr>
        <p:spPr>
          <a:xfrm rot="5400000" flipV="1">
            <a:off x="9300551" y="3150532"/>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8" name="Freihandform 42">
            <a:extLst>
              <a:ext uri="{FF2B5EF4-FFF2-40B4-BE49-F238E27FC236}">
                <a16:creationId xmlns:a16="http://schemas.microsoft.com/office/drawing/2014/main" id="{009D6529-B0F9-416C-AAD6-FF2FC3CD726D}"/>
              </a:ext>
            </a:extLst>
          </p:cNvPr>
          <p:cNvSpPr/>
          <p:nvPr/>
        </p:nvSpPr>
        <p:spPr>
          <a:xfrm>
            <a:off x="6305551" y="2487203"/>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reihandform 72">
            <a:extLst>
              <a:ext uri="{FF2B5EF4-FFF2-40B4-BE49-F238E27FC236}">
                <a16:creationId xmlns:a16="http://schemas.microsoft.com/office/drawing/2014/main" id="{C36E3232-A3E2-4E6A-A167-16832A85F340}"/>
              </a:ext>
            </a:extLst>
          </p:cNvPr>
          <p:cNvSpPr/>
          <p:nvPr/>
        </p:nvSpPr>
        <p:spPr>
          <a:xfrm>
            <a:off x="538578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ihandform 101">
            <a:extLst>
              <a:ext uri="{FF2B5EF4-FFF2-40B4-BE49-F238E27FC236}">
                <a16:creationId xmlns:a16="http://schemas.microsoft.com/office/drawing/2014/main" id="{BCDEBFAC-F28B-4E7C-9A47-60174F7387F8}"/>
              </a:ext>
            </a:extLst>
          </p:cNvPr>
          <p:cNvSpPr/>
          <p:nvPr/>
        </p:nvSpPr>
        <p:spPr>
          <a:xfrm>
            <a:off x="240934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1" name="Freihandform 106">
            <a:extLst>
              <a:ext uri="{FF2B5EF4-FFF2-40B4-BE49-F238E27FC236}">
                <a16:creationId xmlns:a16="http://schemas.microsoft.com/office/drawing/2014/main" id="{7C05FDE7-A787-40BC-BF8A-62E5979174DD}"/>
              </a:ext>
            </a:extLst>
          </p:cNvPr>
          <p:cNvSpPr/>
          <p:nvPr/>
        </p:nvSpPr>
        <p:spPr>
          <a:xfrm>
            <a:off x="2791012" y="2660219"/>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feld 30">
            <a:extLst>
              <a:ext uri="{FF2B5EF4-FFF2-40B4-BE49-F238E27FC236}">
                <a16:creationId xmlns:a16="http://schemas.microsoft.com/office/drawing/2014/main" id="{CFBAC377-7404-4028-B2B6-C78E50B0EF51}"/>
              </a:ext>
            </a:extLst>
          </p:cNvPr>
          <p:cNvSpPr txBox="1"/>
          <p:nvPr/>
        </p:nvSpPr>
        <p:spPr>
          <a:xfrm>
            <a:off x="7480302" y="1146561"/>
            <a:ext cx="1875908" cy="423995"/>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Produktion vorbereiten</a:t>
            </a:r>
          </a:p>
          <a:p>
            <a:pPr defTabSz="457189"/>
            <a:r>
              <a:rPr lang="de-CH" sz="1333" b="1" dirty="0">
                <a:solidFill>
                  <a:srgbClr val="DA0134"/>
                </a:solidFill>
                <a:latin typeface="Arial" pitchFamily="34" charset="0"/>
                <a:cs typeface="Arial" pitchFamily="34" charset="0"/>
              </a:rPr>
              <a:t>  </a:t>
            </a:r>
            <a:r>
              <a:rPr lang="de-CH" sz="1333" b="1" dirty="0">
                <a:solidFill>
                  <a:srgbClr val="482624">
                    <a:lumMod val="75000"/>
                  </a:srgbClr>
                </a:solidFill>
                <a:latin typeface="Arial" pitchFamily="34" charset="0"/>
                <a:cs typeface="Arial" pitchFamily="34" charset="0"/>
              </a:rPr>
              <a:t>Produktionsvorgabe </a:t>
            </a:r>
            <a:br>
              <a:rPr lang="de-CH" sz="1333" b="1" dirty="0">
                <a:solidFill>
                  <a:srgbClr val="DA0134"/>
                </a:solidFill>
                <a:latin typeface="Arial" pitchFamily="34" charset="0"/>
                <a:cs typeface="Arial" pitchFamily="34" charset="0"/>
              </a:rPr>
            </a:br>
            <a:r>
              <a:rPr lang="de-CH" sz="1333" b="1" dirty="0">
                <a:solidFill>
                  <a:srgbClr val="DA0134"/>
                </a:solidFill>
                <a:latin typeface="Arial" pitchFamily="34" charset="0"/>
                <a:cs typeface="Arial" pitchFamily="34" charset="0"/>
              </a:rPr>
              <a:t> </a:t>
            </a:r>
          </a:p>
        </p:txBody>
      </p:sp>
      <p:sp>
        <p:nvSpPr>
          <p:cNvPr id="73" name="Pfeil nach unten 93">
            <a:extLst>
              <a:ext uri="{FF2B5EF4-FFF2-40B4-BE49-F238E27FC236}">
                <a16:creationId xmlns:a16="http://schemas.microsoft.com/office/drawing/2014/main" id="{EEC879C7-8ADC-4EB9-B805-02D2D376C627}"/>
              </a:ext>
            </a:extLst>
          </p:cNvPr>
          <p:cNvSpPr/>
          <p:nvPr/>
        </p:nvSpPr>
        <p:spPr>
          <a:xfrm rot="10800000" flipV="1">
            <a:off x="8142225" y="4648405"/>
            <a:ext cx="384043" cy="74237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4" name="Pfeil nach unten 99">
            <a:extLst>
              <a:ext uri="{FF2B5EF4-FFF2-40B4-BE49-F238E27FC236}">
                <a16:creationId xmlns:a16="http://schemas.microsoft.com/office/drawing/2014/main" id="{D5525E4B-9FC5-493C-AE43-9E532A57C915}"/>
              </a:ext>
            </a:extLst>
          </p:cNvPr>
          <p:cNvSpPr/>
          <p:nvPr/>
        </p:nvSpPr>
        <p:spPr>
          <a:xfrm rot="10800000">
            <a:off x="5232953" y="4504734"/>
            <a:ext cx="384043" cy="86364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7" name="Rechteck: abgerundete Ecken 76">
            <a:extLst>
              <a:ext uri="{FF2B5EF4-FFF2-40B4-BE49-F238E27FC236}">
                <a16:creationId xmlns:a16="http://schemas.microsoft.com/office/drawing/2014/main" id="{F4482077-752B-4536-9E23-23400FC0B042}"/>
              </a:ext>
            </a:extLst>
          </p:cNvPr>
          <p:cNvSpPr/>
          <p:nvPr/>
        </p:nvSpPr>
        <p:spPr>
          <a:xfrm>
            <a:off x="4068607" y="5473627"/>
            <a:ext cx="6533495" cy="1082229"/>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hteck: abgerundete Ecken 77">
            <a:extLst>
              <a:ext uri="{FF2B5EF4-FFF2-40B4-BE49-F238E27FC236}">
                <a16:creationId xmlns:a16="http://schemas.microsoft.com/office/drawing/2014/main" id="{DB463E25-AEF8-444D-B07E-BA3E4F7CB6C0}"/>
              </a:ext>
            </a:extLst>
          </p:cNvPr>
          <p:cNvSpPr/>
          <p:nvPr/>
        </p:nvSpPr>
        <p:spPr>
          <a:xfrm>
            <a:off x="1483981" y="4857636"/>
            <a:ext cx="2127524" cy="1322933"/>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hteck: abgerundete Ecken 78">
            <a:extLst>
              <a:ext uri="{FF2B5EF4-FFF2-40B4-BE49-F238E27FC236}">
                <a16:creationId xmlns:a16="http://schemas.microsoft.com/office/drawing/2014/main" id="{25155202-788F-41BA-A14F-A6FD6CFED579}"/>
              </a:ext>
            </a:extLst>
          </p:cNvPr>
          <p:cNvSpPr/>
          <p:nvPr/>
        </p:nvSpPr>
        <p:spPr>
          <a:xfrm>
            <a:off x="9788343" y="1222514"/>
            <a:ext cx="2127524" cy="37669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0" name="Rechteck: abgerundete Ecken 79">
            <a:extLst>
              <a:ext uri="{FF2B5EF4-FFF2-40B4-BE49-F238E27FC236}">
                <a16:creationId xmlns:a16="http://schemas.microsoft.com/office/drawing/2014/main" id="{8AA909E2-D6B6-40F3-B1EE-2955F18CC465}"/>
              </a:ext>
            </a:extLst>
          </p:cNvPr>
          <p:cNvSpPr/>
          <p:nvPr/>
        </p:nvSpPr>
        <p:spPr>
          <a:xfrm>
            <a:off x="4337403" y="2576776"/>
            <a:ext cx="2127524" cy="18950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1" name="Rechteck: abgerundete Ecken 80">
            <a:extLst>
              <a:ext uri="{FF2B5EF4-FFF2-40B4-BE49-F238E27FC236}">
                <a16:creationId xmlns:a16="http://schemas.microsoft.com/office/drawing/2014/main" id="{E672BD59-09D8-45D6-A9DB-F8F24AF6ECE2}"/>
              </a:ext>
            </a:extLst>
          </p:cNvPr>
          <p:cNvSpPr/>
          <p:nvPr/>
        </p:nvSpPr>
        <p:spPr>
          <a:xfrm>
            <a:off x="1084870" y="2717376"/>
            <a:ext cx="2127524" cy="17544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2" name="Rechteck: abgerundete Ecken 81">
            <a:extLst>
              <a:ext uri="{FF2B5EF4-FFF2-40B4-BE49-F238E27FC236}">
                <a16:creationId xmlns:a16="http://schemas.microsoft.com/office/drawing/2014/main" id="{0EC736D4-CD59-4A93-961F-796811588C34}"/>
              </a:ext>
            </a:extLst>
          </p:cNvPr>
          <p:cNvSpPr/>
          <p:nvPr/>
        </p:nvSpPr>
        <p:spPr>
          <a:xfrm>
            <a:off x="1610664" y="1305567"/>
            <a:ext cx="1919531" cy="957116"/>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Textfeld 82">
            <a:extLst>
              <a:ext uri="{FF2B5EF4-FFF2-40B4-BE49-F238E27FC236}">
                <a16:creationId xmlns:a16="http://schemas.microsoft.com/office/drawing/2014/main" id="{A55B2922-058A-4AC7-B73C-50D7F464CAC1}"/>
              </a:ext>
            </a:extLst>
          </p:cNvPr>
          <p:cNvSpPr txBox="1"/>
          <p:nvPr/>
        </p:nvSpPr>
        <p:spPr>
          <a:xfrm>
            <a:off x="1743953" y="1374651"/>
            <a:ext cx="1776000" cy="460864"/>
          </a:xfrm>
          <a:prstGeom prst="rect">
            <a:avLst/>
          </a:prstGeom>
          <a:noFill/>
          <a:ln>
            <a:noFill/>
          </a:ln>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Flotte bereitstellen</a:t>
            </a:r>
          </a:p>
          <a:p>
            <a:pPr defTabSz="457189"/>
            <a:r>
              <a:rPr lang="de-CH" sz="1333" b="1" dirty="0">
                <a:solidFill>
                  <a:srgbClr val="482624">
                    <a:lumMod val="75000"/>
                  </a:srgbClr>
                </a:solidFill>
                <a:latin typeface="Arial" pitchFamily="34" charset="0"/>
                <a:cs typeface="Arial" pitchFamily="34" charset="0"/>
              </a:rPr>
              <a:t>Bereitgestellte Flotte</a:t>
            </a:r>
          </a:p>
        </p:txBody>
      </p:sp>
      <p:sp>
        <p:nvSpPr>
          <p:cNvPr id="84" name="Textfeld 83">
            <a:extLst>
              <a:ext uri="{FF2B5EF4-FFF2-40B4-BE49-F238E27FC236}">
                <a16:creationId xmlns:a16="http://schemas.microsoft.com/office/drawing/2014/main" id="{5A2D31BF-702D-4FAC-92A9-4A69CF9DC8C5}"/>
              </a:ext>
            </a:extLst>
          </p:cNvPr>
          <p:cNvSpPr txBox="1"/>
          <p:nvPr/>
        </p:nvSpPr>
        <p:spPr>
          <a:xfrm>
            <a:off x="1273999" y="2800891"/>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Dimensionierung</a:t>
            </a:r>
          </a:p>
          <a:p>
            <a:pPr defTabSz="457189"/>
            <a:r>
              <a:rPr lang="de-CH" sz="1333" b="1" dirty="0">
                <a:solidFill>
                  <a:srgbClr val="482624">
                    <a:lumMod val="75000"/>
                  </a:srgbClr>
                </a:solidFill>
                <a:latin typeface="Arial" pitchFamily="34" charset="0"/>
                <a:cs typeface="Arial" pitchFamily="34" charset="0"/>
              </a:rPr>
              <a:t>Planungsparameter</a:t>
            </a:r>
          </a:p>
        </p:txBody>
      </p:sp>
      <p:sp>
        <p:nvSpPr>
          <p:cNvPr id="85" name="Textfeld 84">
            <a:extLst>
              <a:ext uri="{FF2B5EF4-FFF2-40B4-BE49-F238E27FC236}">
                <a16:creationId xmlns:a16="http://schemas.microsoft.com/office/drawing/2014/main" id="{1527DBB5-1AC3-4FBE-A67C-473D1EC4AB1C}"/>
              </a:ext>
            </a:extLst>
          </p:cNvPr>
          <p:cNvSpPr txBox="1"/>
          <p:nvPr/>
        </p:nvSpPr>
        <p:spPr>
          <a:xfrm>
            <a:off x="4554473" y="2682849"/>
            <a:ext cx="1702031"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Kapazität zuteilen</a:t>
            </a:r>
          </a:p>
          <a:p>
            <a:pPr defTabSz="457189"/>
            <a:r>
              <a:rPr lang="de-CH" sz="1333" b="1" dirty="0">
                <a:solidFill>
                  <a:srgbClr val="482624">
                    <a:lumMod val="75000"/>
                  </a:srgbClr>
                </a:solidFill>
                <a:latin typeface="Arial" pitchFamily="34" charset="0"/>
                <a:cs typeface="Arial" pitchFamily="34" charset="0"/>
              </a:rPr>
              <a:t>Kapazitätsplan </a:t>
            </a:r>
          </a:p>
        </p:txBody>
      </p:sp>
      <p:sp>
        <p:nvSpPr>
          <p:cNvPr id="86" name="Textfeld 85">
            <a:extLst>
              <a:ext uri="{FF2B5EF4-FFF2-40B4-BE49-F238E27FC236}">
                <a16:creationId xmlns:a16="http://schemas.microsoft.com/office/drawing/2014/main" id="{730EDF7E-8A21-4BE4-94E2-29D5EB306E27}"/>
              </a:ext>
            </a:extLst>
          </p:cNvPr>
          <p:cNvSpPr txBox="1"/>
          <p:nvPr/>
        </p:nvSpPr>
        <p:spPr>
          <a:xfrm>
            <a:off x="4278529" y="5555355"/>
            <a:ext cx="3992464" cy="388824"/>
          </a:xfrm>
          <a:prstGeom prst="rect">
            <a:avLst/>
          </a:prstGeom>
          <a:noFill/>
        </p:spPr>
        <p:txBody>
          <a:bodyPr wrap="square" lIns="0" tIns="0" rIns="0" bIns="0" rtlCol="0" anchor="b">
            <a:noAutofit/>
          </a:bodyPr>
          <a:lstStyle/>
          <a:p>
            <a:pPr defTabSz="457189"/>
            <a:r>
              <a:rPr lang="de-CH" sz="1333" b="1" dirty="0">
                <a:solidFill>
                  <a:srgbClr val="FFFFFF"/>
                </a:solidFill>
                <a:latin typeface="Arial" pitchFamily="34" charset="0"/>
                <a:cs typeface="Arial" pitchFamily="34" charset="0"/>
              </a:rPr>
              <a:t>Überwachen &amp; steuern</a:t>
            </a:r>
          </a:p>
          <a:p>
            <a:pPr defTabSz="457189"/>
            <a:r>
              <a:rPr lang="de-CH" sz="1333" b="1" dirty="0">
                <a:solidFill>
                  <a:srgbClr val="482624">
                    <a:lumMod val="75000"/>
                  </a:srgbClr>
                </a:solidFill>
                <a:latin typeface="Arial" pitchFamily="34" charset="0"/>
                <a:cs typeface="Arial" pitchFamily="34" charset="0"/>
              </a:rPr>
              <a:t>Zustandsabbild</a:t>
            </a:r>
          </a:p>
        </p:txBody>
      </p:sp>
      <p:sp>
        <p:nvSpPr>
          <p:cNvPr id="87" name="Textfeld 86">
            <a:extLst>
              <a:ext uri="{FF2B5EF4-FFF2-40B4-BE49-F238E27FC236}">
                <a16:creationId xmlns:a16="http://schemas.microsoft.com/office/drawing/2014/main" id="{704EAEB4-91F3-4D37-A187-81C10A3AE6F3}"/>
              </a:ext>
            </a:extLst>
          </p:cNvPr>
          <p:cNvSpPr txBox="1"/>
          <p:nvPr/>
        </p:nvSpPr>
        <p:spPr>
          <a:xfrm>
            <a:off x="10048200" y="1282037"/>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Produzieren</a:t>
            </a:r>
            <a:br>
              <a:rPr lang="de-CH" sz="1333" b="1" dirty="0">
                <a:solidFill>
                  <a:srgbClr val="FFFFFF"/>
                </a:solidFill>
                <a:latin typeface="Arial" pitchFamily="34" charset="0"/>
                <a:cs typeface="Arial" pitchFamily="34" charset="0"/>
              </a:rPr>
            </a:br>
            <a:r>
              <a:rPr lang="de-CH" sz="1333" b="1" dirty="0">
                <a:solidFill>
                  <a:srgbClr val="482624">
                    <a:lumMod val="75000"/>
                  </a:srgbClr>
                </a:solidFill>
                <a:latin typeface="Arial" pitchFamily="34" charset="0"/>
                <a:cs typeface="Arial" pitchFamily="34" charset="0"/>
              </a:rPr>
              <a:t>Produktionsabbild</a:t>
            </a:r>
          </a:p>
        </p:txBody>
      </p:sp>
      <p:sp>
        <p:nvSpPr>
          <p:cNvPr id="88" name="Rechteck: abgerundete Ecken 87">
            <a:extLst>
              <a:ext uri="{FF2B5EF4-FFF2-40B4-BE49-F238E27FC236}">
                <a16:creationId xmlns:a16="http://schemas.microsoft.com/office/drawing/2014/main" id="{B7C41F88-845A-4F8F-9A78-2C1C0BE872EF}"/>
              </a:ext>
            </a:extLst>
          </p:cNvPr>
          <p:cNvSpPr/>
          <p:nvPr/>
        </p:nvSpPr>
        <p:spPr>
          <a:xfrm>
            <a:off x="1731097" y="1833997"/>
            <a:ext cx="1674723" cy="3317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Flotte bereitstellen</a:t>
            </a:r>
          </a:p>
        </p:txBody>
      </p:sp>
      <p:sp>
        <p:nvSpPr>
          <p:cNvPr id="89" name="Rechteck: abgerundete Ecken 88">
            <a:extLst>
              <a:ext uri="{FF2B5EF4-FFF2-40B4-BE49-F238E27FC236}">
                <a16:creationId xmlns:a16="http://schemas.microsoft.com/office/drawing/2014/main" id="{2CC9B87C-4214-405E-8534-E70B997DF722}"/>
              </a:ext>
            </a:extLst>
          </p:cNvPr>
          <p:cNvSpPr/>
          <p:nvPr/>
        </p:nvSpPr>
        <p:spPr>
          <a:xfrm>
            <a:off x="4504260" y="1005536"/>
            <a:ext cx="2319913" cy="1291952"/>
          </a:xfrm>
          <a:prstGeom prst="roundRect">
            <a:avLst/>
          </a:prstGeom>
          <a:solidFill>
            <a:srgbClr val="0E121E">
              <a:lumMod val="50000"/>
              <a:lumOff val="5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0" name="Textfeld 89">
            <a:extLst>
              <a:ext uri="{FF2B5EF4-FFF2-40B4-BE49-F238E27FC236}">
                <a16:creationId xmlns:a16="http://schemas.microsoft.com/office/drawing/2014/main" id="{766D4860-0AEB-41F8-8132-A12431147591}"/>
              </a:ext>
            </a:extLst>
          </p:cNvPr>
          <p:cNvSpPr txBox="1"/>
          <p:nvPr/>
        </p:nvSpPr>
        <p:spPr>
          <a:xfrm>
            <a:off x="4623879" y="1094329"/>
            <a:ext cx="1982156" cy="423995"/>
          </a:xfrm>
          <a:prstGeom prst="rect">
            <a:avLst/>
          </a:prstGeom>
          <a:noFill/>
        </p:spPr>
        <p:txBody>
          <a:bodyPr wrap="square" lIns="0" tIns="0" rIns="0" bIns="0" rtlCol="0" anchor="t">
            <a:noAutofit/>
          </a:bodyPr>
          <a:lstStyle/>
          <a:p>
            <a:pPr algn="ctr" defTabSz="457189"/>
            <a:r>
              <a:rPr lang="de-CH" sz="1333" b="1" dirty="0">
                <a:solidFill>
                  <a:srgbClr val="FFFFFF"/>
                </a:solidFill>
                <a:latin typeface="Arial" pitchFamily="34" charset="0"/>
                <a:cs typeface="Arial" pitchFamily="34" charset="0"/>
              </a:rPr>
              <a:t>Nachbearbeitung</a:t>
            </a:r>
          </a:p>
          <a:p>
            <a:pPr algn="ctr" defTabSz="457189"/>
            <a:r>
              <a:rPr lang="de-CH" sz="1333" b="1" dirty="0">
                <a:solidFill>
                  <a:srgbClr val="482624">
                    <a:lumMod val="75000"/>
                  </a:srgbClr>
                </a:solidFill>
                <a:latin typeface="Arial" pitchFamily="34" charset="0"/>
                <a:cs typeface="Arial" pitchFamily="34" charset="0"/>
              </a:rPr>
              <a:t>Verbesserungspotenzial</a:t>
            </a:r>
          </a:p>
        </p:txBody>
      </p:sp>
      <p:sp>
        <p:nvSpPr>
          <p:cNvPr id="91" name="Rechteck: abgerundete Ecken 90">
            <a:extLst>
              <a:ext uri="{FF2B5EF4-FFF2-40B4-BE49-F238E27FC236}">
                <a16:creationId xmlns:a16="http://schemas.microsoft.com/office/drawing/2014/main" id="{A6F14EEF-793A-4E7C-98C6-2BCB5015CA7D}"/>
              </a:ext>
            </a:extLst>
          </p:cNvPr>
          <p:cNvSpPr/>
          <p:nvPr/>
        </p:nvSpPr>
        <p:spPr>
          <a:xfrm>
            <a:off x="4655255" y="1639103"/>
            <a:ext cx="198934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Nachbearbeitung / </a:t>
            </a:r>
            <a:b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Q-Verbesserung</a:t>
            </a:r>
          </a:p>
        </p:txBody>
      </p:sp>
      <p:sp>
        <p:nvSpPr>
          <p:cNvPr id="92" name="Rechteck: abgerundete Ecken 91">
            <a:extLst>
              <a:ext uri="{FF2B5EF4-FFF2-40B4-BE49-F238E27FC236}">
                <a16:creationId xmlns:a16="http://schemas.microsoft.com/office/drawing/2014/main" id="{A7A9BEBD-B4E0-4D09-B03B-B4031733FEB6}"/>
              </a:ext>
            </a:extLst>
          </p:cNvPr>
          <p:cNvSpPr/>
          <p:nvPr/>
        </p:nvSpPr>
        <p:spPr>
          <a:xfrm>
            <a:off x="7396359" y="2235425"/>
            <a:ext cx="1823187" cy="58495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Ressourcen </a:t>
            </a: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Bahnprod</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(Fahrzeuge, Kundenbegleiter auf Zug, Lokpersonal</a:t>
            </a:r>
          </a:p>
        </p:txBody>
      </p:sp>
      <p:sp>
        <p:nvSpPr>
          <p:cNvPr id="93" name="Rechteck: abgerundete Ecken 92">
            <a:extLst>
              <a:ext uri="{FF2B5EF4-FFF2-40B4-BE49-F238E27FC236}">
                <a16:creationId xmlns:a16="http://schemas.microsoft.com/office/drawing/2014/main" id="{70FB40DD-C117-4380-9A13-D77DDEB62A2A}"/>
              </a:ext>
            </a:extLst>
          </p:cNvPr>
          <p:cNvSpPr/>
          <p:nvPr/>
        </p:nvSpPr>
        <p:spPr>
          <a:xfrm>
            <a:off x="7409679" y="2888587"/>
            <a:ext cx="1784352" cy="44498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Lage führen und Ereignisse managen (inkl. BCM)</a:t>
            </a:r>
          </a:p>
        </p:txBody>
      </p:sp>
      <p:sp>
        <p:nvSpPr>
          <p:cNvPr id="94" name="Rechteck: abgerundete Ecken 93">
            <a:extLst>
              <a:ext uri="{FF2B5EF4-FFF2-40B4-BE49-F238E27FC236}">
                <a16:creationId xmlns:a16="http://schemas.microsoft.com/office/drawing/2014/main" id="{F949FD86-52C5-4E42-8342-3EC45CC37A49}"/>
              </a:ext>
            </a:extLst>
          </p:cNvPr>
          <p:cNvSpPr/>
          <p:nvPr/>
        </p:nvSpPr>
        <p:spPr>
          <a:xfrm>
            <a:off x="7417634" y="3404603"/>
            <a:ext cx="1783623" cy="47432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Bewegung mit besonderen Eigenschaften</a:t>
            </a:r>
          </a:p>
        </p:txBody>
      </p:sp>
      <p:sp>
        <p:nvSpPr>
          <p:cNvPr id="95" name="Rechteck: abgerundete Ecken 94">
            <a:extLst>
              <a:ext uri="{FF2B5EF4-FFF2-40B4-BE49-F238E27FC236}">
                <a16:creationId xmlns:a16="http://schemas.microsoft.com/office/drawing/2014/main" id="{BDCF0D7F-9C71-4259-B39C-47FF91814359}"/>
              </a:ext>
            </a:extLst>
          </p:cNvPr>
          <p:cNvSpPr/>
          <p:nvPr/>
        </p:nvSpPr>
        <p:spPr>
          <a:xfrm>
            <a:off x="7431399" y="3940346"/>
            <a:ext cx="1762711" cy="4665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Reisendenströme</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lenken</a:t>
            </a:r>
          </a:p>
        </p:txBody>
      </p:sp>
      <p:sp>
        <p:nvSpPr>
          <p:cNvPr id="96" name="Rechteck: abgerundete Ecken 95">
            <a:extLst>
              <a:ext uri="{FF2B5EF4-FFF2-40B4-BE49-F238E27FC236}">
                <a16:creationId xmlns:a16="http://schemas.microsoft.com/office/drawing/2014/main" id="{0EFC06C8-32A9-4CD2-BD41-EC6DDE4D8750}"/>
              </a:ext>
            </a:extLst>
          </p:cNvPr>
          <p:cNvSpPr/>
          <p:nvPr/>
        </p:nvSpPr>
        <p:spPr>
          <a:xfrm>
            <a:off x="7410487" y="1636568"/>
            <a:ext cx="1809059"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Abweichungen Produktionsvorgabe managen</a:t>
            </a:r>
          </a:p>
        </p:txBody>
      </p:sp>
      <p:sp>
        <p:nvSpPr>
          <p:cNvPr id="97" name="Rechteck: abgerundete Ecken 96">
            <a:extLst>
              <a:ext uri="{FF2B5EF4-FFF2-40B4-BE49-F238E27FC236}">
                <a16:creationId xmlns:a16="http://schemas.microsoft.com/office/drawing/2014/main" id="{82359EC8-ECEF-43DA-98F7-99044F99EF40}"/>
              </a:ext>
            </a:extLst>
          </p:cNvPr>
          <p:cNvSpPr/>
          <p:nvPr/>
        </p:nvSpPr>
        <p:spPr>
          <a:xfrm>
            <a:off x="9948913" y="1692504"/>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Gesicherte Bewegung (inkl. Trennen/kuppeln)</a:t>
            </a:r>
          </a:p>
        </p:txBody>
      </p:sp>
      <p:sp>
        <p:nvSpPr>
          <p:cNvPr id="98" name="Rechteck: abgerundete Ecken 97">
            <a:extLst>
              <a:ext uri="{FF2B5EF4-FFF2-40B4-BE49-F238E27FC236}">
                <a16:creationId xmlns:a16="http://schemas.microsoft.com/office/drawing/2014/main" id="{1363780E-DD84-4BD5-AC61-990290B7E4AD}"/>
              </a:ext>
            </a:extLst>
          </p:cNvPr>
          <p:cNvSpPr/>
          <p:nvPr/>
        </p:nvSpPr>
        <p:spPr>
          <a:xfrm>
            <a:off x="9960294" y="2275765"/>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Ungesicherte Bewegung (inkl. Trennen/kuppeln)</a:t>
            </a:r>
          </a:p>
        </p:txBody>
      </p:sp>
      <p:sp>
        <p:nvSpPr>
          <p:cNvPr id="99" name="Rechteck: abgerundete Ecken 98">
            <a:extLst>
              <a:ext uri="{FF2B5EF4-FFF2-40B4-BE49-F238E27FC236}">
                <a16:creationId xmlns:a16="http://schemas.microsoft.com/office/drawing/2014/main" id="{3A3FC67B-B9C3-4DB6-8AA3-13CB1666A333}"/>
              </a:ext>
            </a:extLst>
          </p:cNvPr>
          <p:cNvSpPr/>
          <p:nvPr/>
        </p:nvSpPr>
        <p:spPr>
          <a:xfrm>
            <a:off x="9964658" y="2862299"/>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Abstellungen und Zusatzleistungen abwickeln</a:t>
            </a:r>
          </a:p>
        </p:txBody>
      </p:sp>
      <p:sp>
        <p:nvSpPr>
          <p:cNvPr id="100" name="Rechteck: abgerundete Ecken 99">
            <a:extLst>
              <a:ext uri="{FF2B5EF4-FFF2-40B4-BE49-F238E27FC236}">
                <a16:creationId xmlns:a16="http://schemas.microsoft.com/office/drawing/2014/main" id="{48192B9B-7D2F-4A47-B027-7DFDFC6CD79D}"/>
              </a:ext>
            </a:extLst>
          </p:cNvPr>
          <p:cNvSpPr/>
          <p:nvPr/>
        </p:nvSpPr>
        <p:spPr>
          <a:xfrm>
            <a:off x="9972682" y="3426505"/>
            <a:ext cx="1783623" cy="38287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Systemübergänge</a:t>
            </a:r>
          </a:p>
        </p:txBody>
      </p:sp>
      <p:sp>
        <p:nvSpPr>
          <p:cNvPr id="101" name="Rechteck: abgerundete Ecken 100">
            <a:extLst>
              <a:ext uri="{FF2B5EF4-FFF2-40B4-BE49-F238E27FC236}">
                <a16:creationId xmlns:a16="http://schemas.microsoft.com/office/drawing/2014/main" id="{33D5CABB-9791-40B4-BCE8-143DA59D2857}"/>
              </a:ext>
            </a:extLst>
          </p:cNvPr>
          <p:cNvSpPr/>
          <p:nvPr/>
        </p:nvSpPr>
        <p:spPr>
          <a:xfrm>
            <a:off x="9965050" y="3880348"/>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Reisende und Verladende Industrie informieren </a:t>
            </a:r>
          </a:p>
        </p:txBody>
      </p:sp>
      <p:sp>
        <p:nvSpPr>
          <p:cNvPr id="102" name="Rechteck: abgerundete Ecken 101">
            <a:extLst>
              <a:ext uri="{FF2B5EF4-FFF2-40B4-BE49-F238E27FC236}">
                <a16:creationId xmlns:a16="http://schemas.microsoft.com/office/drawing/2014/main" id="{BA14C017-6931-4ACB-8251-8DAAB929382D}"/>
              </a:ext>
            </a:extLst>
          </p:cNvPr>
          <p:cNvSpPr/>
          <p:nvPr/>
        </p:nvSpPr>
        <p:spPr>
          <a:xfrm>
            <a:off x="9972682" y="4475069"/>
            <a:ext cx="1783623" cy="4244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Tätigkeit im Gleisbereich und auf Fahrzeugen abwickeln </a:t>
            </a:r>
          </a:p>
        </p:txBody>
      </p:sp>
      <p:sp>
        <p:nvSpPr>
          <p:cNvPr id="103" name="Rechteck: abgerundete Ecken 102">
            <a:extLst>
              <a:ext uri="{FF2B5EF4-FFF2-40B4-BE49-F238E27FC236}">
                <a16:creationId xmlns:a16="http://schemas.microsoft.com/office/drawing/2014/main" id="{43ED1057-3D56-4573-9F81-D2732800B990}"/>
              </a:ext>
            </a:extLst>
          </p:cNvPr>
          <p:cNvSpPr/>
          <p:nvPr/>
        </p:nvSpPr>
        <p:spPr>
          <a:xfrm>
            <a:off x="1254621" y="3241927"/>
            <a:ext cx="1795379"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Netzzugang und Planungsparameter definieren</a:t>
            </a:r>
          </a:p>
        </p:txBody>
      </p:sp>
      <p:sp>
        <p:nvSpPr>
          <p:cNvPr id="104" name="Rechteck: abgerundete Ecken 103">
            <a:extLst>
              <a:ext uri="{FF2B5EF4-FFF2-40B4-BE49-F238E27FC236}">
                <a16:creationId xmlns:a16="http://schemas.microsoft.com/office/drawing/2014/main" id="{72E90280-D226-45DE-9EB9-99359A5B7B4F}"/>
              </a:ext>
            </a:extLst>
          </p:cNvPr>
          <p:cNvSpPr/>
          <p:nvPr/>
        </p:nvSpPr>
        <p:spPr>
          <a:xfrm>
            <a:off x="1277696" y="3811738"/>
            <a:ext cx="1804337"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Bahnnetz, Angebot und Kapazität konzipieren</a:t>
            </a:r>
          </a:p>
        </p:txBody>
      </p:sp>
      <p:sp>
        <p:nvSpPr>
          <p:cNvPr id="105" name="Textfeld 14">
            <a:extLst>
              <a:ext uri="{FF2B5EF4-FFF2-40B4-BE49-F238E27FC236}">
                <a16:creationId xmlns:a16="http://schemas.microsoft.com/office/drawing/2014/main" id="{7F399234-BD32-4D23-A903-474AFE807801}"/>
              </a:ext>
            </a:extLst>
          </p:cNvPr>
          <p:cNvSpPr txBox="1"/>
          <p:nvPr/>
        </p:nvSpPr>
        <p:spPr>
          <a:xfrm>
            <a:off x="1639759" y="4971213"/>
            <a:ext cx="1776000" cy="441579"/>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Anlagen bereitstellen</a:t>
            </a:r>
          </a:p>
          <a:p>
            <a:pPr defTabSz="457189"/>
            <a:r>
              <a:rPr lang="de-CH" sz="1333" b="1" dirty="0">
                <a:solidFill>
                  <a:srgbClr val="482624">
                    <a:lumMod val="75000"/>
                  </a:srgbClr>
                </a:solidFill>
                <a:latin typeface="Arial" pitchFamily="34" charset="0"/>
                <a:cs typeface="Arial" pitchFamily="34" charset="0"/>
              </a:rPr>
              <a:t>Bereitgestellte Anlage</a:t>
            </a:r>
          </a:p>
        </p:txBody>
      </p:sp>
      <p:sp>
        <p:nvSpPr>
          <p:cNvPr id="106" name="Rechteck: abgerundete Ecken 105">
            <a:extLst>
              <a:ext uri="{FF2B5EF4-FFF2-40B4-BE49-F238E27FC236}">
                <a16:creationId xmlns:a16="http://schemas.microsoft.com/office/drawing/2014/main" id="{DB614884-650F-42DB-A64B-2D99BDF75C05}"/>
              </a:ext>
            </a:extLst>
          </p:cNvPr>
          <p:cNvSpPr/>
          <p:nvPr/>
        </p:nvSpPr>
        <p:spPr>
          <a:xfrm>
            <a:off x="1643453" y="5491757"/>
            <a:ext cx="1817091"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 bereitstellen</a:t>
            </a:r>
          </a:p>
        </p:txBody>
      </p:sp>
      <p:sp>
        <p:nvSpPr>
          <p:cNvPr id="107" name="Rechteck: abgerundete Ecken 106">
            <a:extLst>
              <a:ext uri="{FF2B5EF4-FFF2-40B4-BE49-F238E27FC236}">
                <a16:creationId xmlns:a16="http://schemas.microsoft.com/office/drawing/2014/main" id="{F9FE6608-FE23-4C24-9EC3-1D234CB31193}"/>
              </a:ext>
            </a:extLst>
          </p:cNvPr>
          <p:cNvSpPr/>
          <p:nvPr/>
        </p:nvSpPr>
        <p:spPr>
          <a:xfrm>
            <a:off x="4266359" y="5994040"/>
            <a:ext cx="1912484" cy="4565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Anlagenzustand überwachen + steuern (inkl. Schutz)</a:t>
            </a:r>
          </a:p>
        </p:txBody>
      </p:sp>
      <p:sp>
        <p:nvSpPr>
          <p:cNvPr id="108" name="Rechteck: abgerundete Ecken 107">
            <a:extLst>
              <a:ext uri="{FF2B5EF4-FFF2-40B4-BE49-F238E27FC236}">
                <a16:creationId xmlns:a16="http://schemas.microsoft.com/office/drawing/2014/main" id="{16D094B9-D03F-45ED-A8AB-3C9A67BD9B01}"/>
              </a:ext>
            </a:extLst>
          </p:cNvPr>
          <p:cNvSpPr/>
          <p:nvPr/>
        </p:nvSpPr>
        <p:spPr>
          <a:xfrm>
            <a:off x="6347209" y="6025920"/>
            <a:ext cx="1843089" cy="4082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Zentrale Systeme überwachen + steuern </a:t>
            </a:r>
          </a:p>
        </p:txBody>
      </p:sp>
      <p:sp>
        <p:nvSpPr>
          <p:cNvPr id="109" name="Rechteck: abgerundete Ecken 108">
            <a:extLst>
              <a:ext uri="{FF2B5EF4-FFF2-40B4-BE49-F238E27FC236}">
                <a16:creationId xmlns:a16="http://schemas.microsoft.com/office/drawing/2014/main" id="{98BFF1E9-AA23-4AE2-A91F-F22D0212419E}"/>
              </a:ext>
            </a:extLst>
          </p:cNvPr>
          <p:cNvSpPr/>
          <p:nvPr/>
        </p:nvSpPr>
        <p:spPr>
          <a:xfrm>
            <a:off x="8342921" y="6009211"/>
            <a:ext cx="2051436" cy="414687"/>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Fahrzeugzustand überwachen + steuern (inkl. Ladegut)</a:t>
            </a:r>
          </a:p>
        </p:txBody>
      </p:sp>
      <p:sp>
        <p:nvSpPr>
          <p:cNvPr id="110" name="Rechteck: abgerundete Ecken 109">
            <a:extLst>
              <a:ext uri="{FF2B5EF4-FFF2-40B4-BE49-F238E27FC236}">
                <a16:creationId xmlns:a16="http://schemas.microsoft.com/office/drawing/2014/main" id="{2F3D25EB-BCDD-42FE-A02D-5ED4A1F2E693}"/>
              </a:ext>
            </a:extLst>
          </p:cNvPr>
          <p:cNvSpPr/>
          <p:nvPr/>
        </p:nvSpPr>
        <p:spPr>
          <a:xfrm>
            <a:off x="4470558" y="3173239"/>
            <a:ext cx="188761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sichern, bestellen, Konflikte lösen</a:t>
            </a:r>
          </a:p>
        </p:txBody>
      </p:sp>
      <p:sp>
        <p:nvSpPr>
          <p:cNvPr id="111" name="Rechteck: abgerundete Ecken 110">
            <a:extLst>
              <a:ext uri="{FF2B5EF4-FFF2-40B4-BE49-F238E27FC236}">
                <a16:creationId xmlns:a16="http://schemas.microsoft.com/office/drawing/2014/main" id="{5D6BC797-313C-4B0B-BA8C-A8F9EAD4C4E6}"/>
              </a:ext>
            </a:extLst>
          </p:cNvPr>
          <p:cNvSpPr/>
          <p:nvPr/>
        </p:nvSpPr>
        <p:spPr>
          <a:xfrm>
            <a:off x="4483639" y="3786291"/>
            <a:ext cx="1874536" cy="540140"/>
          </a:xfrm>
          <a:prstGeom prst="roundRect">
            <a:avLst/>
          </a:prstGeom>
          <a:solidFill>
            <a:srgbClr val="0E121E">
              <a:lumMod val="50000"/>
              <a:lumOff val="50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planen (FLUX)</a:t>
            </a:r>
          </a:p>
        </p:txBody>
      </p:sp>
    </p:spTree>
    <p:extLst>
      <p:ext uri="{BB962C8B-B14F-4D97-AF65-F5344CB8AC3E}">
        <p14:creationId xmlns:p14="http://schemas.microsoft.com/office/powerpoint/2010/main" val="10003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id="{4C53D9D8-0283-4191-B231-A10D40991EEF}"/>
              </a:ext>
            </a:extLst>
          </p:cNvPr>
          <p:cNvSpPr>
            <a:spLocks noGrp="1"/>
          </p:cNvSpPr>
          <p:nvPr>
            <p:ph type="subTitle" idx="1"/>
          </p:nvPr>
        </p:nvSpPr>
        <p:spPr/>
        <p:txBody>
          <a:bodyPr/>
          <a:lstStyle/>
          <a:p>
            <a:r>
              <a:rPr lang="de-CH" dirty="0">
                <a:solidFill>
                  <a:schemeClr val="bg1"/>
                </a:solidFill>
              </a:rPr>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1C5D048-605C-4768-9C09-9A1B5407C22C}"/>
              </a:ext>
            </a:extLst>
          </p:cNvPr>
          <p:cNvPicPr>
            <a:picLocks noChangeAspect="1"/>
          </p:cNvPicPr>
          <p:nvPr/>
        </p:nvPicPr>
        <p:blipFill>
          <a:blip r:embed="rId3"/>
          <a:stretch>
            <a:fillRect/>
          </a:stretch>
        </p:blipFill>
        <p:spPr>
          <a:xfrm>
            <a:off x="130193" y="1447800"/>
            <a:ext cx="11769138" cy="3962400"/>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chrig\AppData\Local\Packages\Microsoft.Office.OneNote_8wekyb3d8bbwe\TempState\msohtmlclip\clip_image001.png">
            <a:extLst>
              <a:ext uri="{FF2B5EF4-FFF2-40B4-BE49-F238E27FC236}">
                <a16:creationId xmlns:a16="http://schemas.microsoft.com/office/drawing/2014/main" id="{D2FDF445-801E-4E7A-9F72-FFAE1AC50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1813"/>
            <a:ext cx="9261281" cy="37891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hrig\AppData\Local\Packages\Microsoft.Office.OneNote_8wekyb3d8bbwe\TempState\msohtmlclip\clip_image002.png">
            <a:extLst>
              <a:ext uri="{FF2B5EF4-FFF2-40B4-BE49-F238E27FC236}">
                <a16:creationId xmlns:a16="http://schemas.microsoft.com/office/drawing/2014/main" id="{E5967C38-AF20-4D35-9DEB-BEF8FF030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495800"/>
            <a:ext cx="9261282" cy="22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99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356951A8-B793-4181-B76D-B8DE33AA178A}"/>
              </a:ext>
            </a:extLst>
          </p:cNvPr>
          <p:cNvGrpSpPr/>
          <p:nvPr/>
        </p:nvGrpSpPr>
        <p:grpSpPr>
          <a:xfrm>
            <a:off x="3324224" y="2351342"/>
            <a:ext cx="2716940" cy="3106483"/>
            <a:chOff x="5963526" y="359726"/>
            <a:chExt cx="1505457" cy="1723958"/>
          </a:xfrm>
        </p:grpSpPr>
        <p:sp>
          <p:nvSpPr>
            <p:cNvPr id="121" name="Rectangle 120">
              <a:extLst>
                <a:ext uri="{FF2B5EF4-FFF2-40B4-BE49-F238E27FC236}">
                  <a16:creationId xmlns:a16="http://schemas.microsoft.com/office/drawing/2014/main" id="{28227202-5E85-4866-8AE3-90ECD55B1F7E}"/>
                </a:ext>
              </a:extLst>
            </p:cNvPr>
            <p:cNvSpPr/>
            <p:nvPr/>
          </p:nvSpPr>
          <p:spPr>
            <a:xfrm>
              <a:off x="5963526" y="359726"/>
              <a:ext cx="1505457" cy="17239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App 1</a:t>
              </a:r>
              <a:endParaRPr lang="de-CH" sz="2000" dirty="0">
                <a:solidFill>
                  <a:schemeClr val="tx1"/>
                </a:solidFill>
              </a:endParaRPr>
            </a:p>
          </p:txBody>
        </p:sp>
        <p:sp>
          <p:nvSpPr>
            <p:cNvPr id="122" name="Rectangle 121">
              <a:extLst>
                <a:ext uri="{FF2B5EF4-FFF2-40B4-BE49-F238E27FC236}">
                  <a16:creationId xmlns:a16="http://schemas.microsoft.com/office/drawing/2014/main" id="{58229DFC-AA3C-4ED2-88A4-FCC613DB11DA}"/>
                </a:ext>
              </a:extLst>
            </p:cNvPr>
            <p:cNvSpPr/>
            <p:nvPr/>
          </p:nvSpPr>
          <p:spPr>
            <a:xfrm>
              <a:off x="6032693" y="643372"/>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3" name="Rectangle 122">
              <a:extLst>
                <a:ext uri="{FF2B5EF4-FFF2-40B4-BE49-F238E27FC236}">
                  <a16:creationId xmlns:a16="http://schemas.microsoft.com/office/drawing/2014/main" id="{098F61EB-167E-497E-8B65-8CB94B9001FF}"/>
                </a:ext>
              </a:extLst>
            </p:cNvPr>
            <p:cNvSpPr/>
            <p:nvPr/>
          </p:nvSpPr>
          <p:spPr>
            <a:xfrm rot="5400000">
              <a:off x="6037585" y="825299"/>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4" name="Rectangle 123">
              <a:extLst>
                <a:ext uri="{FF2B5EF4-FFF2-40B4-BE49-F238E27FC236}">
                  <a16:creationId xmlns:a16="http://schemas.microsoft.com/office/drawing/2014/main" id="{323AEF86-52F8-4C6C-BC0A-B336D8336A65}"/>
                </a:ext>
              </a:extLst>
            </p:cNvPr>
            <p:cNvSpPr/>
            <p:nvPr/>
          </p:nvSpPr>
          <p:spPr>
            <a:xfrm rot="5400000">
              <a:off x="6960587" y="527371"/>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8" name="Rectangle 127">
              <a:extLst>
                <a:ext uri="{FF2B5EF4-FFF2-40B4-BE49-F238E27FC236}">
                  <a16:creationId xmlns:a16="http://schemas.microsoft.com/office/drawing/2014/main" id="{BF5EFC34-EAB5-4C9D-9F7D-E00C1F1AF7EC}"/>
                </a:ext>
              </a:extLst>
            </p:cNvPr>
            <p:cNvSpPr/>
            <p:nvPr/>
          </p:nvSpPr>
          <p:spPr>
            <a:xfrm rot="5400000">
              <a:off x="6855327" y="812993"/>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9" name="Rectangle 128">
              <a:extLst>
                <a:ext uri="{FF2B5EF4-FFF2-40B4-BE49-F238E27FC236}">
                  <a16:creationId xmlns:a16="http://schemas.microsoft.com/office/drawing/2014/main" id="{D682F659-2EC8-4523-8BAB-9B0B905FF348}"/>
                </a:ext>
              </a:extLst>
            </p:cNvPr>
            <p:cNvSpPr/>
            <p:nvPr/>
          </p:nvSpPr>
          <p:spPr>
            <a:xfrm rot="5400000">
              <a:off x="6960587" y="888095"/>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524" name="Group 523">
            <a:extLst>
              <a:ext uri="{FF2B5EF4-FFF2-40B4-BE49-F238E27FC236}">
                <a16:creationId xmlns:a16="http://schemas.microsoft.com/office/drawing/2014/main" id="{91BB98C1-83FA-4927-9A19-AEDE4F67444E}"/>
              </a:ext>
            </a:extLst>
          </p:cNvPr>
          <p:cNvGrpSpPr/>
          <p:nvPr/>
        </p:nvGrpSpPr>
        <p:grpSpPr>
          <a:xfrm>
            <a:off x="3326518" y="1420103"/>
            <a:ext cx="2716228" cy="4037242"/>
            <a:chOff x="6315234" y="685800"/>
            <a:chExt cx="2716228" cy="4037242"/>
          </a:xfrm>
        </p:grpSpPr>
        <p:sp>
          <p:nvSpPr>
            <p:cNvPr id="345" name="Rectangle 344">
              <a:extLst>
                <a:ext uri="{FF2B5EF4-FFF2-40B4-BE49-F238E27FC236}">
                  <a16:creationId xmlns:a16="http://schemas.microsoft.com/office/drawing/2014/main" id="{F9D6B8A8-E12C-4BB7-A37A-B2EF4127AA71}"/>
                </a:ext>
              </a:extLst>
            </p:cNvPr>
            <p:cNvSpPr/>
            <p:nvPr/>
          </p:nvSpPr>
          <p:spPr>
            <a:xfrm>
              <a:off x="6315371" y="1617609"/>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6" name="Rectangle 345">
              <a:extLst>
                <a:ext uri="{FF2B5EF4-FFF2-40B4-BE49-F238E27FC236}">
                  <a16:creationId xmlns:a16="http://schemas.microsoft.com/office/drawing/2014/main" id="{F09CAE7D-69E6-4CE9-B98C-F280AFE0735D}"/>
                </a:ext>
              </a:extLst>
            </p:cNvPr>
            <p:cNvSpPr/>
            <p:nvPr/>
          </p:nvSpPr>
          <p:spPr>
            <a:xfrm>
              <a:off x="6449872" y="2084633"/>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7" name="Rectangle 346">
              <a:extLst>
                <a:ext uri="{FF2B5EF4-FFF2-40B4-BE49-F238E27FC236}">
                  <a16:creationId xmlns:a16="http://schemas.microsoft.com/office/drawing/2014/main" id="{7A2C8DEB-3939-40F3-8DAB-F4CAB56E3874}"/>
                </a:ext>
              </a:extLst>
            </p:cNvPr>
            <p:cNvSpPr/>
            <p:nvPr/>
          </p:nvSpPr>
          <p:spPr>
            <a:xfrm rot="5400000">
              <a:off x="6463654" y="2402785"/>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8" name="Rectangle 347">
              <a:extLst>
                <a:ext uri="{FF2B5EF4-FFF2-40B4-BE49-F238E27FC236}">
                  <a16:creationId xmlns:a16="http://schemas.microsoft.com/office/drawing/2014/main" id="{AEFDDF20-AC41-426B-AE5C-B4D3CAF1D007}"/>
                </a:ext>
              </a:extLst>
            </p:cNvPr>
            <p:cNvSpPr/>
            <p:nvPr/>
          </p:nvSpPr>
          <p:spPr>
            <a:xfrm rot="5400000">
              <a:off x="8150755" y="1838825"/>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9" name="Rectangle 348">
              <a:extLst>
                <a:ext uri="{FF2B5EF4-FFF2-40B4-BE49-F238E27FC236}">
                  <a16:creationId xmlns:a16="http://schemas.microsoft.com/office/drawing/2014/main" id="{76685F42-0C0E-47EE-907F-933E1DADAC17}"/>
                </a:ext>
              </a:extLst>
            </p:cNvPr>
            <p:cNvSpPr/>
            <p:nvPr/>
          </p:nvSpPr>
          <p:spPr>
            <a:xfrm rot="5400000">
              <a:off x="7929631" y="2380419"/>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50" name="Rectangle 349">
              <a:extLst>
                <a:ext uri="{FF2B5EF4-FFF2-40B4-BE49-F238E27FC236}">
                  <a16:creationId xmlns:a16="http://schemas.microsoft.com/office/drawing/2014/main" id="{EE6D3A84-8B86-40A6-ADE8-4EFC936DC2CE}"/>
                </a:ext>
              </a:extLst>
            </p:cNvPr>
            <p:cNvSpPr/>
            <p:nvPr/>
          </p:nvSpPr>
          <p:spPr>
            <a:xfrm rot="5400000">
              <a:off x="8150755" y="247976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51" name="Rectangle 350">
              <a:extLst>
                <a:ext uri="{FF2B5EF4-FFF2-40B4-BE49-F238E27FC236}">
                  <a16:creationId xmlns:a16="http://schemas.microsoft.com/office/drawing/2014/main" id="{71AD4168-0AD8-45DF-B6FD-87BAC118F3CC}"/>
                </a:ext>
              </a:extLst>
            </p:cNvPr>
            <p:cNvSpPr/>
            <p:nvPr/>
          </p:nvSpPr>
          <p:spPr>
            <a:xfrm>
              <a:off x="8346374" y="1617607"/>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2" name="Rectangle 351">
              <a:extLst>
                <a:ext uri="{FF2B5EF4-FFF2-40B4-BE49-F238E27FC236}">
                  <a16:creationId xmlns:a16="http://schemas.microsoft.com/office/drawing/2014/main" id="{C5B427EC-61F0-4FE2-B1E6-68995E80EDBC}"/>
                </a:ext>
              </a:extLst>
            </p:cNvPr>
            <p:cNvSpPr/>
            <p:nvPr/>
          </p:nvSpPr>
          <p:spPr>
            <a:xfrm>
              <a:off x="7675415" y="1617607"/>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3" name="Rectangle 352">
              <a:extLst>
                <a:ext uri="{FF2B5EF4-FFF2-40B4-BE49-F238E27FC236}">
                  <a16:creationId xmlns:a16="http://schemas.microsoft.com/office/drawing/2014/main" id="{BBE7EA4B-C522-42A0-8302-0EB8948F128C}"/>
                </a:ext>
              </a:extLst>
            </p:cNvPr>
            <p:cNvSpPr/>
            <p:nvPr/>
          </p:nvSpPr>
          <p:spPr>
            <a:xfrm>
              <a:off x="6315234" y="1617607"/>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3" name="Rectangle 312">
              <a:extLst>
                <a:ext uri="{FF2B5EF4-FFF2-40B4-BE49-F238E27FC236}">
                  <a16:creationId xmlns:a16="http://schemas.microsoft.com/office/drawing/2014/main" id="{955E1B9D-8C7A-42AA-9B09-667FB5162FE4}"/>
                </a:ext>
              </a:extLst>
            </p:cNvPr>
            <p:cNvSpPr/>
            <p:nvPr/>
          </p:nvSpPr>
          <p:spPr>
            <a:xfrm>
              <a:off x="6315235" y="685800"/>
              <a:ext cx="2716092"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grpSp>
      <p:grpSp>
        <p:nvGrpSpPr>
          <p:cNvPr id="615" name="Group 614">
            <a:extLst>
              <a:ext uri="{FF2B5EF4-FFF2-40B4-BE49-F238E27FC236}">
                <a16:creationId xmlns:a16="http://schemas.microsoft.com/office/drawing/2014/main" id="{52E44E9E-511B-4924-AC04-607990251D3D}"/>
              </a:ext>
            </a:extLst>
          </p:cNvPr>
          <p:cNvGrpSpPr/>
          <p:nvPr/>
        </p:nvGrpSpPr>
        <p:grpSpPr>
          <a:xfrm>
            <a:off x="3323080" y="1420103"/>
            <a:ext cx="5404326" cy="4037242"/>
            <a:chOff x="11555136" y="-2428228"/>
            <a:chExt cx="5404326" cy="4037242"/>
          </a:xfrm>
        </p:grpSpPr>
        <p:sp>
          <p:nvSpPr>
            <p:cNvPr id="563" name="Rectangle 562">
              <a:extLst>
                <a:ext uri="{FF2B5EF4-FFF2-40B4-BE49-F238E27FC236}">
                  <a16:creationId xmlns:a16="http://schemas.microsoft.com/office/drawing/2014/main" id="{562C6E34-9739-4C8A-912F-1A3316298F51}"/>
                </a:ext>
              </a:extLst>
            </p:cNvPr>
            <p:cNvSpPr/>
            <p:nvPr/>
          </p:nvSpPr>
          <p:spPr>
            <a:xfrm>
              <a:off x="14271089" y="-1497120"/>
              <a:ext cx="2688373" cy="310524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4" name="Rectangle 563">
              <a:extLst>
                <a:ext uri="{FF2B5EF4-FFF2-40B4-BE49-F238E27FC236}">
                  <a16:creationId xmlns:a16="http://schemas.microsoft.com/office/drawing/2014/main" id="{E124C46E-A5EB-49B0-BC27-54AD1FE5A821}"/>
                </a:ext>
              </a:extLst>
            </p:cNvPr>
            <p:cNvSpPr/>
            <p:nvPr/>
          </p:nvSpPr>
          <p:spPr>
            <a:xfrm>
              <a:off x="11555273" y="-1496419"/>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5" name="Rectangle 564">
              <a:extLst>
                <a:ext uri="{FF2B5EF4-FFF2-40B4-BE49-F238E27FC236}">
                  <a16:creationId xmlns:a16="http://schemas.microsoft.com/office/drawing/2014/main" id="{AA5184D8-3F3A-47E4-8E43-99C865CD9943}"/>
                </a:ext>
              </a:extLst>
            </p:cNvPr>
            <p:cNvSpPr/>
            <p:nvPr/>
          </p:nvSpPr>
          <p:spPr>
            <a:xfrm>
              <a:off x="11689774" y="-1029395"/>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6" name="Rectangle 565">
              <a:extLst>
                <a:ext uri="{FF2B5EF4-FFF2-40B4-BE49-F238E27FC236}">
                  <a16:creationId xmlns:a16="http://schemas.microsoft.com/office/drawing/2014/main" id="{58D7AEE2-3BF9-4119-95F2-B06B54CCDBD9}"/>
                </a:ext>
              </a:extLst>
            </p:cNvPr>
            <p:cNvSpPr/>
            <p:nvPr/>
          </p:nvSpPr>
          <p:spPr>
            <a:xfrm rot="5400000">
              <a:off x="11703556" y="-711243"/>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7" name="Rectangle 566">
              <a:extLst>
                <a:ext uri="{FF2B5EF4-FFF2-40B4-BE49-F238E27FC236}">
                  <a16:creationId xmlns:a16="http://schemas.microsoft.com/office/drawing/2014/main" id="{94C11065-CA70-4E51-A0AF-F19510A6E81D}"/>
                </a:ext>
              </a:extLst>
            </p:cNvPr>
            <p:cNvSpPr/>
            <p:nvPr/>
          </p:nvSpPr>
          <p:spPr>
            <a:xfrm rot="5400000">
              <a:off x="13390657" y="-1275203"/>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8" name="Rectangle 567">
              <a:extLst>
                <a:ext uri="{FF2B5EF4-FFF2-40B4-BE49-F238E27FC236}">
                  <a16:creationId xmlns:a16="http://schemas.microsoft.com/office/drawing/2014/main" id="{4D57EE97-9C4E-463D-921D-F423B31517E7}"/>
                </a:ext>
              </a:extLst>
            </p:cNvPr>
            <p:cNvSpPr/>
            <p:nvPr/>
          </p:nvSpPr>
          <p:spPr>
            <a:xfrm rot="5400000">
              <a:off x="13169533" y="-733609"/>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9" name="Rectangle 568">
              <a:extLst>
                <a:ext uri="{FF2B5EF4-FFF2-40B4-BE49-F238E27FC236}">
                  <a16:creationId xmlns:a16="http://schemas.microsoft.com/office/drawing/2014/main" id="{B21AD164-BF30-4294-B76A-57078D81D3AF}"/>
                </a:ext>
              </a:extLst>
            </p:cNvPr>
            <p:cNvSpPr/>
            <p:nvPr/>
          </p:nvSpPr>
          <p:spPr>
            <a:xfrm rot="5400000">
              <a:off x="13390657" y="-63425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70" name="Rectangle 569">
              <a:extLst>
                <a:ext uri="{FF2B5EF4-FFF2-40B4-BE49-F238E27FC236}">
                  <a16:creationId xmlns:a16="http://schemas.microsoft.com/office/drawing/2014/main" id="{97BDC080-9616-4E57-82A0-8D66D5EC37B5}"/>
                </a:ext>
              </a:extLst>
            </p:cNvPr>
            <p:cNvSpPr/>
            <p:nvPr/>
          </p:nvSpPr>
          <p:spPr>
            <a:xfrm>
              <a:off x="13586276" y="-1496421"/>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1" name="Rectangle 570">
              <a:extLst>
                <a:ext uri="{FF2B5EF4-FFF2-40B4-BE49-F238E27FC236}">
                  <a16:creationId xmlns:a16="http://schemas.microsoft.com/office/drawing/2014/main" id="{26784FC9-ABBB-45DC-A383-3EDC2AF306A6}"/>
                </a:ext>
              </a:extLst>
            </p:cNvPr>
            <p:cNvSpPr/>
            <p:nvPr/>
          </p:nvSpPr>
          <p:spPr>
            <a:xfrm>
              <a:off x="12915317" y="-1496421"/>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2" name="Rectangle 571">
              <a:extLst>
                <a:ext uri="{FF2B5EF4-FFF2-40B4-BE49-F238E27FC236}">
                  <a16:creationId xmlns:a16="http://schemas.microsoft.com/office/drawing/2014/main" id="{5981222C-A93E-4FEC-9E09-5B08D2354F51}"/>
                </a:ext>
              </a:extLst>
            </p:cNvPr>
            <p:cNvSpPr/>
            <p:nvPr/>
          </p:nvSpPr>
          <p:spPr>
            <a:xfrm>
              <a:off x="11555136" y="-1496421"/>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4" name="Rectangle 593">
              <a:extLst>
                <a:ext uri="{FF2B5EF4-FFF2-40B4-BE49-F238E27FC236}">
                  <a16:creationId xmlns:a16="http://schemas.microsoft.com/office/drawing/2014/main" id="{8DBFFC76-30DB-4009-BE25-B9FCFBD7ED5C}"/>
                </a:ext>
              </a:extLst>
            </p:cNvPr>
            <p:cNvSpPr/>
            <p:nvPr/>
          </p:nvSpPr>
          <p:spPr>
            <a:xfrm>
              <a:off x="16291386" y="-1497119"/>
              <a:ext cx="666982" cy="28202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5" name="Rectangle 594">
              <a:extLst>
                <a:ext uri="{FF2B5EF4-FFF2-40B4-BE49-F238E27FC236}">
                  <a16:creationId xmlns:a16="http://schemas.microsoft.com/office/drawing/2014/main" id="{E3E88E21-8D30-442B-9614-AC3BF7B7EB6D}"/>
                </a:ext>
              </a:extLst>
            </p:cNvPr>
            <p:cNvSpPr/>
            <p:nvPr/>
          </p:nvSpPr>
          <p:spPr>
            <a:xfrm>
              <a:off x="14917301" y="-1496421"/>
              <a:ext cx="702849" cy="28132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6" name="Rectangle 595">
              <a:extLst>
                <a:ext uri="{FF2B5EF4-FFF2-40B4-BE49-F238E27FC236}">
                  <a16:creationId xmlns:a16="http://schemas.microsoft.com/office/drawing/2014/main" id="{7FA9F4DC-8690-4B39-8B9D-3C3B6E5667F9}"/>
                </a:ext>
              </a:extLst>
            </p:cNvPr>
            <p:cNvSpPr/>
            <p:nvPr/>
          </p:nvSpPr>
          <p:spPr>
            <a:xfrm>
              <a:off x="15614998" y="-1497119"/>
              <a:ext cx="677829" cy="28202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7" name="Rectangle 596">
              <a:extLst>
                <a:ext uri="{FF2B5EF4-FFF2-40B4-BE49-F238E27FC236}">
                  <a16:creationId xmlns:a16="http://schemas.microsoft.com/office/drawing/2014/main" id="{041F32F4-556E-4313-A9FF-D5CB467E73A0}"/>
                </a:ext>
              </a:extLst>
            </p:cNvPr>
            <p:cNvSpPr/>
            <p:nvPr/>
          </p:nvSpPr>
          <p:spPr>
            <a:xfrm>
              <a:off x="11555136" y="-2428228"/>
              <a:ext cx="5403231"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cxnSp>
          <p:nvCxnSpPr>
            <p:cNvPr id="605" name="Straight Connector 604">
              <a:extLst>
                <a:ext uri="{FF2B5EF4-FFF2-40B4-BE49-F238E27FC236}">
                  <a16:creationId xmlns:a16="http://schemas.microsoft.com/office/drawing/2014/main" id="{290958BB-9A35-4E88-8988-95BD4054C6C2}"/>
                </a:ext>
              </a:extLst>
            </p:cNvPr>
            <p:cNvCxnSpPr>
              <a:cxnSpLocks/>
            </p:cNvCxnSpPr>
            <p:nvPr/>
          </p:nvCxnSpPr>
          <p:spPr>
            <a:xfrm>
              <a:off x="16958367" y="-2425051"/>
              <a:ext cx="0" cy="40331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B8FC01B-59BB-47CF-9D78-0BADFA5997E6}"/>
                </a:ext>
              </a:extLst>
            </p:cNvPr>
            <p:cNvCxnSpPr>
              <a:cxnSpLocks/>
            </p:cNvCxnSpPr>
            <p:nvPr/>
          </p:nvCxnSpPr>
          <p:spPr>
            <a:xfrm>
              <a:off x="14271364" y="-1496421"/>
              <a:ext cx="0" cy="3104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0" name="Rectangle 609">
              <a:extLst>
                <a:ext uri="{FF2B5EF4-FFF2-40B4-BE49-F238E27FC236}">
                  <a16:creationId xmlns:a16="http://schemas.microsoft.com/office/drawing/2014/main" id="{C74E3E8B-4ADE-4E96-B1E6-D7EAF523F392}"/>
                </a:ext>
              </a:extLst>
            </p:cNvPr>
            <p:cNvSpPr/>
            <p:nvPr/>
          </p:nvSpPr>
          <p:spPr>
            <a:xfrm>
              <a:off x="14391615" y="-1030737"/>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1" name="Rectangle 610">
              <a:extLst>
                <a:ext uri="{FF2B5EF4-FFF2-40B4-BE49-F238E27FC236}">
                  <a16:creationId xmlns:a16="http://schemas.microsoft.com/office/drawing/2014/main" id="{7986414C-987B-40A3-BE75-8E467880F904}"/>
                </a:ext>
              </a:extLst>
            </p:cNvPr>
            <p:cNvSpPr/>
            <p:nvPr/>
          </p:nvSpPr>
          <p:spPr>
            <a:xfrm rot="5400000">
              <a:off x="14405397" y="-712585"/>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2" name="Rectangle 611">
              <a:extLst>
                <a:ext uri="{FF2B5EF4-FFF2-40B4-BE49-F238E27FC236}">
                  <a16:creationId xmlns:a16="http://schemas.microsoft.com/office/drawing/2014/main" id="{12002DF6-EE17-4A80-BCBA-5210C38B334D}"/>
                </a:ext>
              </a:extLst>
            </p:cNvPr>
            <p:cNvSpPr/>
            <p:nvPr/>
          </p:nvSpPr>
          <p:spPr>
            <a:xfrm rot="5400000">
              <a:off x="16092498" y="-1276545"/>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3" name="Rectangle 612">
              <a:extLst>
                <a:ext uri="{FF2B5EF4-FFF2-40B4-BE49-F238E27FC236}">
                  <a16:creationId xmlns:a16="http://schemas.microsoft.com/office/drawing/2014/main" id="{BF75DA98-D48F-4086-B164-3214EE27F881}"/>
                </a:ext>
              </a:extLst>
            </p:cNvPr>
            <p:cNvSpPr/>
            <p:nvPr/>
          </p:nvSpPr>
          <p:spPr>
            <a:xfrm rot="5400000">
              <a:off x="15871374" y="-734951"/>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4" name="Rectangle 613">
              <a:extLst>
                <a:ext uri="{FF2B5EF4-FFF2-40B4-BE49-F238E27FC236}">
                  <a16:creationId xmlns:a16="http://schemas.microsoft.com/office/drawing/2014/main" id="{C31A31E4-C433-4CC7-B96F-293D4F638E6C}"/>
                </a:ext>
              </a:extLst>
            </p:cNvPr>
            <p:cNvSpPr/>
            <p:nvPr/>
          </p:nvSpPr>
          <p:spPr>
            <a:xfrm rot="5400000">
              <a:off x="16092498" y="-635601"/>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649" name="Group 648">
            <a:extLst>
              <a:ext uri="{FF2B5EF4-FFF2-40B4-BE49-F238E27FC236}">
                <a16:creationId xmlns:a16="http://schemas.microsoft.com/office/drawing/2014/main" id="{52E3A80E-256F-4A42-A443-C5D365A8D0C0}"/>
              </a:ext>
            </a:extLst>
          </p:cNvPr>
          <p:cNvGrpSpPr/>
          <p:nvPr/>
        </p:nvGrpSpPr>
        <p:grpSpPr>
          <a:xfrm>
            <a:off x="3321985" y="1418080"/>
            <a:ext cx="5403232" cy="4037242"/>
            <a:chOff x="-2581791" y="1292183"/>
            <a:chExt cx="5403232" cy="4037242"/>
          </a:xfrm>
        </p:grpSpPr>
        <p:sp>
          <p:nvSpPr>
            <p:cNvPr id="618" name="Rectangle 617">
              <a:extLst>
                <a:ext uri="{FF2B5EF4-FFF2-40B4-BE49-F238E27FC236}">
                  <a16:creationId xmlns:a16="http://schemas.microsoft.com/office/drawing/2014/main" id="{34D9BAC1-6B51-4974-9F27-31F239EA9F3D}"/>
                </a:ext>
              </a:extLst>
            </p:cNvPr>
            <p:cNvSpPr/>
            <p:nvPr/>
          </p:nvSpPr>
          <p:spPr>
            <a:xfrm>
              <a:off x="-2581654" y="2223992"/>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19" name="Rectangle 618">
              <a:extLst>
                <a:ext uri="{FF2B5EF4-FFF2-40B4-BE49-F238E27FC236}">
                  <a16:creationId xmlns:a16="http://schemas.microsoft.com/office/drawing/2014/main" id="{F9D1FF7E-EA1D-4169-B23B-DD20865792F5}"/>
                </a:ext>
              </a:extLst>
            </p:cNvPr>
            <p:cNvSpPr/>
            <p:nvPr/>
          </p:nvSpPr>
          <p:spPr>
            <a:xfrm>
              <a:off x="-2447153" y="2691016"/>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0" name="Rectangle 619">
              <a:extLst>
                <a:ext uri="{FF2B5EF4-FFF2-40B4-BE49-F238E27FC236}">
                  <a16:creationId xmlns:a16="http://schemas.microsoft.com/office/drawing/2014/main" id="{40EC77A8-1825-4A10-B781-034515AB9639}"/>
                </a:ext>
              </a:extLst>
            </p:cNvPr>
            <p:cNvSpPr/>
            <p:nvPr/>
          </p:nvSpPr>
          <p:spPr>
            <a:xfrm rot="5400000">
              <a:off x="-2433371" y="3009168"/>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1" name="Rectangle 620">
              <a:extLst>
                <a:ext uri="{FF2B5EF4-FFF2-40B4-BE49-F238E27FC236}">
                  <a16:creationId xmlns:a16="http://schemas.microsoft.com/office/drawing/2014/main" id="{A2A1446B-8C8B-4361-872D-A0D8935CC6D2}"/>
                </a:ext>
              </a:extLst>
            </p:cNvPr>
            <p:cNvSpPr/>
            <p:nvPr/>
          </p:nvSpPr>
          <p:spPr>
            <a:xfrm rot="5400000">
              <a:off x="-746270" y="2445208"/>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2" name="Rectangle 621">
              <a:extLst>
                <a:ext uri="{FF2B5EF4-FFF2-40B4-BE49-F238E27FC236}">
                  <a16:creationId xmlns:a16="http://schemas.microsoft.com/office/drawing/2014/main" id="{66ED7511-F800-442A-83C7-61461D5B9FE3}"/>
                </a:ext>
              </a:extLst>
            </p:cNvPr>
            <p:cNvSpPr/>
            <p:nvPr/>
          </p:nvSpPr>
          <p:spPr>
            <a:xfrm rot="5400000">
              <a:off x="-967394" y="2986802"/>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3" name="Rectangle 622">
              <a:extLst>
                <a:ext uri="{FF2B5EF4-FFF2-40B4-BE49-F238E27FC236}">
                  <a16:creationId xmlns:a16="http://schemas.microsoft.com/office/drawing/2014/main" id="{748BBEB8-F1BE-4350-BA6D-DD405957534E}"/>
                </a:ext>
              </a:extLst>
            </p:cNvPr>
            <p:cNvSpPr/>
            <p:nvPr/>
          </p:nvSpPr>
          <p:spPr>
            <a:xfrm rot="5400000">
              <a:off x="-746270" y="3086152"/>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4" name="Rectangle 623">
              <a:extLst>
                <a:ext uri="{FF2B5EF4-FFF2-40B4-BE49-F238E27FC236}">
                  <a16:creationId xmlns:a16="http://schemas.microsoft.com/office/drawing/2014/main" id="{B69F6C2E-BE33-4241-A6C5-33E70A21F2FF}"/>
                </a:ext>
              </a:extLst>
            </p:cNvPr>
            <p:cNvSpPr/>
            <p:nvPr/>
          </p:nvSpPr>
          <p:spPr>
            <a:xfrm>
              <a:off x="-550651" y="2223990"/>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5" name="Rectangle 624">
              <a:extLst>
                <a:ext uri="{FF2B5EF4-FFF2-40B4-BE49-F238E27FC236}">
                  <a16:creationId xmlns:a16="http://schemas.microsoft.com/office/drawing/2014/main" id="{EA11763E-B61E-4D0A-91D0-956EC670B082}"/>
                </a:ext>
              </a:extLst>
            </p:cNvPr>
            <p:cNvSpPr/>
            <p:nvPr/>
          </p:nvSpPr>
          <p:spPr>
            <a:xfrm>
              <a:off x="-1221610" y="2223990"/>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6" name="Rectangle 625">
              <a:extLst>
                <a:ext uri="{FF2B5EF4-FFF2-40B4-BE49-F238E27FC236}">
                  <a16:creationId xmlns:a16="http://schemas.microsoft.com/office/drawing/2014/main" id="{C885DEF1-FB0E-4FFF-AA2B-8D561B23D2E9}"/>
                </a:ext>
              </a:extLst>
            </p:cNvPr>
            <p:cNvSpPr/>
            <p:nvPr/>
          </p:nvSpPr>
          <p:spPr>
            <a:xfrm>
              <a:off x="-2581791" y="2223990"/>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8" name="Rectangle 627">
              <a:extLst>
                <a:ext uri="{FF2B5EF4-FFF2-40B4-BE49-F238E27FC236}">
                  <a16:creationId xmlns:a16="http://schemas.microsoft.com/office/drawing/2014/main" id="{95E5CE23-0DC3-43F1-9A3F-3F1DC7E55DBE}"/>
                </a:ext>
              </a:extLst>
            </p:cNvPr>
            <p:cNvSpPr/>
            <p:nvPr/>
          </p:nvSpPr>
          <p:spPr>
            <a:xfrm>
              <a:off x="134713" y="3580606"/>
              <a:ext cx="2686728" cy="1748819"/>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9" name="Rectangle 628">
              <a:extLst>
                <a:ext uri="{FF2B5EF4-FFF2-40B4-BE49-F238E27FC236}">
                  <a16:creationId xmlns:a16="http://schemas.microsoft.com/office/drawing/2014/main" id="{43BD4B44-90B3-427B-B831-D3A77993F98F}"/>
                </a:ext>
              </a:extLst>
            </p:cNvPr>
            <p:cNvSpPr/>
            <p:nvPr/>
          </p:nvSpPr>
          <p:spPr>
            <a:xfrm>
              <a:off x="258093" y="4047630"/>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0" name="Rectangle 629">
              <a:extLst>
                <a:ext uri="{FF2B5EF4-FFF2-40B4-BE49-F238E27FC236}">
                  <a16:creationId xmlns:a16="http://schemas.microsoft.com/office/drawing/2014/main" id="{D399D71E-C833-4BDC-B895-068CE71DFE29}"/>
                </a:ext>
              </a:extLst>
            </p:cNvPr>
            <p:cNvSpPr/>
            <p:nvPr/>
          </p:nvSpPr>
          <p:spPr>
            <a:xfrm rot="5400000">
              <a:off x="271875" y="4365782"/>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1" name="Rectangle 630">
              <a:extLst>
                <a:ext uri="{FF2B5EF4-FFF2-40B4-BE49-F238E27FC236}">
                  <a16:creationId xmlns:a16="http://schemas.microsoft.com/office/drawing/2014/main" id="{958571E9-0585-4B9D-B512-90CBF0024FEF}"/>
                </a:ext>
              </a:extLst>
            </p:cNvPr>
            <p:cNvSpPr/>
            <p:nvPr/>
          </p:nvSpPr>
          <p:spPr>
            <a:xfrm rot="5400000">
              <a:off x="1958976" y="3801822"/>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2" name="Rectangle 631">
              <a:extLst>
                <a:ext uri="{FF2B5EF4-FFF2-40B4-BE49-F238E27FC236}">
                  <a16:creationId xmlns:a16="http://schemas.microsoft.com/office/drawing/2014/main" id="{469FB1EF-04F3-4AB6-9822-746C9618AB48}"/>
                </a:ext>
              </a:extLst>
            </p:cNvPr>
            <p:cNvSpPr/>
            <p:nvPr/>
          </p:nvSpPr>
          <p:spPr>
            <a:xfrm rot="5400000">
              <a:off x="1737852" y="4343416"/>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3" name="Rectangle 632">
              <a:extLst>
                <a:ext uri="{FF2B5EF4-FFF2-40B4-BE49-F238E27FC236}">
                  <a16:creationId xmlns:a16="http://schemas.microsoft.com/office/drawing/2014/main" id="{1A5CBCA5-8B6E-40D0-A1C6-131A27D4E01E}"/>
                </a:ext>
              </a:extLst>
            </p:cNvPr>
            <p:cNvSpPr/>
            <p:nvPr/>
          </p:nvSpPr>
          <p:spPr>
            <a:xfrm rot="5400000">
              <a:off x="1958976" y="4442765"/>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4" name="Rectangle 633">
              <a:extLst>
                <a:ext uri="{FF2B5EF4-FFF2-40B4-BE49-F238E27FC236}">
                  <a16:creationId xmlns:a16="http://schemas.microsoft.com/office/drawing/2014/main" id="{C2D5A464-9FA3-4838-97BB-B491A28B94B2}"/>
                </a:ext>
              </a:extLst>
            </p:cNvPr>
            <p:cNvSpPr/>
            <p:nvPr/>
          </p:nvSpPr>
          <p:spPr>
            <a:xfrm>
              <a:off x="2154596" y="3580604"/>
              <a:ext cx="666844"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5" name="Rectangle 634">
              <a:extLst>
                <a:ext uri="{FF2B5EF4-FFF2-40B4-BE49-F238E27FC236}">
                  <a16:creationId xmlns:a16="http://schemas.microsoft.com/office/drawing/2014/main" id="{258E83EB-EEEA-4AA1-8532-BCA26A9B1AAE}"/>
                </a:ext>
              </a:extLst>
            </p:cNvPr>
            <p:cNvSpPr/>
            <p:nvPr/>
          </p:nvSpPr>
          <p:spPr>
            <a:xfrm>
              <a:off x="811096" y="3580604"/>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6" name="Rectangle 635">
              <a:extLst>
                <a:ext uri="{FF2B5EF4-FFF2-40B4-BE49-F238E27FC236}">
                  <a16:creationId xmlns:a16="http://schemas.microsoft.com/office/drawing/2014/main" id="{BF21D84D-71E1-412F-8DB8-72BE1D9B8FAC}"/>
                </a:ext>
              </a:extLst>
            </p:cNvPr>
            <p:cNvSpPr/>
            <p:nvPr/>
          </p:nvSpPr>
          <p:spPr>
            <a:xfrm>
              <a:off x="134575" y="3580604"/>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44" name="Rectangle 643">
              <a:extLst>
                <a:ext uri="{FF2B5EF4-FFF2-40B4-BE49-F238E27FC236}">
                  <a16:creationId xmlns:a16="http://schemas.microsoft.com/office/drawing/2014/main" id="{96300815-035B-48BA-A4BA-108BA9455473}"/>
                </a:ext>
              </a:extLst>
            </p:cNvPr>
            <p:cNvSpPr/>
            <p:nvPr/>
          </p:nvSpPr>
          <p:spPr>
            <a:xfrm>
              <a:off x="-2581791" y="1292183"/>
              <a:ext cx="5403231"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cxnSp>
          <p:nvCxnSpPr>
            <p:cNvPr id="645" name="Straight Connector 644">
              <a:extLst>
                <a:ext uri="{FF2B5EF4-FFF2-40B4-BE49-F238E27FC236}">
                  <a16:creationId xmlns:a16="http://schemas.microsoft.com/office/drawing/2014/main" id="{D84F946D-CEA2-4DDE-B8DB-21FBF2A24407}"/>
                </a:ext>
              </a:extLst>
            </p:cNvPr>
            <p:cNvCxnSpPr>
              <a:cxnSpLocks/>
            </p:cNvCxnSpPr>
            <p:nvPr/>
          </p:nvCxnSpPr>
          <p:spPr>
            <a:xfrm>
              <a:off x="2821440" y="1295360"/>
              <a:ext cx="0" cy="40331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0CCD44B0-FF67-4993-B0F1-48E3B597366F}"/>
                </a:ext>
              </a:extLst>
            </p:cNvPr>
            <p:cNvCxnSpPr>
              <a:cxnSpLocks/>
            </p:cNvCxnSpPr>
            <p:nvPr/>
          </p:nvCxnSpPr>
          <p:spPr>
            <a:xfrm>
              <a:off x="134437" y="2223990"/>
              <a:ext cx="0" cy="3104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D636C480-566C-446B-B41F-1D43CC487287}"/>
                </a:ext>
              </a:extLst>
            </p:cNvPr>
            <p:cNvCxnSpPr>
              <a:cxnSpLocks/>
            </p:cNvCxnSpPr>
            <p:nvPr/>
          </p:nvCxnSpPr>
          <p:spPr>
            <a:xfrm>
              <a:off x="142955" y="3580604"/>
              <a:ext cx="26784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9" name="Group 848">
            <a:extLst>
              <a:ext uri="{FF2B5EF4-FFF2-40B4-BE49-F238E27FC236}">
                <a16:creationId xmlns:a16="http://schemas.microsoft.com/office/drawing/2014/main" id="{060AD2D1-57C8-4DFA-B773-0790026DE01E}"/>
              </a:ext>
            </a:extLst>
          </p:cNvPr>
          <p:cNvGrpSpPr/>
          <p:nvPr/>
        </p:nvGrpSpPr>
        <p:grpSpPr>
          <a:xfrm>
            <a:off x="2209800" y="1419657"/>
            <a:ext cx="1112321" cy="4036352"/>
            <a:chOff x="-3897626" y="-3128411"/>
            <a:chExt cx="1112321" cy="4036352"/>
          </a:xfrm>
        </p:grpSpPr>
        <p:sp>
          <p:nvSpPr>
            <p:cNvPr id="812" name="Rectangle 811">
              <a:extLst>
                <a:ext uri="{FF2B5EF4-FFF2-40B4-BE49-F238E27FC236}">
                  <a16:creationId xmlns:a16="http://schemas.microsoft.com/office/drawing/2014/main" id="{68874EF1-A01F-4134-8CA8-C68A8B0E8133}"/>
                </a:ext>
              </a:extLst>
            </p:cNvPr>
            <p:cNvSpPr/>
            <p:nvPr/>
          </p:nvSpPr>
          <p:spPr>
            <a:xfrm>
              <a:off x="-3713071" y="-3128410"/>
              <a:ext cx="927766" cy="14786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800" dirty="0">
                <a:solidFill>
                  <a:schemeClr val="tx1"/>
                </a:solidFill>
              </a:endParaRPr>
            </a:p>
          </p:txBody>
        </p:sp>
        <p:cxnSp>
          <p:nvCxnSpPr>
            <p:cNvPr id="813" name="Straight Connector 812">
              <a:extLst>
                <a:ext uri="{FF2B5EF4-FFF2-40B4-BE49-F238E27FC236}">
                  <a16:creationId xmlns:a16="http://schemas.microsoft.com/office/drawing/2014/main" id="{31DC86DA-4077-48B3-909F-C124F5D6B77E}"/>
                </a:ext>
              </a:extLst>
            </p:cNvPr>
            <p:cNvCxnSpPr>
              <a:cxnSpLocks/>
            </p:cNvCxnSpPr>
            <p:nvPr/>
          </p:nvCxnSpPr>
          <p:spPr>
            <a:xfrm flipV="1">
              <a:off x="-2852721" y="-3096559"/>
              <a:ext cx="0" cy="760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3D111519-DA6E-42A1-A2B7-970759EDDD10}"/>
                </a:ext>
              </a:extLst>
            </p:cNvPr>
            <p:cNvCxnSpPr>
              <a:cxnSpLocks/>
            </p:cNvCxnSpPr>
            <p:nvPr/>
          </p:nvCxnSpPr>
          <p:spPr>
            <a:xfrm rot="16200000" flipV="1">
              <a:off x="-2852721" y="-3096960"/>
              <a:ext cx="0" cy="769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15" name="Rectangle 814">
              <a:extLst>
                <a:ext uri="{FF2B5EF4-FFF2-40B4-BE49-F238E27FC236}">
                  <a16:creationId xmlns:a16="http://schemas.microsoft.com/office/drawing/2014/main" id="{E6BF1207-A7E5-4C7B-A24F-EB36A3B12681}"/>
                </a:ext>
              </a:extLst>
            </p:cNvPr>
            <p:cNvSpPr/>
            <p:nvPr/>
          </p:nvSpPr>
          <p:spPr>
            <a:xfrm>
              <a:off x="-3897626" y="-3128402"/>
              <a:ext cx="184554" cy="4036343"/>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800" dirty="0">
                <a:solidFill>
                  <a:schemeClr val="tx1"/>
                </a:solidFill>
              </a:endParaRPr>
            </a:p>
          </p:txBody>
        </p:sp>
        <p:sp>
          <p:nvSpPr>
            <p:cNvPr id="816" name="Rectangle 815">
              <a:extLst>
                <a:ext uri="{FF2B5EF4-FFF2-40B4-BE49-F238E27FC236}">
                  <a16:creationId xmlns:a16="http://schemas.microsoft.com/office/drawing/2014/main" id="{EAB0270B-F98B-43B3-9BC1-324632340184}"/>
                </a:ext>
              </a:extLst>
            </p:cNvPr>
            <p:cNvSpPr/>
            <p:nvPr/>
          </p:nvSpPr>
          <p:spPr>
            <a:xfrm rot="5400000">
              <a:off x="-3297129" y="-3152520"/>
              <a:ext cx="107933"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7" name="Rectangle 816">
              <a:extLst>
                <a:ext uri="{FF2B5EF4-FFF2-40B4-BE49-F238E27FC236}">
                  <a16:creationId xmlns:a16="http://schemas.microsoft.com/office/drawing/2014/main" id="{A7A44371-36C8-439E-A970-85BC20A00819}"/>
                </a:ext>
              </a:extLst>
            </p:cNvPr>
            <p:cNvSpPr/>
            <p:nvPr/>
          </p:nvSpPr>
          <p:spPr>
            <a:xfrm rot="5400000">
              <a:off x="-3297130" y="-2965713"/>
              <a:ext cx="107936"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8" name="Rectangle 817">
              <a:extLst>
                <a:ext uri="{FF2B5EF4-FFF2-40B4-BE49-F238E27FC236}">
                  <a16:creationId xmlns:a16="http://schemas.microsoft.com/office/drawing/2014/main" id="{F2D2596D-2138-4D9D-A93E-8600BBAE495D}"/>
                </a:ext>
              </a:extLst>
            </p:cNvPr>
            <p:cNvSpPr/>
            <p:nvPr/>
          </p:nvSpPr>
          <p:spPr>
            <a:xfrm rot="5400000">
              <a:off x="-3297131" y="-2778911"/>
              <a:ext cx="107934"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9" name="Rectangle 818">
              <a:extLst>
                <a:ext uri="{FF2B5EF4-FFF2-40B4-BE49-F238E27FC236}">
                  <a16:creationId xmlns:a16="http://schemas.microsoft.com/office/drawing/2014/main" id="{3B2211C0-8C7F-4DF6-938D-01E522727D2E}"/>
                </a:ext>
              </a:extLst>
            </p:cNvPr>
            <p:cNvSpPr/>
            <p:nvPr/>
          </p:nvSpPr>
          <p:spPr>
            <a:xfrm rot="5400000">
              <a:off x="-3428189" y="-2461049"/>
              <a:ext cx="99924" cy="55723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37" name="Rectangle: Rounded Corners 836">
              <a:extLst>
                <a:ext uri="{FF2B5EF4-FFF2-40B4-BE49-F238E27FC236}">
                  <a16:creationId xmlns:a16="http://schemas.microsoft.com/office/drawing/2014/main" id="{494F2735-F994-40AE-A93D-B9F7EB6FD940}"/>
                </a:ext>
              </a:extLst>
            </p:cNvPr>
            <p:cNvSpPr/>
            <p:nvPr/>
          </p:nvSpPr>
          <p:spPr>
            <a:xfrm>
              <a:off x="-3852761" y="-2928866"/>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38" name="Rectangle: Rounded Corners 837">
              <a:extLst>
                <a:ext uri="{FF2B5EF4-FFF2-40B4-BE49-F238E27FC236}">
                  <a16:creationId xmlns:a16="http://schemas.microsoft.com/office/drawing/2014/main" id="{3F33534F-5A80-49CA-A9BF-43323B5C57E4}"/>
                </a:ext>
              </a:extLst>
            </p:cNvPr>
            <p:cNvSpPr/>
            <p:nvPr/>
          </p:nvSpPr>
          <p:spPr>
            <a:xfrm>
              <a:off x="-3852761" y="-2766109"/>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39" name="Rectangle: Rounded Corners 838">
              <a:extLst>
                <a:ext uri="{FF2B5EF4-FFF2-40B4-BE49-F238E27FC236}">
                  <a16:creationId xmlns:a16="http://schemas.microsoft.com/office/drawing/2014/main" id="{07BDA311-4ECF-4C8A-B5E2-152AEAB5D79E}"/>
                </a:ext>
              </a:extLst>
            </p:cNvPr>
            <p:cNvSpPr/>
            <p:nvPr/>
          </p:nvSpPr>
          <p:spPr>
            <a:xfrm>
              <a:off x="-3852761" y="-2603352"/>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0" name="Rectangle: Rounded Corners 839">
              <a:extLst>
                <a:ext uri="{FF2B5EF4-FFF2-40B4-BE49-F238E27FC236}">
                  <a16:creationId xmlns:a16="http://schemas.microsoft.com/office/drawing/2014/main" id="{B68FA97D-EA0E-4312-B2B2-88478B9FF4EA}"/>
                </a:ext>
              </a:extLst>
            </p:cNvPr>
            <p:cNvSpPr/>
            <p:nvPr/>
          </p:nvSpPr>
          <p:spPr>
            <a:xfrm>
              <a:off x="-3852761" y="-2440595"/>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1" name="Rectangle: Rounded Corners 840">
              <a:extLst>
                <a:ext uri="{FF2B5EF4-FFF2-40B4-BE49-F238E27FC236}">
                  <a16:creationId xmlns:a16="http://schemas.microsoft.com/office/drawing/2014/main" id="{2B871763-6B0E-40A9-9F0D-703550B4A8C8}"/>
                </a:ext>
              </a:extLst>
            </p:cNvPr>
            <p:cNvSpPr/>
            <p:nvPr/>
          </p:nvSpPr>
          <p:spPr>
            <a:xfrm>
              <a:off x="-3852761" y="-2277838"/>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2" name="Rectangle 841">
              <a:extLst>
                <a:ext uri="{FF2B5EF4-FFF2-40B4-BE49-F238E27FC236}">
                  <a16:creationId xmlns:a16="http://schemas.microsoft.com/office/drawing/2014/main" id="{303B0F6D-90A1-4EF9-8C34-9C0DAFE5D256}"/>
                </a:ext>
              </a:extLst>
            </p:cNvPr>
            <p:cNvSpPr/>
            <p:nvPr/>
          </p:nvSpPr>
          <p:spPr>
            <a:xfrm rot="5400000">
              <a:off x="-4053138" y="-1596614"/>
              <a:ext cx="1619947"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cxnSp>
          <p:nvCxnSpPr>
            <p:cNvPr id="843" name="Straight Connector 842">
              <a:extLst>
                <a:ext uri="{FF2B5EF4-FFF2-40B4-BE49-F238E27FC236}">
                  <a16:creationId xmlns:a16="http://schemas.microsoft.com/office/drawing/2014/main" id="{D89A1802-AA6B-4667-961E-F0B1BF98A6BF}"/>
                </a:ext>
              </a:extLst>
            </p:cNvPr>
            <p:cNvCxnSpPr>
              <a:cxnSpLocks/>
            </p:cNvCxnSpPr>
            <p:nvPr/>
          </p:nvCxnSpPr>
          <p:spPr>
            <a:xfrm>
              <a:off x="-3810176" y="907941"/>
              <a:ext cx="10200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7" name="Straight Connector 846">
              <a:extLst>
                <a:ext uri="{FF2B5EF4-FFF2-40B4-BE49-F238E27FC236}">
                  <a16:creationId xmlns:a16="http://schemas.microsoft.com/office/drawing/2014/main" id="{1E6E820C-3444-4BB7-9FEA-35BCCC83F313}"/>
                </a:ext>
              </a:extLst>
            </p:cNvPr>
            <p:cNvCxnSpPr>
              <a:cxnSpLocks/>
            </p:cNvCxnSpPr>
            <p:nvPr/>
          </p:nvCxnSpPr>
          <p:spPr>
            <a:xfrm>
              <a:off x="-2785306" y="-3128411"/>
              <a:ext cx="0" cy="40363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4" name="Group 353">
            <a:extLst>
              <a:ext uri="{FF2B5EF4-FFF2-40B4-BE49-F238E27FC236}">
                <a16:creationId xmlns:a16="http://schemas.microsoft.com/office/drawing/2014/main" id="{74878100-D137-4EF4-BC0E-C408C7CA4FCC}"/>
              </a:ext>
            </a:extLst>
          </p:cNvPr>
          <p:cNvGrpSpPr/>
          <p:nvPr/>
        </p:nvGrpSpPr>
        <p:grpSpPr>
          <a:xfrm>
            <a:off x="4048359" y="2851786"/>
            <a:ext cx="1224195" cy="696674"/>
            <a:chOff x="7329106" y="4581069"/>
            <a:chExt cx="1224195" cy="696674"/>
          </a:xfrm>
        </p:grpSpPr>
        <p:sp>
          <p:nvSpPr>
            <p:cNvPr id="80" name="Rectangle 79">
              <a:extLst>
                <a:ext uri="{FF2B5EF4-FFF2-40B4-BE49-F238E27FC236}">
                  <a16:creationId xmlns:a16="http://schemas.microsoft.com/office/drawing/2014/main" id="{FB412242-3895-4345-807A-2DD4AAE404D3}"/>
                </a:ext>
              </a:extLst>
            </p:cNvPr>
            <p:cNvSpPr/>
            <p:nvPr/>
          </p:nvSpPr>
          <p:spPr>
            <a:xfrm>
              <a:off x="7329106" y="4581069"/>
              <a:ext cx="1224195" cy="69667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 name="Rectangle 80">
              <a:extLst>
                <a:ext uri="{FF2B5EF4-FFF2-40B4-BE49-F238E27FC236}">
                  <a16:creationId xmlns:a16="http://schemas.microsoft.com/office/drawing/2014/main" id="{F037F3AB-C3F2-4714-9293-3C6AFCD39ACC}"/>
                </a:ext>
              </a:extLst>
            </p:cNvPr>
            <p:cNvSpPr/>
            <p:nvPr/>
          </p:nvSpPr>
          <p:spPr>
            <a:xfrm>
              <a:off x="7339855" y="5130545"/>
              <a:ext cx="403903"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Yes</a:t>
              </a:r>
              <a:endParaRPr lang="de-CH" sz="600" dirty="0">
                <a:solidFill>
                  <a:schemeClr val="tx1"/>
                </a:solidFill>
              </a:endParaRPr>
            </a:p>
          </p:txBody>
        </p:sp>
        <p:cxnSp>
          <p:nvCxnSpPr>
            <p:cNvPr id="83" name="Straight Connector 82">
              <a:extLst>
                <a:ext uri="{FF2B5EF4-FFF2-40B4-BE49-F238E27FC236}">
                  <a16:creationId xmlns:a16="http://schemas.microsoft.com/office/drawing/2014/main" id="{8491DB02-53C6-4A0C-A046-5ADB6AB400C7}"/>
                </a:ext>
              </a:extLst>
            </p:cNvPr>
            <p:cNvCxnSpPr>
              <a:cxnSpLocks/>
            </p:cNvCxnSpPr>
            <p:nvPr/>
          </p:nvCxnSpPr>
          <p:spPr>
            <a:xfrm>
              <a:off x="7329106" y="4585565"/>
              <a:ext cx="12241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17627978-4D2E-4E19-B939-FF93E0EB4812}"/>
                </a:ext>
              </a:extLst>
            </p:cNvPr>
            <p:cNvGrpSpPr/>
            <p:nvPr/>
          </p:nvGrpSpPr>
          <p:grpSpPr>
            <a:xfrm>
              <a:off x="7457377" y="4743802"/>
              <a:ext cx="927067" cy="230114"/>
              <a:chOff x="902804" y="3539796"/>
              <a:chExt cx="509674" cy="220265"/>
            </a:xfrm>
          </p:grpSpPr>
          <p:cxnSp>
            <p:nvCxnSpPr>
              <p:cNvPr id="85" name="Straight Connector 84">
                <a:extLst>
                  <a:ext uri="{FF2B5EF4-FFF2-40B4-BE49-F238E27FC236}">
                    <a16:creationId xmlns:a16="http://schemas.microsoft.com/office/drawing/2014/main" id="{77C27CC5-331F-450A-BAB8-64147BD8C8D8}"/>
                  </a:ext>
                </a:extLst>
              </p:cNvPr>
              <p:cNvCxnSpPr>
                <a:cxnSpLocks/>
              </p:cNvCxnSpPr>
              <p:nvPr/>
            </p:nvCxnSpPr>
            <p:spPr>
              <a:xfrm>
                <a:off x="902804" y="3539796"/>
                <a:ext cx="331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1BCD412-9137-4C2A-8F61-229F3CCA3622}"/>
                  </a:ext>
                </a:extLst>
              </p:cNvPr>
              <p:cNvCxnSpPr>
                <a:cxnSpLocks/>
              </p:cNvCxnSpPr>
              <p:nvPr/>
            </p:nvCxnSpPr>
            <p:spPr>
              <a:xfrm>
                <a:off x="902804" y="3669999"/>
                <a:ext cx="509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7B63853-172F-4108-A525-4F22AFB8FE57}"/>
                  </a:ext>
                </a:extLst>
              </p:cNvPr>
              <p:cNvCxnSpPr>
                <a:cxnSpLocks/>
              </p:cNvCxnSpPr>
              <p:nvPr/>
            </p:nvCxnSpPr>
            <p:spPr>
              <a:xfrm>
                <a:off x="902804" y="3760061"/>
                <a:ext cx="509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4" name="Rectangle 183">
              <a:extLst>
                <a:ext uri="{FF2B5EF4-FFF2-40B4-BE49-F238E27FC236}">
                  <a16:creationId xmlns:a16="http://schemas.microsoft.com/office/drawing/2014/main" id="{4FC15C66-ED60-4C22-B311-60FF5510AF78}"/>
                </a:ext>
              </a:extLst>
            </p:cNvPr>
            <p:cNvSpPr/>
            <p:nvPr/>
          </p:nvSpPr>
          <p:spPr>
            <a:xfrm>
              <a:off x="7731611" y="5130545"/>
              <a:ext cx="412333"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No</a:t>
              </a:r>
              <a:endParaRPr lang="de-CH" sz="600" dirty="0">
                <a:solidFill>
                  <a:schemeClr val="tx1"/>
                </a:solidFill>
              </a:endParaRPr>
            </a:p>
          </p:txBody>
        </p:sp>
        <p:sp>
          <p:nvSpPr>
            <p:cNvPr id="185" name="Rectangle 184">
              <a:extLst>
                <a:ext uri="{FF2B5EF4-FFF2-40B4-BE49-F238E27FC236}">
                  <a16:creationId xmlns:a16="http://schemas.microsoft.com/office/drawing/2014/main" id="{5BB86AC8-B03F-4FA4-B967-A8FA152B2919}"/>
                </a:ext>
              </a:extLst>
            </p:cNvPr>
            <p:cNvSpPr/>
            <p:nvPr/>
          </p:nvSpPr>
          <p:spPr>
            <a:xfrm>
              <a:off x="8140972" y="5130545"/>
              <a:ext cx="403904"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Cancel</a:t>
              </a:r>
              <a:endParaRPr lang="de-CH" sz="600" dirty="0">
                <a:solidFill>
                  <a:schemeClr val="tx1"/>
                </a:solidFill>
              </a:endParaRPr>
            </a:p>
          </p:txBody>
        </p:sp>
      </p:grpSp>
      <p:grpSp>
        <p:nvGrpSpPr>
          <p:cNvPr id="355" name="Group 354">
            <a:extLst>
              <a:ext uri="{FF2B5EF4-FFF2-40B4-BE49-F238E27FC236}">
                <a16:creationId xmlns:a16="http://schemas.microsoft.com/office/drawing/2014/main" id="{3B8CCC09-8838-49A2-9928-21F4A41C0211}"/>
              </a:ext>
            </a:extLst>
          </p:cNvPr>
          <p:cNvGrpSpPr/>
          <p:nvPr/>
        </p:nvGrpSpPr>
        <p:grpSpPr>
          <a:xfrm>
            <a:off x="7992250" y="1567670"/>
            <a:ext cx="637398" cy="194975"/>
            <a:chOff x="7998368" y="7393906"/>
            <a:chExt cx="637398" cy="194975"/>
          </a:xfrm>
        </p:grpSpPr>
        <p:sp>
          <p:nvSpPr>
            <p:cNvPr id="47" name="Rectangle 46">
              <a:extLst>
                <a:ext uri="{FF2B5EF4-FFF2-40B4-BE49-F238E27FC236}">
                  <a16:creationId xmlns:a16="http://schemas.microsoft.com/office/drawing/2014/main" id="{E41E2B9D-78E4-4B13-ACBB-8EFD7B734305}"/>
                </a:ext>
              </a:extLst>
            </p:cNvPr>
            <p:cNvSpPr/>
            <p:nvPr/>
          </p:nvSpPr>
          <p:spPr>
            <a:xfrm>
              <a:off x="7998368" y="7393907"/>
              <a:ext cx="637398" cy="19497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p>
          </p:txBody>
        </p:sp>
        <p:cxnSp>
          <p:nvCxnSpPr>
            <p:cNvPr id="48" name="Straight Connector 47">
              <a:extLst>
                <a:ext uri="{FF2B5EF4-FFF2-40B4-BE49-F238E27FC236}">
                  <a16:creationId xmlns:a16="http://schemas.microsoft.com/office/drawing/2014/main" id="{E9076612-B71A-416C-9D35-B7DBB53696CB}"/>
                </a:ext>
              </a:extLst>
            </p:cNvPr>
            <p:cNvCxnSpPr>
              <a:cxnSpLocks/>
            </p:cNvCxnSpPr>
            <p:nvPr/>
          </p:nvCxnSpPr>
          <p:spPr>
            <a:xfrm flipV="1">
              <a:off x="8014827" y="7393906"/>
              <a:ext cx="0" cy="194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B8A3D8CB-6151-46E7-ABC2-05AFA75BADC3}"/>
                </a:ext>
              </a:extLst>
            </p:cNvPr>
            <p:cNvGrpSpPr/>
            <p:nvPr/>
          </p:nvGrpSpPr>
          <p:grpSpPr>
            <a:xfrm>
              <a:off x="8125919" y="7472439"/>
              <a:ext cx="403743" cy="50991"/>
              <a:chOff x="902804" y="3539796"/>
              <a:chExt cx="223215" cy="90068"/>
            </a:xfrm>
          </p:grpSpPr>
          <p:cxnSp>
            <p:nvCxnSpPr>
              <p:cNvPr id="50" name="Straight Connector 49">
                <a:extLst>
                  <a:ext uri="{FF2B5EF4-FFF2-40B4-BE49-F238E27FC236}">
                    <a16:creationId xmlns:a16="http://schemas.microsoft.com/office/drawing/2014/main" id="{436D062A-0B3A-4B0E-BAF3-4EEFD7CE66F0}"/>
                  </a:ext>
                </a:extLst>
              </p:cNvPr>
              <p:cNvCxnSpPr>
                <a:cxnSpLocks/>
              </p:cNvCxnSpPr>
              <p:nvPr/>
            </p:nvCxnSpPr>
            <p:spPr>
              <a:xfrm>
                <a:off x="902804" y="3539796"/>
                <a:ext cx="968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E9CF20-77A5-4B40-BBE8-8E3EEAEF4330}"/>
                  </a:ext>
                </a:extLst>
              </p:cNvPr>
              <p:cNvCxnSpPr>
                <a:cxnSpLocks/>
              </p:cNvCxnSpPr>
              <p:nvPr/>
            </p:nvCxnSpPr>
            <p:spPr>
              <a:xfrm>
                <a:off x="902804" y="3629864"/>
                <a:ext cx="223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88" name="Group 887">
            <a:extLst>
              <a:ext uri="{FF2B5EF4-FFF2-40B4-BE49-F238E27FC236}">
                <a16:creationId xmlns:a16="http://schemas.microsoft.com/office/drawing/2014/main" id="{C4F356B4-06DF-4E0B-800A-899D02563691}"/>
              </a:ext>
            </a:extLst>
          </p:cNvPr>
          <p:cNvGrpSpPr/>
          <p:nvPr/>
        </p:nvGrpSpPr>
        <p:grpSpPr>
          <a:xfrm>
            <a:off x="6033816" y="3703002"/>
            <a:ext cx="2695661" cy="1749698"/>
            <a:chOff x="6033816" y="3703002"/>
            <a:chExt cx="2695661" cy="1749698"/>
          </a:xfrm>
        </p:grpSpPr>
        <p:grpSp>
          <p:nvGrpSpPr>
            <p:cNvPr id="859" name="Group 858">
              <a:extLst>
                <a:ext uri="{FF2B5EF4-FFF2-40B4-BE49-F238E27FC236}">
                  <a16:creationId xmlns:a16="http://schemas.microsoft.com/office/drawing/2014/main" id="{A1D770AE-5A8C-4038-ADA1-7C317769BD23}"/>
                </a:ext>
              </a:extLst>
            </p:cNvPr>
            <p:cNvGrpSpPr/>
            <p:nvPr/>
          </p:nvGrpSpPr>
          <p:grpSpPr>
            <a:xfrm>
              <a:off x="6042611" y="3703002"/>
              <a:ext cx="2686866" cy="1749698"/>
              <a:chOff x="9179467" y="3111898"/>
              <a:chExt cx="2686866" cy="1749698"/>
            </a:xfrm>
          </p:grpSpPr>
          <p:sp>
            <p:nvSpPr>
              <p:cNvPr id="850" name="Rectangle 849">
                <a:extLst>
                  <a:ext uri="{FF2B5EF4-FFF2-40B4-BE49-F238E27FC236}">
                    <a16:creationId xmlns:a16="http://schemas.microsoft.com/office/drawing/2014/main" id="{9204CDDF-FDFB-4552-B5D8-640DFFEFB9A2}"/>
                  </a:ext>
                </a:extLst>
              </p:cNvPr>
              <p:cNvSpPr/>
              <p:nvPr/>
            </p:nvSpPr>
            <p:spPr>
              <a:xfrm>
                <a:off x="9179605" y="3114122"/>
                <a:ext cx="2686728" cy="1747474"/>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1" name="Rectangle 850">
                <a:extLst>
                  <a:ext uri="{FF2B5EF4-FFF2-40B4-BE49-F238E27FC236}">
                    <a16:creationId xmlns:a16="http://schemas.microsoft.com/office/drawing/2014/main" id="{F92C858D-ADB4-43D6-B070-328F71877B44}"/>
                  </a:ext>
                </a:extLst>
              </p:cNvPr>
              <p:cNvSpPr/>
              <p:nvPr/>
            </p:nvSpPr>
            <p:spPr>
              <a:xfrm>
                <a:off x="9302985" y="3591624"/>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2" name="Rectangle 851">
                <a:extLst>
                  <a:ext uri="{FF2B5EF4-FFF2-40B4-BE49-F238E27FC236}">
                    <a16:creationId xmlns:a16="http://schemas.microsoft.com/office/drawing/2014/main" id="{B1A784C2-FE2A-4BD1-8547-326E9C3DC27A}"/>
                  </a:ext>
                </a:extLst>
              </p:cNvPr>
              <p:cNvSpPr/>
              <p:nvPr/>
            </p:nvSpPr>
            <p:spPr>
              <a:xfrm rot="5400000">
                <a:off x="9316767" y="3909776"/>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3" name="Rectangle 852">
                <a:extLst>
                  <a:ext uri="{FF2B5EF4-FFF2-40B4-BE49-F238E27FC236}">
                    <a16:creationId xmlns:a16="http://schemas.microsoft.com/office/drawing/2014/main" id="{58514929-B785-47C5-BE18-D8E9F27A7513}"/>
                  </a:ext>
                </a:extLst>
              </p:cNvPr>
              <p:cNvSpPr/>
              <p:nvPr/>
            </p:nvSpPr>
            <p:spPr>
              <a:xfrm rot="5400000">
                <a:off x="11003868" y="3345816"/>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4" name="Rectangle 853">
                <a:extLst>
                  <a:ext uri="{FF2B5EF4-FFF2-40B4-BE49-F238E27FC236}">
                    <a16:creationId xmlns:a16="http://schemas.microsoft.com/office/drawing/2014/main" id="{25524C67-BD68-4F8D-905C-DC618E98B304}"/>
                  </a:ext>
                </a:extLst>
              </p:cNvPr>
              <p:cNvSpPr/>
              <p:nvPr/>
            </p:nvSpPr>
            <p:spPr>
              <a:xfrm rot="5400000">
                <a:off x="10782744" y="3887410"/>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5" name="Rectangle 854">
                <a:extLst>
                  <a:ext uri="{FF2B5EF4-FFF2-40B4-BE49-F238E27FC236}">
                    <a16:creationId xmlns:a16="http://schemas.microsoft.com/office/drawing/2014/main" id="{9297C871-D41F-47B0-B500-FB71DAA5AE12}"/>
                  </a:ext>
                </a:extLst>
              </p:cNvPr>
              <p:cNvSpPr/>
              <p:nvPr/>
            </p:nvSpPr>
            <p:spPr>
              <a:xfrm rot="5400000">
                <a:off x="11003868" y="398675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6" name="Rectangle 855">
                <a:extLst>
                  <a:ext uri="{FF2B5EF4-FFF2-40B4-BE49-F238E27FC236}">
                    <a16:creationId xmlns:a16="http://schemas.microsoft.com/office/drawing/2014/main" id="{76A2EFB2-6E0B-4736-BA04-0C9690BD47B0}"/>
                  </a:ext>
                </a:extLst>
              </p:cNvPr>
              <p:cNvSpPr/>
              <p:nvPr/>
            </p:nvSpPr>
            <p:spPr>
              <a:xfrm>
                <a:off x="11199488" y="3111898"/>
                <a:ext cx="666844"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7" name="Rectangle 856">
                <a:extLst>
                  <a:ext uri="{FF2B5EF4-FFF2-40B4-BE49-F238E27FC236}">
                    <a16:creationId xmlns:a16="http://schemas.microsoft.com/office/drawing/2014/main" id="{25D4E880-6FA5-4076-9048-DBDAF8A612CE}"/>
                  </a:ext>
                </a:extLst>
              </p:cNvPr>
              <p:cNvSpPr/>
              <p:nvPr/>
            </p:nvSpPr>
            <p:spPr>
              <a:xfrm>
                <a:off x="9855988" y="3115073"/>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8" name="Rectangle 857">
                <a:extLst>
                  <a:ext uri="{FF2B5EF4-FFF2-40B4-BE49-F238E27FC236}">
                    <a16:creationId xmlns:a16="http://schemas.microsoft.com/office/drawing/2014/main" id="{060891C1-C22A-4452-A2E4-EBB15EE66E90}"/>
                  </a:ext>
                </a:extLst>
              </p:cNvPr>
              <p:cNvSpPr/>
              <p:nvPr/>
            </p:nvSpPr>
            <p:spPr>
              <a:xfrm>
                <a:off x="9179467" y="3115073"/>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cxnSp>
          <p:nvCxnSpPr>
            <p:cNvPr id="884" name="Straight Connector 883">
              <a:extLst>
                <a:ext uri="{FF2B5EF4-FFF2-40B4-BE49-F238E27FC236}">
                  <a16:creationId xmlns:a16="http://schemas.microsoft.com/office/drawing/2014/main" id="{805B89EC-6F28-4BE7-9AF5-E72BB31B3158}"/>
                </a:ext>
              </a:extLst>
            </p:cNvPr>
            <p:cNvCxnSpPr>
              <a:cxnSpLocks/>
            </p:cNvCxnSpPr>
            <p:nvPr/>
          </p:nvCxnSpPr>
          <p:spPr>
            <a:xfrm flipH="1">
              <a:off x="6033816" y="3703710"/>
              <a:ext cx="2694409" cy="7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1" name="TextBox 880">
            <a:extLst>
              <a:ext uri="{FF2B5EF4-FFF2-40B4-BE49-F238E27FC236}">
                <a16:creationId xmlns:a16="http://schemas.microsoft.com/office/drawing/2014/main" id="{56B0EC99-006F-4251-96AA-C60730B17711}"/>
              </a:ext>
            </a:extLst>
          </p:cNvPr>
          <p:cNvSpPr txBox="1"/>
          <p:nvPr/>
        </p:nvSpPr>
        <p:spPr>
          <a:xfrm>
            <a:off x="2209800" y="1039103"/>
            <a:ext cx="6537160" cy="276999"/>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r>
              <a:rPr lang="en-US" sz="1200" dirty="0"/>
              <a:t>https://www.app.com/#/(view.1:person/39//view.2:person/38)?viewgrid=WyJ2aWV3cGFydC4xIiw</a:t>
            </a:r>
            <a:endParaRPr lang="de-CH" sz="1200" dirty="0"/>
          </a:p>
        </p:txBody>
      </p:sp>
      <p:grpSp>
        <p:nvGrpSpPr>
          <p:cNvPr id="864" name="Group 863">
            <a:extLst>
              <a:ext uri="{FF2B5EF4-FFF2-40B4-BE49-F238E27FC236}">
                <a16:creationId xmlns:a16="http://schemas.microsoft.com/office/drawing/2014/main" id="{2956F6C7-D06A-4F03-A46D-721C326137E8}"/>
              </a:ext>
            </a:extLst>
          </p:cNvPr>
          <p:cNvGrpSpPr/>
          <p:nvPr/>
        </p:nvGrpSpPr>
        <p:grpSpPr>
          <a:xfrm>
            <a:off x="7928486" y="4165720"/>
            <a:ext cx="830907" cy="1034033"/>
            <a:chOff x="9879665" y="5255263"/>
            <a:chExt cx="830907" cy="1034033"/>
          </a:xfrm>
        </p:grpSpPr>
        <p:grpSp>
          <p:nvGrpSpPr>
            <p:cNvPr id="356" name="Group 355">
              <a:extLst>
                <a:ext uri="{FF2B5EF4-FFF2-40B4-BE49-F238E27FC236}">
                  <a16:creationId xmlns:a16="http://schemas.microsoft.com/office/drawing/2014/main" id="{E2050AC4-FCC5-4AFE-8B9B-E3FA516FE4C9}"/>
                </a:ext>
              </a:extLst>
            </p:cNvPr>
            <p:cNvGrpSpPr/>
            <p:nvPr/>
          </p:nvGrpSpPr>
          <p:grpSpPr>
            <a:xfrm>
              <a:off x="9879665" y="5255263"/>
              <a:ext cx="830907" cy="1034033"/>
              <a:chOff x="6346846" y="4983428"/>
              <a:chExt cx="487729" cy="401783"/>
            </a:xfrm>
          </p:grpSpPr>
          <p:sp>
            <p:nvSpPr>
              <p:cNvPr id="78" name="Speech Bubble: Rectangle 77">
                <a:extLst>
                  <a:ext uri="{FF2B5EF4-FFF2-40B4-BE49-F238E27FC236}">
                    <a16:creationId xmlns:a16="http://schemas.microsoft.com/office/drawing/2014/main" id="{FAFAFD33-C398-4B47-B8D5-3BC1A0BBB3AA}"/>
                  </a:ext>
                </a:extLst>
              </p:cNvPr>
              <p:cNvSpPr/>
              <p:nvPr/>
            </p:nvSpPr>
            <p:spPr>
              <a:xfrm>
                <a:off x="6346846" y="4983428"/>
                <a:ext cx="487729" cy="401783"/>
              </a:xfrm>
              <a:prstGeom prst="wedgeRect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4" name="Rectangle 303">
                <a:extLst>
                  <a:ext uri="{FF2B5EF4-FFF2-40B4-BE49-F238E27FC236}">
                    <a16:creationId xmlns:a16="http://schemas.microsoft.com/office/drawing/2014/main" id="{8ECDED2D-C57E-40D8-816D-BFE49B4C2DCE}"/>
                  </a:ext>
                </a:extLst>
              </p:cNvPr>
              <p:cNvSpPr/>
              <p:nvPr/>
            </p:nvSpPr>
            <p:spPr>
              <a:xfrm rot="5400000">
                <a:off x="6579287" y="4858790"/>
                <a:ext cx="25859" cy="395263"/>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sp>
          <p:nvSpPr>
            <p:cNvPr id="860" name="Rectangle 859">
              <a:extLst>
                <a:ext uri="{FF2B5EF4-FFF2-40B4-BE49-F238E27FC236}">
                  <a16:creationId xmlns:a16="http://schemas.microsoft.com/office/drawing/2014/main" id="{B941E5F8-6EC8-4F43-AB0B-6F6215E0F7DB}"/>
                </a:ext>
              </a:extLst>
            </p:cNvPr>
            <p:cNvSpPr/>
            <p:nvPr/>
          </p:nvSpPr>
          <p:spPr>
            <a:xfrm rot="5400000">
              <a:off x="9978943" y="5533479"/>
              <a:ext cx="637483" cy="67338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nvGrpSpPr>
            <p:cNvPr id="863" name="Group 862">
              <a:extLst>
                <a:ext uri="{FF2B5EF4-FFF2-40B4-BE49-F238E27FC236}">
                  <a16:creationId xmlns:a16="http://schemas.microsoft.com/office/drawing/2014/main" id="{433BD2A2-D10F-4719-B641-9DA9117F9E08}"/>
                </a:ext>
              </a:extLst>
            </p:cNvPr>
            <p:cNvGrpSpPr/>
            <p:nvPr/>
          </p:nvGrpSpPr>
          <p:grpSpPr>
            <a:xfrm rot="2700000">
              <a:off x="10597898" y="5292918"/>
              <a:ext cx="76952" cy="76062"/>
              <a:chOff x="-4038600" y="4838725"/>
              <a:chExt cx="76952" cy="76062"/>
            </a:xfrm>
          </p:grpSpPr>
          <p:cxnSp>
            <p:nvCxnSpPr>
              <p:cNvPr id="861" name="Straight Connector 860">
                <a:extLst>
                  <a:ext uri="{FF2B5EF4-FFF2-40B4-BE49-F238E27FC236}">
                    <a16:creationId xmlns:a16="http://schemas.microsoft.com/office/drawing/2014/main" id="{C373AA2F-AA22-4AE5-B627-D20F4AF80525}"/>
                  </a:ext>
                </a:extLst>
              </p:cNvPr>
              <p:cNvCxnSpPr>
                <a:cxnSpLocks/>
              </p:cNvCxnSpPr>
              <p:nvPr/>
            </p:nvCxnSpPr>
            <p:spPr>
              <a:xfrm flipV="1">
                <a:off x="-4000124" y="4838725"/>
                <a:ext cx="0" cy="760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a:extLst>
                  <a:ext uri="{FF2B5EF4-FFF2-40B4-BE49-F238E27FC236}">
                    <a16:creationId xmlns:a16="http://schemas.microsoft.com/office/drawing/2014/main" id="{3CA81E6C-2F49-4813-BABD-38C782D42DD0}"/>
                  </a:ext>
                </a:extLst>
              </p:cNvPr>
              <p:cNvCxnSpPr>
                <a:cxnSpLocks/>
              </p:cNvCxnSpPr>
              <p:nvPr/>
            </p:nvCxnSpPr>
            <p:spPr>
              <a:xfrm rot="16200000" flipV="1">
                <a:off x="-4000124" y="4838324"/>
                <a:ext cx="0" cy="769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90" name="Group 889">
            <a:extLst>
              <a:ext uri="{FF2B5EF4-FFF2-40B4-BE49-F238E27FC236}">
                <a16:creationId xmlns:a16="http://schemas.microsoft.com/office/drawing/2014/main" id="{AF6CA635-0252-427D-BBBE-360641819F71}"/>
              </a:ext>
            </a:extLst>
          </p:cNvPr>
          <p:cNvGrpSpPr/>
          <p:nvPr/>
        </p:nvGrpSpPr>
        <p:grpSpPr>
          <a:xfrm>
            <a:off x="9144000" y="2635589"/>
            <a:ext cx="2708550" cy="2823513"/>
            <a:chOff x="5963526" y="874933"/>
            <a:chExt cx="1500808" cy="1208751"/>
          </a:xfrm>
        </p:grpSpPr>
        <p:sp>
          <p:nvSpPr>
            <p:cNvPr id="891" name="Rectangle 890">
              <a:extLst>
                <a:ext uri="{FF2B5EF4-FFF2-40B4-BE49-F238E27FC236}">
                  <a16:creationId xmlns:a16="http://schemas.microsoft.com/office/drawing/2014/main" id="{7D129C98-8A92-4C3F-9883-EAE1A1462FF1}"/>
                </a:ext>
              </a:extLst>
            </p:cNvPr>
            <p:cNvSpPr/>
            <p:nvPr/>
          </p:nvSpPr>
          <p:spPr>
            <a:xfrm>
              <a:off x="5963526" y="874933"/>
              <a:ext cx="1500808" cy="120875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App 2</a:t>
              </a:r>
              <a:endParaRPr lang="de-CH" sz="2000" dirty="0">
                <a:solidFill>
                  <a:schemeClr val="tx1"/>
                </a:solidFill>
              </a:endParaRPr>
            </a:p>
          </p:txBody>
        </p:sp>
        <p:sp>
          <p:nvSpPr>
            <p:cNvPr id="892" name="Rectangle 891">
              <a:extLst>
                <a:ext uri="{FF2B5EF4-FFF2-40B4-BE49-F238E27FC236}">
                  <a16:creationId xmlns:a16="http://schemas.microsoft.com/office/drawing/2014/main" id="{71DE791A-353A-42D6-AFCE-BA409C94D51D}"/>
                </a:ext>
              </a:extLst>
            </p:cNvPr>
            <p:cNvSpPr/>
            <p:nvPr/>
          </p:nvSpPr>
          <p:spPr>
            <a:xfrm>
              <a:off x="6032693" y="1377013"/>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3" name="Rectangle 892">
              <a:extLst>
                <a:ext uri="{FF2B5EF4-FFF2-40B4-BE49-F238E27FC236}">
                  <a16:creationId xmlns:a16="http://schemas.microsoft.com/office/drawing/2014/main" id="{F3007E6A-0310-40FE-BAC9-513C285168C8}"/>
                </a:ext>
              </a:extLst>
            </p:cNvPr>
            <p:cNvSpPr/>
            <p:nvPr/>
          </p:nvSpPr>
          <p:spPr>
            <a:xfrm rot="5400000">
              <a:off x="6037585" y="1558936"/>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4" name="Rectangle 893">
              <a:extLst>
                <a:ext uri="{FF2B5EF4-FFF2-40B4-BE49-F238E27FC236}">
                  <a16:creationId xmlns:a16="http://schemas.microsoft.com/office/drawing/2014/main" id="{19096358-40A4-4DBB-BB9A-D47EFA495EE3}"/>
                </a:ext>
              </a:extLst>
            </p:cNvPr>
            <p:cNvSpPr/>
            <p:nvPr/>
          </p:nvSpPr>
          <p:spPr>
            <a:xfrm rot="5400000">
              <a:off x="6960587" y="1261009"/>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5" name="Rectangle 894">
              <a:extLst>
                <a:ext uri="{FF2B5EF4-FFF2-40B4-BE49-F238E27FC236}">
                  <a16:creationId xmlns:a16="http://schemas.microsoft.com/office/drawing/2014/main" id="{7FBDE0D7-D2C4-4A7F-A10A-F3C9BE0B5495}"/>
                </a:ext>
              </a:extLst>
            </p:cNvPr>
            <p:cNvSpPr/>
            <p:nvPr/>
          </p:nvSpPr>
          <p:spPr>
            <a:xfrm rot="5400000">
              <a:off x="6855327" y="1546631"/>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6" name="Rectangle 895">
              <a:extLst>
                <a:ext uri="{FF2B5EF4-FFF2-40B4-BE49-F238E27FC236}">
                  <a16:creationId xmlns:a16="http://schemas.microsoft.com/office/drawing/2014/main" id="{16E8AA95-0A90-49EA-ACB5-981C1424FAC0}"/>
                </a:ext>
              </a:extLst>
            </p:cNvPr>
            <p:cNvSpPr/>
            <p:nvPr/>
          </p:nvSpPr>
          <p:spPr>
            <a:xfrm rot="5400000">
              <a:off x="6960587" y="1621733"/>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880" name="Group 879">
            <a:extLst>
              <a:ext uri="{FF2B5EF4-FFF2-40B4-BE49-F238E27FC236}">
                <a16:creationId xmlns:a16="http://schemas.microsoft.com/office/drawing/2014/main" id="{8390C4EA-E95D-4A53-A19F-6D87FCF3679F}"/>
              </a:ext>
            </a:extLst>
          </p:cNvPr>
          <p:cNvGrpSpPr/>
          <p:nvPr/>
        </p:nvGrpSpPr>
        <p:grpSpPr>
          <a:xfrm>
            <a:off x="3325266" y="2363324"/>
            <a:ext cx="2708550" cy="3089374"/>
            <a:chOff x="6313982" y="1629033"/>
            <a:chExt cx="2708550" cy="3094996"/>
          </a:xfrm>
        </p:grpSpPr>
        <p:grpSp>
          <p:nvGrpSpPr>
            <p:cNvPr id="865" name="Group 864">
              <a:extLst>
                <a:ext uri="{FF2B5EF4-FFF2-40B4-BE49-F238E27FC236}">
                  <a16:creationId xmlns:a16="http://schemas.microsoft.com/office/drawing/2014/main" id="{B836AA15-578E-45FC-989F-9350953D6820}"/>
                </a:ext>
              </a:extLst>
            </p:cNvPr>
            <p:cNvGrpSpPr/>
            <p:nvPr/>
          </p:nvGrpSpPr>
          <p:grpSpPr>
            <a:xfrm>
              <a:off x="6313982" y="1900516"/>
              <a:ext cx="2708550" cy="2823513"/>
              <a:chOff x="5963526" y="874933"/>
              <a:chExt cx="1500808" cy="1208751"/>
            </a:xfrm>
          </p:grpSpPr>
          <p:sp>
            <p:nvSpPr>
              <p:cNvPr id="866" name="Rectangle 865">
                <a:extLst>
                  <a:ext uri="{FF2B5EF4-FFF2-40B4-BE49-F238E27FC236}">
                    <a16:creationId xmlns:a16="http://schemas.microsoft.com/office/drawing/2014/main" id="{A987EEE8-3065-4500-9554-8F6713423F13}"/>
                  </a:ext>
                </a:extLst>
              </p:cNvPr>
              <p:cNvSpPr/>
              <p:nvPr/>
            </p:nvSpPr>
            <p:spPr>
              <a:xfrm>
                <a:off x="5963526" y="874933"/>
                <a:ext cx="1500808" cy="1208751"/>
              </a:xfrm>
              <a:prstGeom prst="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867" name="Rectangle 866">
                <a:extLst>
                  <a:ext uri="{FF2B5EF4-FFF2-40B4-BE49-F238E27FC236}">
                    <a16:creationId xmlns:a16="http://schemas.microsoft.com/office/drawing/2014/main" id="{A1854138-28C6-4518-AE9B-398913E90ECE}"/>
                  </a:ext>
                </a:extLst>
              </p:cNvPr>
              <p:cNvSpPr/>
              <p:nvPr/>
            </p:nvSpPr>
            <p:spPr>
              <a:xfrm>
                <a:off x="6032693" y="960085"/>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68" name="Rectangle 867">
                <a:extLst>
                  <a:ext uri="{FF2B5EF4-FFF2-40B4-BE49-F238E27FC236}">
                    <a16:creationId xmlns:a16="http://schemas.microsoft.com/office/drawing/2014/main" id="{86A7B968-D393-41EC-9F7A-805168C4AD51}"/>
                  </a:ext>
                </a:extLst>
              </p:cNvPr>
              <p:cNvSpPr/>
              <p:nvPr/>
            </p:nvSpPr>
            <p:spPr>
              <a:xfrm rot="5400000">
                <a:off x="6037585" y="1142010"/>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69" name="Rectangle 868">
                <a:extLst>
                  <a:ext uri="{FF2B5EF4-FFF2-40B4-BE49-F238E27FC236}">
                    <a16:creationId xmlns:a16="http://schemas.microsoft.com/office/drawing/2014/main" id="{CF6E8FA1-A050-434E-AC63-84056704A4A5}"/>
                  </a:ext>
                </a:extLst>
              </p:cNvPr>
              <p:cNvSpPr/>
              <p:nvPr/>
            </p:nvSpPr>
            <p:spPr>
              <a:xfrm rot="5400000">
                <a:off x="6960587" y="844080"/>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70" name="Rectangle 869">
                <a:extLst>
                  <a:ext uri="{FF2B5EF4-FFF2-40B4-BE49-F238E27FC236}">
                    <a16:creationId xmlns:a16="http://schemas.microsoft.com/office/drawing/2014/main" id="{A05354C9-C5CA-4E08-B3EB-A14450FF1F72}"/>
                  </a:ext>
                </a:extLst>
              </p:cNvPr>
              <p:cNvSpPr/>
              <p:nvPr/>
            </p:nvSpPr>
            <p:spPr>
              <a:xfrm rot="5400000">
                <a:off x="6855327" y="1129704"/>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71" name="Rectangle 870">
                <a:extLst>
                  <a:ext uri="{FF2B5EF4-FFF2-40B4-BE49-F238E27FC236}">
                    <a16:creationId xmlns:a16="http://schemas.microsoft.com/office/drawing/2014/main" id="{DA4F6493-35DA-4C9C-BF01-F87114852463}"/>
                  </a:ext>
                </a:extLst>
              </p:cNvPr>
              <p:cNvSpPr/>
              <p:nvPr/>
            </p:nvSpPr>
            <p:spPr>
              <a:xfrm rot="5400000">
                <a:off x="6960587" y="1204805"/>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sp>
          <p:nvSpPr>
            <p:cNvPr id="879" name="Rectangle 878">
              <a:extLst>
                <a:ext uri="{FF2B5EF4-FFF2-40B4-BE49-F238E27FC236}">
                  <a16:creationId xmlns:a16="http://schemas.microsoft.com/office/drawing/2014/main" id="{1F2F92EB-D664-45C1-9FE7-780E71198406}"/>
                </a:ext>
              </a:extLst>
            </p:cNvPr>
            <p:cNvSpPr/>
            <p:nvPr/>
          </p:nvSpPr>
          <p:spPr>
            <a:xfrm>
              <a:off x="7007675" y="1629033"/>
              <a:ext cx="659949" cy="310906"/>
            </a:xfrm>
            <a:prstGeom prst="rect">
              <a:avLst/>
            </a:prstGeom>
            <a:solidFill>
              <a:srgbClr val="FFFFC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2</a:t>
              </a:r>
              <a:endParaRPr lang="de-CH" sz="1400" dirty="0">
                <a:solidFill>
                  <a:schemeClr val="tx1"/>
                </a:solidFill>
              </a:endParaRPr>
            </a:p>
          </p:txBody>
        </p:sp>
      </p:grpSp>
      <p:grpSp>
        <p:nvGrpSpPr>
          <p:cNvPr id="905" name="Group 904">
            <a:extLst>
              <a:ext uri="{FF2B5EF4-FFF2-40B4-BE49-F238E27FC236}">
                <a16:creationId xmlns:a16="http://schemas.microsoft.com/office/drawing/2014/main" id="{8685AD32-B3FC-4562-98B0-3F54995CA6C8}"/>
              </a:ext>
            </a:extLst>
          </p:cNvPr>
          <p:cNvGrpSpPr/>
          <p:nvPr/>
        </p:nvGrpSpPr>
        <p:grpSpPr>
          <a:xfrm>
            <a:off x="6036834" y="2363420"/>
            <a:ext cx="2683846" cy="1335537"/>
            <a:chOff x="6036834" y="2363420"/>
            <a:chExt cx="2683846" cy="1335537"/>
          </a:xfrm>
        </p:grpSpPr>
        <p:sp>
          <p:nvSpPr>
            <p:cNvPr id="898" name="Rectangle 897">
              <a:extLst>
                <a:ext uri="{FF2B5EF4-FFF2-40B4-BE49-F238E27FC236}">
                  <a16:creationId xmlns:a16="http://schemas.microsoft.com/office/drawing/2014/main" id="{7E137AF2-C5DA-454C-8282-0891777FA99D}"/>
                </a:ext>
              </a:extLst>
            </p:cNvPr>
            <p:cNvSpPr/>
            <p:nvPr/>
          </p:nvSpPr>
          <p:spPr>
            <a:xfrm>
              <a:off x="6036834" y="2634314"/>
              <a:ext cx="2683846" cy="1064641"/>
            </a:xfrm>
            <a:prstGeom prst="rect">
              <a:avLst/>
            </a:prstGeom>
            <a:solidFill>
              <a:schemeClr val="tx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899" name="Rectangle 898">
              <a:extLst>
                <a:ext uri="{FF2B5EF4-FFF2-40B4-BE49-F238E27FC236}">
                  <a16:creationId xmlns:a16="http://schemas.microsoft.com/office/drawing/2014/main" id="{F5BCF0C6-E02D-403B-94E3-F3BE39F4223F}"/>
                </a:ext>
              </a:extLst>
            </p:cNvPr>
            <p:cNvSpPr/>
            <p:nvPr/>
          </p:nvSpPr>
          <p:spPr>
            <a:xfrm>
              <a:off x="6161662" y="2832859"/>
              <a:ext cx="2452096" cy="30940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0" name="Rectangle 899">
              <a:extLst>
                <a:ext uri="{FF2B5EF4-FFF2-40B4-BE49-F238E27FC236}">
                  <a16:creationId xmlns:a16="http://schemas.microsoft.com/office/drawing/2014/main" id="{41FF4F85-D010-4D47-B6E7-3D3C40543523}"/>
                </a:ext>
              </a:extLst>
            </p:cNvPr>
            <p:cNvSpPr/>
            <p:nvPr/>
          </p:nvSpPr>
          <p:spPr>
            <a:xfrm rot="5400000">
              <a:off x="6388591" y="3041522"/>
              <a:ext cx="430504" cy="8843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1" name="Rectangle 900">
              <a:extLst>
                <a:ext uri="{FF2B5EF4-FFF2-40B4-BE49-F238E27FC236}">
                  <a16:creationId xmlns:a16="http://schemas.microsoft.com/office/drawing/2014/main" id="{F973E9E8-064E-49D1-824B-980F0187C99E}"/>
                </a:ext>
              </a:extLst>
            </p:cNvPr>
            <p:cNvSpPr/>
            <p:nvPr/>
          </p:nvSpPr>
          <p:spPr>
            <a:xfrm rot="5400000">
              <a:off x="7812845" y="2757843"/>
              <a:ext cx="207202" cy="13389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4" name="Rectangle 903">
              <a:extLst>
                <a:ext uri="{FF2B5EF4-FFF2-40B4-BE49-F238E27FC236}">
                  <a16:creationId xmlns:a16="http://schemas.microsoft.com/office/drawing/2014/main" id="{99FA1D1B-2344-4278-A7D8-7B35F53C9838}"/>
                </a:ext>
              </a:extLst>
            </p:cNvPr>
            <p:cNvSpPr/>
            <p:nvPr/>
          </p:nvSpPr>
          <p:spPr>
            <a:xfrm>
              <a:off x="6044691" y="2363420"/>
              <a:ext cx="638484" cy="310341"/>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3</a:t>
              </a:r>
              <a:endParaRPr lang="de-CH" sz="1400" dirty="0">
                <a:solidFill>
                  <a:schemeClr val="tx1"/>
                </a:solidFill>
              </a:endParaRPr>
            </a:p>
          </p:txBody>
        </p:sp>
      </p:grpSp>
      <p:grpSp>
        <p:nvGrpSpPr>
          <p:cNvPr id="919" name="Group 918">
            <a:extLst>
              <a:ext uri="{FF2B5EF4-FFF2-40B4-BE49-F238E27FC236}">
                <a16:creationId xmlns:a16="http://schemas.microsoft.com/office/drawing/2014/main" id="{F951F6F8-D292-49FC-8365-53842F95B518}"/>
              </a:ext>
            </a:extLst>
          </p:cNvPr>
          <p:cNvGrpSpPr/>
          <p:nvPr/>
        </p:nvGrpSpPr>
        <p:grpSpPr>
          <a:xfrm>
            <a:off x="6042606" y="3717401"/>
            <a:ext cx="2684800" cy="1734337"/>
            <a:chOff x="6042606" y="3717401"/>
            <a:chExt cx="2684800" cy="1734337"/>
          </a:xfrm>
        </p:grpSpPr>
        <p:sp>
          <p:nvSpPr>
            <p:cNvPr id="912" name="Rectangle 911">
              <a:extLst>
                <a:ext uri="{FF2B5EF4-FFF2-40B4-BE49-F238E27FC236}">
                  <a16:creationId xmlns:a16="http://schemas.microsoft.com/office/drawing/2014/main" id="{477219B0-0371-4872-AF0E-A04558F46941}"/>
                </a:ext>
              </a:extLst>
            </p:cNvPr>
            <p:cNvSpPr/>
            <p:nvPr/>
          </p:nvSpPr>
          <p:spPr>
            <a:xfrm>
              <a:off x="6042606" y="3987053"/>
              <a:ext cx="2684800" cy="1464683"/>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913" name="Rectangle 912">
              <a:extLst>
                <a:ext uri="{FF2B5EF4-FFF2-40B4-BE49-F238E27FC236}">
                  <a16:creationId xmlns:a16="http://schemas.microsoft.com/office/drawing/2014/main" id="{1559877A-B2CA-4BB7-A0F0-FD7EA6BED35D}"/>
                </a:ext>
              </a:extLst>
            </p:cNvPr>
            <p:cNvSpPr/>
            <p:nvPr/>
          </p:nvSpPr>
          <p:spPr>
            <a:xfrm>
              <a:off x="6167434" y="4185598"/>
              <a:ext cx="2452096" cy="30940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4" name="Rectangle 913">
              <a:extLst>
                <a:ext uri="{FF2B5EF4-FFF2-40B4-BE49-F238E27FC236}">
                  <a16:creationId xmlns:a16="http://schemas.microsoft.com/office/drawing/2014/main" id="{3D146E25-4C52-4A83-B1E8-AC4D31EC8D87}"/>
                </a:ext>
              </a:extLst>
            </p:cNvPr>
            <p:cNvSpPr/>
            <p:nvPr/>
          </p:nvSpPr>
          <p:spPr>
            <a:xfrm rot="5400000">
              <a:off x="6194342" y="4594282"/>
              <a:ext cx="830546" cy="8843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5" name="Rectangle 914">
              <a:extLst>
                <a:ext uri="{FF2B5EF4-FFF2-40B4-BE49-F238E27FC236}">
                  <a16:creationId xmlns:a16="http://schemas.microsoft.com/office/drawing/2014/main" id="{08DCAC62-8619-42B7-A232-B391E399CFEE}"/>
                </a:ext>
              </a:extLst>
            </p:cNvPr>
            <p:cNvSpPr/>
            <p:nvPr/>
          </p:nvSpPr>
          <p:spPr>
            <a:xfrm rot="5400000">
              <a:off x="7818617" y="4110582"/>
              <a:ext cx="207202" cy="13389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6" name="Rectangle 915">
              <a:extLst>
                <a:ext uri="{FF2B5EF4-FFF2-40B4-BE49-F238E27FC236}">
                  <a16:creationId xmlns:a16="http://schemas.microsoft.com/office/drawing/2014/main" id="{6C6C17AF-A6C3-4CFA-B379-37350597AADF}"/>
                </a:ext>
              </a:extLst>
            </p:cNvPr>
            <p:cNvSpPr/>
            <p:nvPr/>
          </p:nvSpPr>
          <p:spPr>
            <a:xfrm rot="5400000">
              <a:off x="7626821" y="4722924"/>
              <a:ext cx="223402" cy="97157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8" name="Rectangle 917">
              <a:extLst>
                <a:ext uri="{FF2B5EF4-FFF2-40B4-BE49-F238E27FC236}">
                  <a16:creationId xmlns:a16="http://schemas.microsoft.com/office/drawing/2014/main" id="{0C0AEEB7-5F23-4D3D-B5BA-673AA92FB6CA}"/>
                </a:ext>
              </a:extLst>
            </p:cNvPr>
            <p:cNvSpPr/>
            <p:nvPr/>
          </p:nvSpPr>
          <p:spPr>
            <a:xfrm>
              <a:off x="7405546" y="3717401"/>
              <a:ext cx="661346" cy="303046"/>
            </a:xfrm>
            <a:prstGeom prst="rect">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4</a:t>
              </a:r>
              <a:endParaRPr lang="de-CH" sz="1400" dirty="0">
                <a:solidFill>
                  <a:schemeClr val="tx1"/>
                </a:solidFill>
              </a:endParaRPr>
            </a:p>
          </p:txBody>
        </p:sp>
      </p:grpSp>
    </p:spTree>
    <p:extLst>
      <p:ext uri="{BB962C8B-B14F-4D97-AF65-F5344CB8AC3E}">
        <p14:creationId xmlns:p14="http://schemas.microsoft.com/office/powerpoint/2010/main" val="177805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wipe(down)">
                                      <p:cBhvr>
                                        <p:cTn id="12" dur="5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15"/>
                                        </p:tgtEl>
                                        <p:attrNameLst>
                                          <p:attrName>style.visibility</p:attrName>
                                        </p:attrNameLst>
                                      </p:cBhvr>
                                      <p:to>
                                        <p:strVal val="visible"/>
                                      </p:to>
                                    </p:set>
                                    <p:animEffect transition="in" filter="barn(outVertical)">
                                      <p:cBhvr>
                                        <p:cTn id="17" dur="500"/>
                                        <p:tgtEl>
                                          <p:spTgt spid="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49"/>
                                        </p:tgtEl>
                                        <p:attrNameLst>
                                          <p:attrName>style.visibility</p:attrName>
                                        </p:attrNameLst>
                                      </p:cBhvr>
                                      <p:to>
                                        <p:strVal val="visible"/>
                                      </p:to>
                                    </p:set>
                                    <p:animEffect transition="in" filter="wipe(down)">
                                      <p:cBhvr>
                                        <p:cTn id="22" dur="500"/>
                                        <p:tgtEl>
                                          <p:spTgt spid="649"/>
                                        </p:tgtEl>
                                      </p:cBhvr>
                                    </p:animEffect>
                                  </p:childTnLst>
                                  <p:subTnLst>
                                    <p:set>
                                      <p:cBhvr override="childStyle">
                                        <p:cTn dur="1" fill="hold" display="0" masterRel="nextClick" afterEffect="1"/>
                                        <p:tgtEl>
                                          <p:spTgt spid="64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88"/>
                                        </p:tgtEl>
                                        <p:attrNameLst>
                                          <p:attrName>style.visibility</p:attrName>
                                        </p:attrNameLst>
                                      </p:cBhvr>
                                      <p:to>
                                        <p:strVal val="visible"/>
                                      </p:to>
                                    </p:set>
                                    <p:animEffect transition="in" filter="randombar(horizontal)">
                                      <p:cBhvr>
                                        <p:cTn id="27" dur="500"/>
                                        <p:tgtEl>
                                          <p:spTgt spid="8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49"/>
                                        </p:tgtEl>
                                        <p:attrNameLst>
                                          <p:attrName>style.visibility</p:attrName>
                                        </p:attrNameLst>
                                      </p:cBhvr>
                                      <p:to>
                                        <p:strVal val="visible"/>
                                      </p:to>
                                    </p:set>
                                    <p:animEffect transition="in" filter="wipe(left)">
                                      <p:cBhvr>
                                        <p:cTn id="32" dur="500"/>
                                        <p:tgtEl>
                                          <p:spTgt spid="8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81"/>
                                        </p:tgtEl>
                                        <p:attrNameLst>
                                          <p:attrName>style.visibility</p:attrName>
                                        </p:attrNameLst>
                                      </p:cBhvr>
                                      <p:to>
                                        <p:strVal val="visible"/>
                                      </p:to>
                                    </p:set>
                                    <p:animEffect transition="in" filter="fade">
                                      <p:cBhvr>
                                        <p:cTn id="37" dur="500"/>
                                        <p:tgtEl>
                                          <p:spTgt spid="8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64"/>
                                        </p:tgtEl>
                                        <p:attrNameLst>
                                          <p:attrName>style.visibility</p:attrName>
                                        </p:attrNameLst>
                                      </p:cBhvr>
                                      <p:to>
                                        <p:strVal val="visible"/>
                                      </p:to>
                                    </p:set>
                                    <p:animEffect transition="in" filter="fade">
                                      <p:cBhvr>
                                        <p:cTn id="42" dur="500"/>
                                        <p:tgtEl>
                                          <p:spTgt spid="86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4"/>
                                        </p:tgtEl>
                                        <p:attrNameLst>
                                          <p:attrName>style.visibility</p:attrName>
                                        </p:attrNameLst>
                                      </p:cBhvr>
                                      <p:to>
                                        <p:strVal val="visible"/>
                                      </p:to>
                                    </p:set>
                                    <p:anim calcmode="lin" valueType="num">
                                      <p:cBhvr>
                                        <p:cTn id="47" dur="500" fill="hold"/>
                                        <p:tgtEl>
                                          <p:spTgt spid="354"/>
                                        </p:tgtEl>
                                        <p:attrNameLst>
                                          <p:attrName>ppt_w</p:attrName>
                                        </p:attrNameLst>
                                      </p:cBhvr>
                                      <p:tavLst>
                                        <p:tav tm="0">
                                          <p:val>
                                            <p:fltVal val="0"/>
                                          </p:val>
                                        </p:tav>
                                        <p:tav tm="100000">
                                          <p:val>
                                            <p:strVal val="#ppt_w"/>
                                          </p:val>
                                        </p:tav>
                                      </p:tavLst>
                                    </p:anim>
                                    <p:anim calcmode="lin" valueType="num">
                                      <p:cBhvr>
                                        <p:cTn id="48" dur="500" fill="hold"/>
                                        <p:tgtEl>
                                          <p:spTgt spid="354"/>
                                        </p:tgtEl>
                                        <p:attrNameLst>
                                          <p:attrName>ppt_h</p:attrName>
                                        </p:attrNameLst>
                                      </p:cBhvr>
                                      <p:tavLst>
                                        <p:tav tm="0">
                                          <p:val>
                                            <p:fltVal val="0"/>
                                          </p:val>
                                        </p:tav>
                                        <p:tav tm="100000">
                                          <p:val>
                                            <p:strVal val="#ppt_h"/>
                                          </p:val>
                                        </p:tav>
                                      </p:tavLst>
                                    </p:anim>
                                    <p:animEffect transition="in" filter="fade">
                                      <p:cBhvr>
                                        <p:cTn id="49" dur="500"/>
                                        <p:tgtEl>
                                          <p:spTgt spid="35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355"/>
                                        </p:tgtEl>
                                        <p:attrNameLst>
                                          <p:attrName>style.visibility</p:attrName>
                                        </p:attrNameLst>
                                      </p:cBhvr>
                                      <p:to>
                                        <p:strVal val="visible"/>
                                      </p:to>
                                    </p:set>
                                    <p:anim calcmode="lin" valueType="num">
                                      <p:cBhvr additive="base">
                                        <p:cTn id="54" dur="500" fill="hold"/>
                                        <p:tgtEl>
                                          <p:spTgt spid="355"/>
                                        </p:tgtEl>
                                        <p:attrNameLst>
                                          <p:attrName>ppt_x</p:attrName>
                                        </p:attrNameLst>
                                      </p:cBhvr>
                                      <p:tavLst>
                                        <p:tav tm="0">
                                          <p:val>
                                            <p:strVal val="1+#ppt_w/2"/>
                                          </p:val>
                                        </p:tav>
                                        <p:tav tm="100000">
                                          <p:val>
                                            <p:strVal val="#ppt_x"/>
                                          </p:val>
                                        </p:tav>
                                      </p:tavLst>
                                    </p:anim>
                                    <p:anim calcmode="lin" valueType="num">
                                      <p:cBhvr additive="base">
                                        <p:cTn id="55" dur="500" fill="hold"/>
                                        <p:tgtEl>
                                          <p:spTgt spid="35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90"/>
                                        </p:tgtEl>
                                        <p:attrNameLst>
                                          <p:attrName>style.visibility</p:attrName>
                                        </p:attrNameLst>
                                      </p:cBhvr>
                                      <p:to>
                                        <p:strVal val="visible"/>
                                      </p:to>
                                    </p:set>
                                    <p:animEffect transition="in" filter="fade">
                                      <p:cBhvr>
                                        <p:cTn id="60" dur="500"/>
                                        <p:tgtEl>
                                          <p:spTgt spid="890"/>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2.29167E-6 3.7037E-6 L -0.47669 -0.0007 " pathEditMode="relative" rAng="0" ptsTypes="AA">
                                      <p:cBhvr>
                                        <p:cTn id="64" dur="2000" fill="hold"/>
                                        <p:tgtEl>
                                          <p:spTgt spid="890"/>
                                        </p:tgtEl>
                                        <p:attrNameLst>
                                          <p:attrName>ppt_x</p:attrName>
                                          <p:attrName>ppt_y</p:attrName>
                                        </p:attrNameLst>
                                      </p:cBhvr>
                                      <p:rCtr x="-23841" y="-46"/>
                                    </p:animMotion>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880"/>
                                        </p:tgtEl>
                                        <p:attrNameLst>
                                          <p:attrName>style.visibility</p:attrName>
                                        </p:attrNameLst>
                                      </p:cBhvr>
                                      <p:to>
                                        <p:strVal val="visible"/>
                                      </p:to>
                                    </p:set>
                                    <p:animEffect transition="in" filter="fade">
                                      <p:cBhvr>
                                        <p:cTn id="68" dur="500"/>
                                        <p:tgtEl>
                                          <p:spTgt spid="88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905"/>
                                        </p:tgtEl>
                                        <p:attrNameLst>
                                          <p:attrName>style.visibility</p:attrName>
                                        </p:attrNameLst>
                                      </p:cBhvr>
                                      <p:to>
                                        <p:strVal val="visible"/>
                                      </p:to>
                                    </p:set>
                                    <p:animEffect transition="in" filter="fade">
                                      <p:cBhvr>
                                        <p:cTn id="73" dur="500"/>
                                        <p:tgtEl>
                                          <p:spTgt spid="90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919"/>
                                        </p:tgtEl>
                                        <p:attrNameLst>
                                          <p:attrName>style.visibility</p:attrName>
                                        </p:attrNameLst>
                                      </p:cBhvr>
                                      <p:to>
                                        <p:strVal val="visible"/>
                                      </p:to>
                                    </p:set>
                                    <p:animEffect transition="in" filter="fade">
                                      <p:cBhvr>
                                        <p:cTn id="78" dur="500"/>
                                        <p:tgtEl>
                                          <p:spTgt spid="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0" animBg="1"/>
    </p:bldLst>
  </p:timing>
</p:sld>
</file>

<file path=ppt/theme/theme1.xml><?xml version="1.0" encoding="utf-8"?>
<a:theme xmlns:a="http://schemas.openxmlformats.org/drawingml/2006/main" name="Larissa">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782</Words>
  <Application>Microsoft Office PowerPoint</Application>
  <PresentationFormat>Breitbild</PresentationFormat>
  <Paragraphs>171</Paragraphs>
  <Slides>16</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Courier New</vt:lpstr>
      <vt:lpstr>Mistral</vt:lpstr>
      <vt:lpstr>Larissa</vt:lpstr>
      <vt:lpstr>PowerPoint-Präsentation</vt:lpstr>
      <vt:lpstr>PowerPoint-Präsentation</vt:lpstr>
      <vt:lpstr>PowerPoint-Präsentation</vt:lpstr>
      <vt:lpstr>PowerPoint-Präsentation</vt:lpstr>
      <vt:lpstr>PowerPoint-Präsentation</vt:lpstr>
      <vt:lpstr>«You build it, you run it.»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Merci.</vt:lpstr>
    </vt:vector>
  </TitlesOfParts>
  <Company>SBB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Christoph Bühlmann</cp:lastModifiedBy>
  <cp:revision>75</cp:revision>
  <cp:lastPrinted>2019-02-13T09:51:18Z</cp:lastPrinted>
  <dcterms:created xsi:type="dcterms:W3CDTF">2019-02-12T18:40:02Z</dcterms:created>
  <dcterms:modified xsi:type="dcterms:W3CDTF">2019-03-06T19:39:47Z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