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70" r:id="rId3"/>
    <p:sldId id="271" r:id="rId4"/>
    <p:sldId id="272" r:id="rId5"/>
    <p:sldId id="273" r:id="rId6"/>
    <p:sldId id="275" r:id="rId7"/>
    <p:sldId id="276" r:id="rId8"/>
    <p:sldId id="274" r:id="rId9"/>
    <p:sldId id="278" r:id="rId10"/>
    <p:sldId id="277" r:id="rId11"/>
    <p:sldId id="268" r:id="rId12"/>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80899" autoAdjust="0"/>
  </p:normalViewPr>
  <p:slideViewPr>
    <p:cSldViewPr>
      <p:cViewPr varScale="1">
        <p:scale>
          <a:sx n="99" d="100"/>
          <a:sy n="99" d="100"/>
        </p:scale>
        <p:origin x="-1208"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05.03.19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Einführung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Teams bzw. Applikationen geschnitten nach Business </a:t>
            </a:r>
            <a:r>
              <a:rPr lang="de-CH" dirty="0" err="1"/>
              <a:t>Capabilities</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lose Kopplung und hohe Kohäsion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Alle Teams haben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nötigen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Entscheidungsgewalt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Welchen</a:t>
            </a:r>
            <a:r>
              <a:rPr lang="de-DE" baseline="0" dirty="0" smtClean="0"/>
              <a:t> Preis muss man bezahlen/Was gilt es zu beachten</a:t>
            </a:r>
          </a:p>
          <a:p>
            <a:endParaRPr lang="de-DE" baseline="0" dirty="0" smtClean="0"/>
          </a:p>
          <a:p>
            <a:endParaRPr lang="de-DE" baseline="0" dirty="0" smtClean="0"/>
          </a:p>
          <a:p>
            <a:pPr marL="342900" indent="-342900">
              <a:lnSpc>
                <a:spcPct val="200000"/>
              </a:lnSpc>
              <a:buFontTx/>
              <a:buChar char="-"/>
            </a:pPr>
            <a:r>
              <a:rPr lang="en-US" sz="1200" dirty="0" err="1" smtClean="0"/>
              <a:t>Schnelle</a:t>
            </a:r>
            <a:r>
              <a:rPr lang="en-US" sz="1200" dirty="0" smtClean="0"/>
              <a:t> </a:t>
            </a:r>
            <a:r>
              <a:rPr lang="en-US" sz="1200" dirty="0" err="1" smtClean="0"/>
              <a:t>Aufstartzeit</a:t>
            </a:r>
            <a:r>
              <a:rPr lang="en-US" sz="1200" dirty="0" smtClean="0"/>
              <a:t> </a:t>
            </a:r>
            <a:r>
              <a:rPr lang="en-US" sz="1200" dirty="0" err="1" smtClean="0"/>
              <a:t>zwingend</a:t>
            </a:r>
            <a:endParaRPr lang="en-US" sz="1200" dirty="0" smtClean="0"/>
          </a:p>
          <a:p>
            <a:pPr marL="342900" indent="-342900">
              <a:lnSpc>
                <a:spcPct val="200000"/>
              </a:lnSpc>
              <a:buFontTx/>
              <a:buChar char="-"/>
            </a:pPr>
            <a:r>
              <a:rPr lang="en-US" sz="1200" dirty="0" smtClean="0"/>
              <a:t>Separates ‘DOCUMENT’ pro </a:t>
            </a:r>
            <a:r>
              <a:rPr lang="en-US" sz="1200" dirty="0" err="1" smtClean="0"/>
              <a:t>Applikationsinstanz</a:t>
            </a:r>
            <a:endParaRPr lang="en-US" sz="1200" dirty="0" smtClean="0"/>
          </a:p>
          <a:p>
            <a:pPr marL="342900" indent="-342900">
              <a:lnSpc>
                <a:spcPct val="200000"/>
              </a:lnSpc>
              <a:buFontTx/>
              <a:buChar char="-"/>
            </a:pPr>
            <a:r>
              <a:rPr lang="en-US" sz="1200" dirty="0" err="1" smtClean="0"/>
              <a:t>Iframe-Begrenzung</a:t>
            </a:r>
            <a:r>
              <a:rPr lang="en-US" sz="1200" dirty="0" smtClean="0"/>
              <a:t> </a:t>
            </a:r>
            <a:r>
              <a:rPr lang="en-US" sz="1200" dirty="0" err="1" smtClean="0"/>
              <a:t>kann</a:t>
            </a:r>
            <a:r>
              <a:rPr lang="en-US" sz="1200" dirty="0" smtClean="0"/>
              <a:t> </a:t>
            </a:r>
            <a:r>
              <a:rPr lang="en-US" sz="1200" dirty="0" err="1" smtClean="0"/>
              <a:t>nicht</a:t>
            </a:r>
            <a:r>
              <a:rPr lang="en-US" sz="1200" dirty="0" smtClean="0"/>
              <a:t> </a:t>
            </a:r>
            <a:r>
              <a:rPr lang="en-US" sz="1200" dirty="0" err="1" smtClean="0"/>
              <a:t>verlassen</a:t>
            </a:r>
            <a:r>
              <a:rPr lang="en-US" sz="1200" dirty="0" smtClean="0"/>
              <a:t> </a:t>
            </a:r>
            <a:r>
              <a:rPr lang="en-US" sz="1200" dirty="0" err="1" smtClean="0"/>
              <a:t>werden</a:t>
            </a:r>
            <a:endParaRPr lang="en-US" sz="1200" dirty="0" smtClean="0"/>
          </a:p>
          <a:p>
            <a:pPr marL="342900" indent="-342900">
              <a:lnSpc>
                <a:spcPct val="200000"/>
              </a:lnSpc>
              <a:buFontTx/>
              <a:buChar char="-"/>
            </a:pPr>
            <a:endParaRPr lang="en-US" sz="1200" dirty="0" smtClean="0"/>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9</a:t>
            </a:fld>
            <a:endParaRPr lang="de-CH"/>
          </a:p>
        </p:txBody>
      </p:sp>
    </p:spTree>
    <p:extLst>
      <p:ext uri="{BB962C8B-B14F-4D97-AF65-F5344CB8AC3E}">
        <p14:creationId xmlns:p14="http://schemas.microsoft.com/office/powerpoint/2010/main" val="424396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nSpc>
                <a:spcPct val="200000"/>
              </a:lnSpc>
              <a:buFontTx/>
              <a:buNone/>
            </a:pPr>
            <a:r>
              <a:rPr lang="en-US" sz="1200" dirty="0" err="1" smtClean="0"/>
              <a:t>Ausblick</a:t>
            </a:r>
            <a:endParaRPr lang="en-US" sz="1200" dirty="0" smtClean="0"/>
          </a:p>
          <a:p>
            <a:pPr marL="342900" indent="-342900">
              <a:lnSpc>
                <a:spcPct val="200000"/>
              </a:lnSpc>
              <a:buFontTx/>
              <a:buChar char="-"/>
            </a:pPr>
            <a:r>
              <a:rPr lang="en-US" sz="1200" dirty="0" smtClean="0"/>
              <a:t>Responsive Design</a:t>
            </a:r>
          </a:p>
          <a:p>
            <a:pPr marL="342900" indent="-342900">
              <a:lnSpc>
                <a:spcPct val="200000"/>
              </a:lnSpc>
              <a:buFontTx/>
              <a:buChar char="-"/>
            </a:pPr>
            <a:r>
              <a:rPr lang="en-US" sz="1200" dirty="0" smtClean="0"/>
              <a:t>Theming</a:t>
            </a:r>
          </a:p>
          <a:p>
            <a:pPr marL="342900" indent="-342900">
              <a:lnSpc>
                <a:spcPct val="200000"/>
              </a:lnSpc>
              <a:buFontTx/>
              <a:buChar char="-"/>
            </a:pPr>
            <a:r>
              <a:rPr lang="en-US" sz="1200" dirty="0" smtClean="0"/>
              <a:t>Multi Browser</a:t>
            </a:r>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10</a:t>
            </a:fld>
            <a:endParaRPr lang="de-CH"/>
          </a:p>
        </p:txBody>
      </p:sp>
    </p:spTree>
    <p:extLst>
      <p:ext uri="{BB962C8B-B14F-4D97-AF65-F5344CB8AC3E}">
        <p14:creationId xmlns:p14="http://schemas.microsoft.com/office/powerpoint/2010/main" val="95951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05.03.19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05.03.19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05.03.19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05.03.19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05.03.19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05.03.19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05.03.19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05.03.19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05.03.19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xmlns="" id="{01BCD978-FC9C-40D6-8B5F-73FF208FD759}"/>
              </a:ext>
            </a:extLst>
          </p:cNvPr>
          <p:cNvSpPr/>
          <p:nvPr/>
        </p:nvSpPr>
        <p:spPr>
          <a:xfrm>
            <a:off x="1524000" y="3884474"/>
            <a:ext cx="9296400" cy="1754327"/>
          </a:xfrm>
          <a:prstGeom prst="rect">
            <a:avLst/>
          </a:prstGeom>
        </p:spPr>
        <p:txBody>
          <a:bodyPr wrap="square">
            <a:spAutoFit/>
          </a:bodyPr>
          <a:lstStyle/>
          <a:p>
            <a:pPr algn="ctr"/>
            <a:r>
              <a:rPr lang="de-CH" dirty="0">
                <a:solidFill>
                  <a:schemeClr val="bg1"/>
                </a:solidFill>
              </a:rPr>
              <a:t>https://github.com/SchweizerischeBundesbahnen/</a:t>
            </a:r>
            <a:r>
              <a:rPr lang="de-CH" dirty="0" err="1">
                <a:solidFill>
                  <a:schemeClr val="bg1"/>
                </a:solidFill>
              </a:rPr>
              <a:t>scion-workbench</a:t>
            </a:r>
            <a:endParaRPr lang="de-CH"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14" name="Picture 13">
            <a:extLst>
              <a:ext uri="{FF2B5EF4-FFF2-40B4-BE49-F238E27FC236}">
                <a16:creationId xmlns:a16="http://schemas.microsoft.com/office/drawing/2014/main" xmlns=""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1981201"/>
            <a:ext cx="7611095" cy="1092503"/>
          </a:xfrm>
          <a:prstGeom prst="rect">
            <a:avLst/>
          </a:prstGeom>
        </p:spPr>
      </p:pic>
      <p:sp>
        <p:nvSpPr>
          <p:cNvPr id="3" name="Metadata">
            <a:extLst>
              <a:ext uri="{FF2B5EF4-FFF2-40B4-BE49-F238E27FC236}">
                <a16:creationId xmlns:a16="http://schemas.microsoft.com/office/drawing/2014/main" xmlns="" id="{F6E3BEB0-00E3-4678-BA6D-D0B1EBC16F4C}"/>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8" name="Rectangle 22">
            <a:extLst>
              <a:ext uri="{FF2B5EF4-FFF2-40B4-BE49-F238E27FC236}">
                <a16:creationId xmlns:a16="http://schemas.microsoft.com/office/drawing/2014/main" xmlns="" id="{01BCD978-FC9C-40D6-8B5F-73FF208FD759}"/>
              </a:ext>
            </a:extLst>
          </p:cNvPr>
          <p:cNvSpPr/>
          <p:nvPr/>
        </p:nvSpPr>
        <p:spPr>
          <a:xfrm>
            <a:off x="1524000" y="914400"/>
            <a:ext cx="9296400" cy="584776"/>
          </a:xfrm>
          <a:prstGeom prst="rect">
            <a:avLst/>
          </a:prstGeom>
        </p:spPr>
        <p:txBody>
          <a:bodyPr wrap="square">
            <a:spAutoFit/>
          </a:bodyPr>
          <a:lstStyle/>
          <a:p>
            <a:pPr algn="ctr"/>
            <a:r>
              <a:rPr lang="de-CH" sz="3200" dirty="0">
                <a:solidFill>
                  <a:schemeClr val="bg1"/>
                </a:solidFill>
              </a:rPr>
              <a:t>End-</a:t>
            </a:r>
            <a:r>
              <a:rPr lang="de-CH" sz="3200" dirty="0" err="1">
                <a:solidFill>
                  <a:schemeClr val="bg1"/>
                </a:solidFill>
              </a:rPr>
              <a:t>to</a:t>
            </a:r>
            <a:r>
              <a:rPr lang="de-CH" sz="3200" dirty="0">
                <a:solidFill>
                  <a:schemeClr val="bg1"/>
                </a:solidFill>
              </a:rPr>
              <a:t>-End Verantwortlichkeit in der Praxis</a:t>
            </a:r>
          </a:p>
        </p:txBody>
      </p:sp>
      <p:pic>
        <p:nvPicPr>
          <p:cNvPr id="2" name="Bild 1"/>
          <p:cNvPicPr>
            <a:picLocks noChangeAspect="1"/>
          </p:cNvPicPr>
          <p:nvPr/>
        </p:nvPicPr>
        <p:blipFill>
          <a:blip r:embed="rId3"/>
          <a:stretch>
            <a:fillRect/>
          </a:stretch>
        </p:blipFill>
        <p:spPr>
          <a:xfrm>
            <a:off x="1752600" y="5715001"/>
            <a:ext cx="4953000" cy="901875"/>
          </a:xfrm>
          <a:prstGeom prst="rect">
            <a:avLst/>
          </a:prstGeom>
        </p:spPr>
      </p:pic>
      <p:pic>
        <p:nvPicPr>
          <p:cNvPr id="4" name="Bild 3" descr="mtrail_139p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1" y="5791200"/>
            <a:ext cx="3352799" cy="897956"/>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Outdated-Browsers_gdwx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25855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xmlns=""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xmlns=""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xmlns=""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xmlns=""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8763000" cy="6572250"/>
          </a:xfrm>
          <a:prstGeom prst="rect">
            <a:avLst/>
          </a:prstGeom>
        </p:spPr>
      </p:pic>
      <p:pic>
        <p:nvPicPr>
          <p:cNvPr id="12" name="Bild 11"/>
          <p:cNvPicPr>
            <a:picLocks noChangeAspect="1"/>
          </p:cNvPicPr>
          <p:nvPr/>
        </p:nvPicPr>
        <p:blipFill>
          <a:blip r:embed="rId3"/>
          <a:stretch>
            <a:fillRect/>
          </a:stretch>
        </p:blipFill>
        <p:spPr>
          <a:xfrm>
            <a:off x="3657600" y="2667001"/>
            <a:ext cx="4953000" cy="3635061"/>
          </a:xfrm>
          <a:prstGeom prst="rect">
            <a:avLst/>
          </a:prstGeom>
        </p:spPr>
      </p:pic>
      <p:pic>
        <p:nvPicPr>
          <p:cNvPr id="13" name="Bild 12"/>
          <p:cNvPicPr>
            <a:picLocks noChangeAspect="1"/>
          </p:cNvPicPr>
          <p:nvPr/>
        </p:nvPicPr>
        <p:blipFill>
          <a:blip r:embed="rId4"/>
          <a:stretch>
            <a:fillRect/>
          </a:stretch>
        </p:blipFill>
        <p:spPr>
          <a:xfrm>
            <a:off x="3048000" y="3352801"/>
            <a:ext cx="6324600" cy="4614809"/>
          </a:xfrm>
          <a:prstGeom prst="rect">
            <a:avLst/>
          </a:prstGeom>
        </p:spPr>
      </p:pic>
      <p:pic>
        <p:nvPicPr>
          <p:cNvPr id="14" name="Bild 13"/>
          <p:cNvPicPr>
            <a:picLocks noChangeAspect="1"/>
          </p:cNvPicPr>
          <p:nvPr/>
        </p:nvPicPr>
        <p:blipFill>
          <a:blip r:embed="rId5"/>
          <a:stretch>
            <a:fillRect/>
          </a:stretch>
        </p:blipFill>
        <p:spPr>
          <a:xfrm>
            <a:off x="2209800" y="4330484"/>
            <a:ext cx="7924800" cy="5731004"/>
          </a:xfrm>
          <a:prstGeom prst="rect">
            <a:avLst/>
          </a:prstGeom>
        </p:spPr>
      </p:pic>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xmlns=""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xmlns=""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xmlns=""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xmlns=""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xmlns=""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xmlns=""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xmlns=""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xmlns=""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xmlns=""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xmlns=""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xmlns=""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xmlns=""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xmlns=""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xmlns=""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r>
              <a:rPr lang="de-CH" sz="1333" b="1" dirty="0">
                <a:solidFill>
                  <a:srgbClr val="DA0134"/>
                </a:solidFill>
                <a:latin typeface="Arial" pitchFamily="34" charset="0"/>
                <a:cs typeface="Arial" pitchFamily="34" charset="0"/>
              </a:rPr>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xmlns=""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xmlns=""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xmlns=""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xmlns=""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xmlns=""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xmlns=""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xmlns=""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xmlns=""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xmlns=""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xmlns=""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xmlns=""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xmlns=""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xmlns=""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xmlns=""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xmlns=""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xmlns=""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xmlns=""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xmlns=""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xmlns=""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xmlns=""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xmlns=""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xmlns=""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xmlns=""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xmlns=""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xmlns=""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xmlns=""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xmlns=""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xmlns=""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xmlns=""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xmlns=""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xmlns=""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xmlns=""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xmlns=""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xmlns=""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xmlns=""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xmlns=""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xmlns=""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xmlns="" id="{4C53D9D8-0283-4191-B231-A10D40991EEF}"/>
              </a:ext>
            </a:extLst>
          </p:cNvPr>
          <p:cNvSpPr>
            <a:spLocks noGrp="1"/>
          </p:cNvSpPr>
          <p:nvPr>
            <p:ph type="subTitle" idx="1"/>
          </p:nvPr>
        </p:nvSpPr>
        <p:spPr/>
        <p:txBody>
          <a:bodyPr/>
          <a:lstStyle/>
          <a:p>
            <a:r>
              <a:rPr lang="de-CH" dirty="0"/>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xmlns="" id="{F196B2FD-D8DB-4192-95DF-7615D6FB48C2}"/>
              </a:ext>
            </a:extLst>
          </p:cNvPr>
          <p:cNvSpPr>
            <a:spLocks noGrp="1"/>
          </p:cNvSpPr>
          <p:nvPr>
            <p:ph type="body" sz="half" idx="2"/>
          </p:nvPr>
        </p:nvSpPr>
        <p:spPr>
          <a:xfrm>
            <a:off x="1714500" y="4283869"/>
            <a:ext cx="8763000" cy="1812131"/>
          </a:xfrm>
        </p:spPr>
        <p:txBody>
          <a:bodyPr>
            <a:noAutofit/>
          </a:bodyPr>
          <a:lstStyle/>
          <a:p>
            <a:r>
              <a:rPr lang="de-CH" sz="2500" dirty="0"/>
              <a:t>End zu End Verantwortung in den Teams ermöglicht viel Entscheidungsspielraum innerhalb der dazugehörigen Domäne, so auch Entscheidungen wie Programmiersprache, Frameworks, Workflows etc.</a:t>
            </a:r>
          </a:p>
        </p:txBody>
      </p:sp>
      <p:pic>
        <p:nvPicPr>
          <p:cNvPr id="6" name="Grafik 5">
            <a:extLst>
              <a:ext uri="{FF2B5EF4-FFF2-40B4-BE49-F238E27FC236}">
                <a16:creationId xmlns:a16="http://schemas.microsoft.com/office/drawing/2014/main" xmlns="" id="{F1C5D048-605C-4768-9C09-9A1B5407C22C}"/>
              </a:ext>
            </a:extLst>
          </p:cNvPr>
          <p:cNvPicPr>
            <a:picLocks noChangeAspect="1"/>
          </p:cNvPicPr>
          <p:nvPr/>
        </p:nvPicPr>
        <p:blipFill>
          <a:blip r:embed="rId3"/>
          <a:stretch>
            <a:fillRect/>
          </a:stretch>
        </p:blipFill>
        <p:spPr>
          <a:xfrm>
            <a:off x="1714500" y="762000"/>
            <a:ext cx="8763000" cy="2950302"/>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xmlns="" id="{04D3FDB2-A88E-4FFF-B37D-335457C670C4}"/>
              </a:ext>
            </a:extLst>
          </p:cNvPr>
          <p:cNvPicPr>
            <a:picLocks noChangeAspect="1"/>
          </p:cNvPicPr>
          <p:nvPr/>
        </p:nvPicPr>
        <p:blipFill>
          <a:blip r:embed="rId3"/>
          <a:stretch>
            <a:fillRect/>
          </a:stretch>
        </p:blipFill>
        <p:spPr>
          <a:xfrm>
            <a:off x="1752600" y="180303"/>
            <a:ext cx="8534400" cy="6383404"/>
          </a:xfrm>
          <a:prstGeom prst="rect">
            <a:avLst/>
          </a:prstGeom>
        </p:spPr>
      </p:pic>
    </p:spTree>
    <p:extLst>
      <p:ext uri="{BB962C8B-B14F-4D97-AF65-F5344CB8AC3E}">
        <p14:creationId xmlns:p14="http://schemas.microsoft.com/office/powerpoint/2010/main" val="17929988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ung 12"/>
          <p:cNvGrpSpPr/>
          <p:nvPr/>
        </p:nvGrpSpPr>
        <p:grpSpPr>
          <a:xfrm>
            <a:off x="3200400" y="-457200"/>
            <a:ext cx="5590688" cy="7924800"/>
            <a:chOff x="3200400" y="-457200"/>
            <a:chExt cx="5590688" cy="7924800"/>
          </a:xfrm>
        </p:grpSpPr>
        <p:pic>
          <p:nvPicPr>
            <p:cNvPr id="7" name="Bild 6" descr="6a00d8341d3df553ef0115709e234d970b-800wi.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57200"/>
              <a:ext cx="5590688" cy="7924800"/>
            </a:xfrm>
            <a:prstGeom prst="rect">
              <a:avLst/>
            </a:prstGeom>
          </p:spPr>
        </p:pic>
        <p:sp>
          <p:nvSpPr>
            <p:cNvPr id="8" name="Multiplizieren 7"/>
            <p:cNvSpPr/>
            <p:nvPr/>
          </p:nvSpPr>
          <p:spPr>
            <a:xfrm>
              <a:off x="6400800" y="6172200"/>
              <a:ext cx="2145317" cy="21453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Textfeld 8"/>
            <p:cNvSpPr txBox="1"/>
            <p:nvPr/>
          </p:nvSpPr>
          <p:spPr>
            <a:xfrm>
              <a:off x="6952192" y="6324600"/>
              <a:ext cx="1201208" cy="369332"/>
            </a:xfrm>
            <a:prstGeom prst="rect">
              <a:avLst/>
            </a:prstGeom>
            <a:noFill/>
          </p:spPr>
          <p:txBody>
            <a:bodyPr wrap="none" rtlCol="0">
              <a:spAutoFit/>
            </a:bodyPr>
            <a:lstStyle/>
            <a:p>
              <a:r>
                <a:rPr lang="de-DE" dirty="0" smtClean="0">
                  <a:solidFill>
                    <a:schemeClr val="accent1"/>
                  </a:solidFill>
                  <a:latin typeface="Mistral"/>
                  <a:cs typeface="Mistral"/>
                </a:rPr>
                <a:t>DECOUPLING</a:t>
              </a:r>
              <a:endParaRPr lang="de-DE" dirty="0">
                <a:solidFill>
                  <a:schemeClr val="accent1"/>
                </a:solidFill>
                <a:latin typeface="Mistral"/>
                <a:cs typeface="Mistral"/>
              </a:endParaRPr>
            </a:p>
          </p:txBody>
        </p:sp>
        <p:sp>
          <p:nvSpPr>
            <p:cNvPr id="10" name="Multiplizieren 9"/>
            <p:cNvSpPr/>
            <p:nvPr/>
          </p:nvSpPr>
          <p:spPr>
            <a:xfrm rot="20778829">
              <a:off x="5837364" y="4292492"/>
              <a:ext cx="2145317" cy="41257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6858000" y="3581400"/>
              <a:ext cx="1047132" cy="369332"/>
            </a:xfrm>
            <a:prstGeom prst="rect">
              <a:avLst/>
            </a:prstGeom>
            <a:noFill/>
          </p:spPr>
          <p:txBody>
            <a:bodyPr wrap="none" rtlCol="0">
              <a:spAutoFit/>
            </a:bodyPr>
            <a:lstStyle/>
            <a:p>
              <a:r>
                <a:rPr lang="de-DE" dirty="0" smtClean="0">
                  <a:solidFill>
                    <a:schemeClr val="accent1"/>
                  </a:solidFill>
                  <a:latin typeface="Mistral"/>
                  <a:cs typeface="Mistral"/>
                </a:rPr>
                <a:t>MICRO-GUI</a:t>
              </a:r>
            </a:p>
          </p:txBody>
        </p:sp>
        <p:sp>
          <p:nvSpPr>
            <p:cNvPr id="12" name="Textfeld 11"/>
            <p:cNvSpPr txBox="1"/>
            <p:nvPr/>
          </p:nvSpPr>
          <p:spPr>
            <a:xfrm>
              <a:off x="6723142" y="4645223"/>
              <a:ext cx="287258" cy="307777"/>
            </a:xfrm>
            <a:prstGeom prst="rect">
              <a:avLst/>
            </a:prstGeom>
            <a:noFill/>
          </p:spPr>
          <p:txBody>
            <a:bodyPr wrap="none" rtlCol="0">
              <a:spAutoFit/>
            </a:bodyPr>
            <a:lstStyle/>
            <a:p>
              <a:r>
                <a:rPr lang="de-DE" sz="1400" dirty="0" smtClean="0">
                  <a:solidFill>
                    <a:schemeClr val="accent1"/>
                  </a:solidFill>
                  <a:latin typeface="Mistral"/>
                  <a:cs typeface="Mistral"/>
                </a:rPr>
                <a:t>IS</a:t>
              </a:r>
            </a:p>
          </p:txBody>
        </p:sp>
      </p:grpSp>
    </p:spTree>
    <p:extLst>
      <p:ext uri="{BB962C8B-B14F-4D97-AF65-F5344CB8AC3E}">
        <p14:creationId xmlns:p14="http://schemas.microsoft.com/office/powerpoint/2010/main" val="27869241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599</Words>
  <Application>Microsoft Macintosh PowerPoint</Application>
  <PresentationFormat>Benutzerdefiniert</PresentationFormat>
  <Paragraphs>98</Paragraphs>
  <Slides>11</Slides>
  <Notes>6</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PowerPoint-Präsentation</vt:lpstr>
      <vt:lpstr>PowerPoint-Präsentation</vt:lpstr>
      <vt:lpstr>Merci.</vt:lpstr>
    </vt:vector>
  </TitlesOfParts>
  <Company>SBB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Simon Eggler</cp:lastModifiedBy>
  <cp:revision>64</cp:revision>
  <cp:lastPrinted>2019-02-13T09:51:18Z</cp:lastPrinted>
  <dcterms:created xsi:type="dcterms:W3CDTF">2019-02-12T18:40:02Z</dcterms:created>
  <dcterms:modified xsi:type="dcterms:W3CDTF">2019-03-05T18:12:01Z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