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4" r:id="rId3"/>
    <p:sldId id="285" r:id="rId4"/>
    <p:sldId id="286" r:id="rId5"/>
    <p:sldId id="275" r:id="rId6"/>
    <p:sldId id="279" r:id="rId7"/>
    <p:sldId id="281" r:id="rId8"/>
    <p:sldId id="282" r:id="rId9"/>
    <p:sldId id="264" r:id="rId10"/>
    <p:sldId id="265" r:id="rId11"/>
    <p:sldId id="263" r:id="rId12"/>
    <p:sldId id="268" r:id="rId1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C94"/>
    <a:srgbClr val="CEE8D0"/>
    <a:srgbClr val="FFFFFF"/>
    <a:srgbClr val="5BB361"/>
    <a:srgbClr val="000000"/>
    <a:srgbClr val="4FA557"/>
    <a:srgbClr val="93D5B6"/>
    <a:srgbClr val="CBEBDC"/>
    <a:srgbClr val="FFDDD5"/>
    <a:srgbClr val="DD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67513" autoAdjust="0"/>
  </p:normalViewPr>
  <p:slideViewPr>
    <p:cSldViewPr>
      <p:cViewPr>
        <p:scale>
          <a:sx n="75" d="100"/>
          <a:sy n="75" d="100"/>
        </p:scale>
        <p:origin x="14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92D3-F097-4195-95C4-3108A32EC641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FDDDB-F8A1-4327-996A-5B7614E957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15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</a:t>
            </a:r>
            <a:r>
              <a:rPr lang="en-US" dirty="0" err="1"/>
              <a:t>erzählen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</a:t>
            </a:r>
            <a:r>
              <a:rPr lang="en-US" dirty="0" err="1"/>
              <a:t>Bildern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verschiednee</a:t>
            </a:r>
            <a:r>
              <a:rPr lang="en-US" dirty="0"/>
              <a:t> MF,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</a:t>
            </a:r>
            <a:r>
              <a:rPr lang="en-US" dirty="0" err="1"/>
              <a:t>einzenlnen</a:t>
            </a:r>
            <a:r>
              <a:rPr lang="en-US" dirty="0"/>
              <a:t> apps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…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894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1" dirty="0">
                <a:solidFill>
                  <a:srgbClr val="4FA557"/>
                </a:solidFill>
              </a:rPr>
              <a:t>KAPA-PLAN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Startschuss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Kapazitätsplanes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basierend</a:t>
            </a:r>
            <a:r>
              <a:rPr lang="en-US" sz="1200" b="0" dirty="0">
                <a:solidFill>
                  <a:srgbClr val="4FA557"/>
                </a:solidFill>
              </a:rPr>
              <a:t> auf Service Intentions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Erzeugung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konfliktfreien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produzierbaren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Fokus</a:t>
            </a:r>
            <a:r>
              <a:rPr lang="en-US" sz="1200" b="0" dirty="0">
                <a:solidFill>
                  <a:srgbClr val="4FA557"/>
                </a:solidFill>
              </a:rPr>
              <a:t> auf </a:t>
            </a:r>
            <a:r>
              <a:rPr lang="en-US" sz="1200" b="0" dirty="0" err="1">
                <a:solidFill>
                  <a:srgbClr val="4FA557"/>
                </a:solidFill>
              </a:rPr>
              <a:t>Algorithmik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Machbarkeitsnachweis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Erstes</a:t>
            </a:r>
            <a:r>
              <a:rPr lang="en-US" sz="1200" b="0" dirty="0">
                <a:solidFill>
                  <a:srgbClr val="4FA557"/>
                </a:solidFill>
              </a:rPr>
              <a:t> 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Ansteuerung</a:t>
            </a:r>
            <a:r>
              <a:rPr lang="en-US" sz="1200" b="0" dirty="0">
                <a:solidFill>
                  <a:srgbClr val="4FA557"/>
                </a:solidFill>
              </a:rPr>
              <a:t> der Solver und </a:t>
            </a:r>
            <a:r>
              <a:rPr lang="en-US" sz="1200" b="0" dirty="0" err="1">
                <a:solidFill>
                  <a:srgbClr val="4FA557"/>
                </a:solidFill>
              </a:rPr>
              <a:t>Visualisierung</a:t>
            </a:r>
            <a:r>
              <a:rPr lang="en-US" sz="1200" b="0" dirty="0">
                <a:solidFill>
                  <a:srgbClr val="4FA557"/>
                </a:solidFill>
              </a:rPr>
              <a:t> des </a:t>
            </a:r>
            <a:r>
              <a:rPr lang="en-US" sz="1200" b="0" dirty="0" err="1">
                <a:solidFill>
                  <a:srgbClr val="4FA557"/>
                </a:solidFill>
              </a:rPr>
              <a:t>berechneten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KAPA-BEDARF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Erfassung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komerziellen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Randbedingungen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als</a:t>
            </a:r>
            <a:r>
              <a:rPr lang="en-US" sz="1200" b="0" dirty="0">
                <a:solidFill>
                  <a:srgbClr val="4FA557"/>
                </a:solidFill>
              </a:rPr>
              <a:t> Input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KAPA-PLAN (</a:t>
            </a:r>
            <a:r>
              <a:rPr lang="en-US" sz="1200" b="0" dirty="0" err="1">
                <a:solidFill>
                  <a:srgbClr val="4FA557"/>
                </a:solidFill>
              </a:rPr>
              <a:t>Zugfahrten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Einschränkungen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Abstellungen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Anschlüsse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Umläufe</a:t>
            </a:r>
            <a:r>
              <a:rPr lang="en-US" sz="1200" b="0" dirty="0">
                <a:solidFill>
                  <a:srgbClr val="4FA557"/>
                </a:solidFill>
              </a:rPr>
              <a:t>)</a:t>
            </a:r>
          </a:p>
          <a:p>
            <a:endParaRPr lang="en-US" sz="1200" b="1" dirty="0">
              <a:solidFill>
                <a:srgbClr val="4FA557"/>
              </a:solidFill>
            </a:endParaRPr>
          </a:p>
          <a:p>
            <a:r>
              <a:rPr lang="en-US" sz="1200" b="1" dirty="0" err="1">
                <a:solidFill>
                  <a:srgbClr val="4FA557"/>
                </a:solidFill>
              </a:rPr>
              <a:t>Applikationsrahmen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Schnell war </a:t>
            </a:r>
            <a:r>
              <a:rPr lang="en-US" sz="1200" b="0" dirty="0" err="1">
                <a:solidFill>
                  <a:srgbClr val="4FA557"/>
                </a:solidFill>
              </a:rPr>
              <a:t>klar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irgendeine</a:t>
            </a:r>
            <a:r>
              <a:rPr lang="en-US" sz="1200" b="0" dirty="0">
                <a:solidFill>
                  <a:srgbClr val="4FA557"/>
                </a:solidFill>
              </a:rPr>
              <a:t> Form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Applikationsrahmen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brauchen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erlaut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darstellen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können</a:t>
            </a:r>
            <a:r>
              <a:rPr lang="en-US" sz="1200" b="0" dirty="0">
                <a:solidFill>
                  <a:srgbClr val="4FA55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Hierzu</a:t>
            </a:r>
            <a:r>
              <a:rPr lang="en-US" sz="1200" b="0" dirty="0">
                <a:solidFill>
                  <a:srgbClr val="4FA557"/>
                </a:solidFill>
              </a:rPr>
              <a:t> war </a:t>
            </a:r>
            <a:r>
              <a:rPr lang="en-US" sz="1200" b="0" dirty="0" err="1">
                <a:solidFill>
                  <a:srgbClr val="4FA557"/>
                </a:solidFill>
              </a:rPr>
              <a:t>ein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einfaches</a:t>
            </a:r>
            <a:r>
              <a:rPr lang="en-US" sz="1200" b="0" dirty="0">
                <a:solidFill>
                  <a:srgbClr val="4FA557"/>
                </a:solidFill>
              </a:rPr>
              <a:t> Tab-Widget bald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ausreichend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denn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Darstellungen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Inhalten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visuell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Steuerung</a:t>
            </a:r>
            <a:r>
              <a:rPr lang="en-US" sz="1200" b="0" dirty="0">
                <a:solidFill>
                  <a:srgbClr val="4FA557"/>
                </a:solidFill>
              </a:rPr>
              <a:t> der View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über</a:t>
            </a:r>
            <a:r>
              <a:rPr lang="en-US" sz="1200" b="0" dirty="0">
                <a:solidFill>
                  <a:srgbClr val="4FA557"/>
                </a:solidFill>
              </a:rPr>
              <a:t> Routing (URL), </a:t>
            </a:r>
            <a:r>
              <a:rPr lang="en-US" sz="1200" b="0" dirty="0" err="1">
                <a:solidFill>
                  <a:srgbClr val="4FA557"/>
                </a:solidFill>
              </a:rPr>
              <a:t>d.h</a:t>
            </a:r>
            <a:r>
              <a:rPr lang="en-US" sz="1200" b="0" dirty="0">
                <a:solidFill>
                  <a:srgbClr val="4FA557"/>
                </a:solidFill>
              </a:rPr>
              <a:t>. separates Router Outlet pro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Entfernung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sichtbarer</a:t>
            </a:r>
            <a:r>
              <a:rPr lang="en-US" sz="1200" b="0" dirty="0">
                <a:solidFill>
                  <a:srgbClr val="4FA557"/>
                </a:solidFill>
              </a:rPr>
              <a:t> Tab-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DOM und Angular Change Detection Tree (Performance)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Anordnung</a:t>
            </a:r>
            <a:r>
              <a:rPr lang="en-US" sz="1200" b="0" dirty="0">
                <a:solidFill>
                  <a:srgbClr val="4FA557"/>
                </a:solidFill>
              </a:rPr>
              <a:t> der Views in </a:t>
            </a:r>
            <a:r>
              <a:rPr lang="en-US" sz="1200" b="0" dirty="0" err="1">
                <a:solidFill>
                  <a:srgbClr val="4FA557"/>
                </a:solidFill>
              </a:rPr>
              <a:t>einem</a:t>
            </a:r>
            <a:r>
              <a:rPr lang="en-US" sz="1200" b="0" dirty="0">
                <a:solidFill>
                  <a:srgbClr val="4FA557"/>
                </a:solidFill>
              </a:rPr>
              <a:t> View-Grid </a:t>
            </a:r>
            <a:r>
              <a:rPr lang="en-US" sz="1200" b="0" dirty="0" err="1">
                <a:solidFill>
                  <a:srgbClr val="4FA557"/>
                </a:solidFill>
              </a:rPr>
              <a:t>ähnlich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wie</a:t>
            </a:r>
            <a:r>
              <a:rPr lang="en-US" sz="1200" b="0" dirty="0">
                <a:solidFill>
                  <a:srgbClr val="4FA557"/>
                </a:solidFill>
              </a:rPr>
              <a:t> in Eclipse RCP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Anforderungen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zusätzliche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mit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Benutzer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Messgenboxen</a:t>
            </a:r>
            <a:r>
              <a:rPr lang="en-US" sz="1200" b="0" dirty="0">
                <a:solidFill>
                  <a:srgbClr val="4FA557"/>
                </a:solidFill>
              </a:rPr>
              <a:t> (app-modal und view-modal)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Notifikationen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Popups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neue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hinzu</a:t>
            </a:r>
            <a:endParaRPr lang="en-US" sz="1200" b="0" dirty="0">
              <a:solidFill>
                <a:srgbClr val="4FA557"/>
              </a:solidFill>
            </a:endParaRPr>
          </a:p>
          <a:p>
            <a:pPr marL="457200" lvl="1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4FA557"/>
                </a:solidFill>
              </a:rPr>
              <a:t>KAPA-ROUTE </a:t>
            </a:r>
            <a:r>
              <a:rPr lang="en-US" sz="1200" b="1" dirty="0" err="1">
                <a:solidFill>
                  <a:srgbClr val="4FA557"/>
                </a:solidFill>
              </a:rPr>
              <a:t>Entwicklungsbeginn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möglichen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Fahrwegen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zwischen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zwei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Orten</a:t>
            </a:r>
            <a:endParaRPr lang="en-US" sz="1200" b="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FA557"/>
                </a:solidFill>
              </a:rPr>
              <a:t>Entscheid</a:t>
            </a:r>
            <a:r>
              <a:rPr lang="en-US" sz="1200" b="1" dirty="0">
                <a:solidFill>
                  <a:srgbClr val="4FA557"/>
                </a:solidFill>
              </a:rPr>
              <a:t> </a:t>
            </a:r>
            <a:r>
              <a:rPr lang="en-US" sz="1200" b="1" dirty="0" err="1">
                <a:solidFill>
                  <a:srgbClr val="4FA557"/>
                </a:solidFill>
              </a:rPr>
              <a:t>für</a:t>
            </a:r>
            <a:r>
              <a:rPr lang="en-US" sz="1200" b="1" dirty="0">
                <a:solidFill>
                  <a:srgbClr val="4FA557"/>
                </a:solidFill>
              </a:rPr>
              <a:t> Micro Frontend </a:t>
            </a:r>
            <a:r>
              <a:rPr lang="en-US" sz="1200" b="1" dirty="0" err="1">
                <a:solidFill>
                  <a:srgbClr val="4FA557"/>
                </a:solidFill>
              </a:rPr>
              <a:t>Architektur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Bisland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sich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mehrere</a:t>
            </a:r>
            <a:r>
              <a:rPr lang="en-US" sz="1200" dirty="0">
                <a:solidFill>
                  <a:srgbClr val="4FA557"/>
                </a:solidFill>
              </a:rPr>
              <a:t> URLs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den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Oberfläche</a:t>
            </a:r>
            <a:r>
              <a:rPr lang="en-US" sz="1200" dirty="0">
                <a:solidFill>
                  <a:srgbClr val="4FA557"/>
                </a:solidFill>
              </a:rPr>
              <a:t> sein,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Inhalten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welche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verschiedenen</a:t>
            </a:r>
            <a:r>
              <a:rPr lang="en-US" sz="1200" dirty="0">
                <a:solidFill>
                  <a:srgbClr val="4FA557"/>
                </a:solidFill>
              </a:rPr>
              <a:t> Teams </a:t>
            </a:r>
            <a:r>
              <a:rPr lang="en-US" sz="1200" dirty="0" err="1">
                <a:solidFill>
                  <a:srgbClr val="4FA557"/>
                </a:solidFill>
              </a:rPr>
              <a:t>geliefert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werden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full-Stack Teams </a:t>
            </a:r>
            <a:r>
              <a:rPr lang="en-US" sz="1200" dirty="0" err="1">
                <a:solidFill>
                  <a:srgbClr val="4FA557"/>
                </a:solidFill>
              </a:rPr>
              <a:t>aufgebaut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E2E </a:t>
            </a:r>
            <a:r>
              <a:rPr lang="en-US" sz="1200" dirty="0" err="1">
                <a:solidFill>
                  <a:srgbClr val="4FA557"/>
                </a:solidFill>
              </a:rPr>
              <a:t>Verantwortung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jedes</a:t>
            </a:r>
            <a:r>
              <a:rPr lang="en-US" sz="1200" dirty="0">
                <a:solidFill>
                  <a:srgbClr val="4FA557"/>
                </a:solidFill>
              </a:rPr>
              <a:t> Team </a:t>
            </a:r>
            <a:r>
              <a:rPr lang="en-US" sz="1200" dirty="0" err="1">
                <a:solidFill>
                  <a:srgbClr val="4FA557"/>
                </a:solidFill>
              </a:rPr>
              <a:t>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alles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Datenbank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bis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zum</a:t>
            </a:r>
            <a:r>
              <a:rPr lang="en-US" sz="1200" dirty="0">
                <a:solidFill>
                  <a:srgbClr val="4FA557"/>
                </a:solidFill>
              </a:rPr>
              <a:t> GUI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sollen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unabhängiger</a:t>
            </a:r>
            <a:r>
              <a:rPr lang="en-US" sz="1200" dirty="0">
                <a:solidFill>
                  <a:srgbClr val="4FA557"/>
                </a:solidFill>
              </a:rPr>
              <a:t> Lifecycle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 und </a:t>
            </a:r>
            <a:r>
              <a:rPr lang="en-US" sz="1200" dirty="0" err="1">
                <a:solidFill>
                  <a:srgbClr val="4FA557"/>
                </a:solidFill>
              </a:rPr>
              <a:t>frei</a:t>
            </a:r>
            <a:r>
              <a:rPr lang="en-US" sz="1200" dirty="0">
                <a:solidFill>
                  <a:srgbClr val="4FA557"/>
                </a:solidFill>
              </a:rPr>
              <a:t> in der Wahl der Web-</a:t>
            </a:r>
            <a:r>
              <a:rPr lang="en-US" sz="1200" dirty="0" err="1">
                <a:solidFill>
                  <a:srgbClr val="4FA557"/>
                </a:solidFill>
              </a:rPr>
              <a:t>Technologien</a:t>
            </a:r>
            <a:r>
              <a:rPr lang="en-US" sz="1200" dirty="0">
                <a:solidFill>
                  <a:srgbClr val="4FA557"/>
                </a:solidFill>
              </a:rPr>
              <a:t>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Einfache Integration von KAPA-PLAN in KAPA-BEDARF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Bald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KAPA-PLAN auf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Art und Weise in den KAPA-BEDARF </a:t>
            </a:r>
            <a:r>
              <a:rPr lang="en-US" sz="1200" dirty="0" err="1">
                <a:solidFill>
                  <a:srgbClr val="4FA557"/>
                </a:solidFill>
              </a:rPr>
              <a:t>integriert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Hier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merkten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schon</a:t>
            </a:r>
            <a:r>
              <a:rPr lang="en-US" sz="1200" dirty="0">
                <a:solidFill>
                  <a:srgbClr val="4FA557"/>
                </a:solidFill>
              </a:rPr>
              <a:t> bald,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dies der </a:t>
            </a:r>
            <a:r>
              <a:rPr lang="en-US" sz="1200" dirty="0" err="1">
                <a:solidFill>
                  <a:srgbClr val="4FA557"/>
                </a:solidFill>
              </a:rPr>
              <a:t>falsche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denn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wieso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der KAPA-BEDARF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dürfen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KAPA-PLAN,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allgemein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wichtiger</a:t>
            </a:r>
            <a:r>
              <a:rPr lang="en-US" sz="1200" dirty="0">
                <a:solidFill>
                  <a:srgbClr val="4FA557"/>
                </a:solidFill>
              </a:rPr>
              <a:t> sein und die App-Shell </a:t>
            </a:r>
            <a:r>
              <a:rPr lang="en-US" sz="1200" dirty="0" err="1">
                <a:solidFill>
                  <a:srgbClr val="4FA557"/>
                </a:solidFill>
              </a:rPr>
              <a:t>bereitstellen</a:t>
            </a:r>
            <a:r>
              <a:rPr lang="en-US" sz="1200" dirty="0">
                <a:solidFill>
                  <a:srgbClr val="4FA557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KAPA-PLAN </a:t>
            </a:r>
            <a:r>
              <a:rPr lang="en-US" sz="1200" dirty="0" err="1">
                <a:solidFill>
                  <a:srgbClr val="4FA557"/>
                </a:solidFill>
              </a:rPr>
              <a:t>konnte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Views </a:t>
            </a:r>
            <a:r>
              <a:rPr lang="en-US" sz="1200" dirty="0" err="1">
                <a:solidFill>
                  <a:srgbClr val="4FA557"/>
                </a:solidFill>
              </a:rPr>
              <a:t>öffnen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Sehr </a:t>
            </a:r>
            <a:r>
              <a:rPr lang="en-US" sz="1200" dirty="0" err="1">
                <a:solidFill>
                  <a:srgbClr val="4FA557"/>
                </a:solidFill>
              </a:rPr>
              <a:t>engle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Kopplung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zwischen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beiden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an KAPA-PLAN </a:t>
            </a:r>
            <a:r>
              <a:rPr lang="en-US" sz="1200" dirty="0" err="1">
                <a:solidFill>
                  <a:srgbClr val="4FA557"/>
                </a:solidFill>
              </a:rPr>
              <a:t>erfordern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des KAPA-BEDARF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Skaliert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wenn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weitere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hinzukommen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Integration </a:t>
            </a:r>
            <a:r>
              <a:rPr lang="en-US" sz="1200" dirty="0" err="1">
                <a:solidFill>
                  <a:srgbClr val="4FA557"/>
                </a:solidFill>
              </a:rPr>
              <a:t>eher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, Reverse-Proxy </a:t>
            </a:r>
            <a:r>
              <a:rPr lang="en-US" sz="1200" dirty="0" err="1">
                <a:solidFill>
                  <a:srgbClr val="4FA557"/>
                </a:solidFill>
              </a:rPr>
              <a:t>notwendig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wegen</a:t>
            </a:r>
            <a:r>
              <a:rPr lang="en-US" sz="1200" dirty="0">
                <a:solidFill>
                  <a:srgbClr val="4FA557"/>
                </a:solidFill>
              </a:rPr>
              <a:t> Same-Origin um URL </a:t>
            </a:r>
            <a:r>
              <a:rPr lang="en-US" sz="1200" dirty="0" err="1">
                <a:solidFill>
                  <a:srgbClr val="4FA557"/>
                </a:solidFill>
              </a:rPr>
              <a:t>Änderungen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abhören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können</a:t>
            </a:r>
            <a:r>
              <a:rPr lang="en-US" sz="1200" dirty="0">
                <a:solidFill>
                  <a:srgbClr val="4FA557"/>
                </a:solidFill>
              </a:rPr>
              <a:t> (post-message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Sandbox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Web-Storage </a:t>
            </a:r>
            <a:r>
              <a:rPr lang="en-US" sz="1200" dirty="0">
                <a:solidFill>
                  <a:srgbClr val="4FA557"/>
                </a:solidFill>
                <a:sym typeface="Wingdings" panose="05000000000000000000" pitchFamily="2" charset="2"/>
              </a:rPr>
              <a:t> shared model  </a:t>
            </a:r>
            <a:r>
              <a:rPr lang="en-US" sz="1200" dirty="0" err="1">
                <a:solidFill>
                  <a:srgbClr val="4FA557"/>
                </a:solidFill>
                <a:sym typeface="Wingdings" panose="05000000000000000000" pitchFamily="2" charset="2"/>
              </a:rPr>
              <a:t>gefährlich</a:t>
            </a: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b="1" dirty="0">
                <a:solidFill>
                  <a:srgbClr val="4FA557"/>
                </a:solidFill>
              </a:rPr>
              <a:t>Open Source Gang SCION </a:t>
            </a:r>
            <a:r>
              <a:rPr lang="de-CH" sz="1200" b="1" dirty="0" err="1">
                <a:solidFill>
                  <a:srgbClr val="4FA557"/>
                </a:solidFill>
              </a:rPr>
              <a:t>Workbench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App-Shell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immer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sie</a:t>
            </a:r>
            <a:r>
              <a:rPr lang="en-US" sz="1200" dirty="0">
                <a:solidFill>
                  <a:srgbClr val="4FA557"/>
                </a:solidFill>
              </a:rPr>
              <a:t> von Eclipse RCP </a:t>
            </a:r>
            <a:r>
              <a:rPr lang="en-US" sz="1200" dirty="0" err="1">
                <a:solidFill>
                  <a:srgbClr val="4FA557"/>
                </a:solidFill>
              </a:rPr>
              <a:t>kennen</a:t>
            </a:r>
            <a:r>
              <a:rPr lang="en-US" sz="1200" dirty="0">
                <a:solidFill>
                  <a:srgbClr val="4FA557"/>
                </a:solidFill>
              </a:rPr>
              <a:t>. Sie </a:t>
            </a:r>
            <a:r>
              <a:rPr lang="en-US" sz="1200" dirty="0" err="1">
                <a:solidFill>
                  <a:srgbClr val="4FA557"/>
                </a:solidFill>
              </a:rPr>
              <a:t>ermöglichte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Fokusierung</a:t>
            </a:r>
            <a:r>
              <a:rPr lang="en-US" sz="1200" dirty="0">
                <a:solidFill>
                  <a:srgbClr val="4FA557"/>
                </a:solidFill>
              </a:rPr>
              <a:t> auf die </a:t>
            </a:r>
            <a:r>
              <a:rPr lang="en-US" sz="1200" dirty="0" err="1">
                <a:solidFill>
                  <a:srgbClr val="4FA557"/>
                </a:solidFill>
              </a:rPr>
              <a:t>Entwicklung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Fachlichkeit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konzentrieren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Weil </a:t>
            </a:r>
            <a:r>
              <a:rPr lang="en-US" sz="1200" dirty="0" err="1">
                <a:solidFill>
                  <a:srgbClr val="4FA557"/>
                </a:solidFill>
              </a:rPr>
              <a:t>auch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Projekte</a:t>
            </a:r>
            <a:r>
              <a:rPr lang="en-US" sz="1200" dirty="0">
                <a:solidFill>
                  <a:srgbClr val="4FA557"/>
                </a:solidFill>
              </a:rPr>
              <a:t> den Multi-View Use Case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entschieden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die Workbench Opensource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stellen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Überlegungen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dieser</a:t>
            </a:r>
            <a:r>
              <a:rPr lang="en-US" sz="1200" dirty="0">
                <a:solidFill>
                  <a:srgbClr val="4FA557"/>
                </a:solidFill>
              </a:rPr>
              <a:t> Code </a:t>
            </a:r>
            <a:r>
              <a:rPr lang="en-US" sz="1200" dirty="0" err="1">
                <a:solidFill>
                  <a:srgbClr val="4FA557"/>
                </a:solidFill>
              </a:rPr>
              <a:t>unäbhängig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Domäne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bleiben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Kollabaration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Spezialisten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ausserhalb</a:t>
            </a:r>
            <a:r>
              <a:rPr lang="en-US" sz="1200" dirty="0">
                <a:solidFill>
                  <a:srgbClr val="4FA557"/>
                </a:solidFill>
              </a:rPr>
              <a:t> des </a:t>
            </a:r>
            <a:r>
              <a:rPr lang="en-US" sz="1200" dirty="0" err="1">
                <a:solidFill>
                  <a:srgbClr val="4FA557"/>
                </a:solidFill>
              </a:rPr>
              <a:t>Projektes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Investitionsschutz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l”nagerer</a:t>
            </a:r>
            <a:r>
              <a:rPr lang="en-US" sz="1200" dirty="0">
                <a:solidFill>
                  <a:srgbClr val="4FA557"/>
                </a:solidFill>
              </a:rPr>
              <a:t> Life </a:t>
            </a:r>
            <a:r>
              <a:rPr lang="en-US" sz="1200" dirty="0" err="1">
                <a:solidFill>
                  <a:srgbClr val="4FA557"/>
                </a:solidFill>
              </a:rPr>
              <a:t>Cyucldandere</a:t>
            </a:r>
            <a:r>
              <a:rPr lang="en-US" sz="1200" dirty="0">
                <a:solidFill>
                  <a:srgbClr val="4FA557"/>
                </a:solidFill>
              </a:rPr>
              <a:t> Use Case </a:t>
            </a:r>
            <a:r>
              <a:rPr lang="en-US" sz="1200" dirty="0" err="1">
                <a:solidFill>
                  <a:srgbClr val="4FA557"/>
                </a:solidFill>
              </a:rPr>
              <a:t>prüfen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möchten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M</a:t>
            </a:r>
            <a:r>
              <a:rPr lang="de-CH" sz="1200" b="1" dirty="0" err="1">
                <a:solidFill>
                  <a:srgbClr val="4FA557"/>
                </a:solidFill>
              </a:rPr>
              <a:t>icro</a:t>
            </a:r>
            <a:r>
              <a:rPr lang="de-CH" sz="1200" b="1" dirty="0">
                <a:solidFill>
                  <a:srgbClr val="4FA557"/>
                </a:solidFill>
              </a:rPr>
              <a:t>-Frontend Integrationsstrategie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Sandbox for each application (separate scripting context) </a:t>
            </a:r>
            <a:r>
              <a:rPr lang="en-US" sz="1200" dirty="0">
                <a:sym typeface="Wingdings" panose="05000000000000000000" pitchFamily="2" charset="2"/>
              </a:rPr>
              <a:t> a</a:t>
            </a:r>
            <a:r>
              <a:rPr lang="en-US" sz="1200" dirty="0"/>
              <a:t>pplications can use any web framework in any version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Applications are integrated solely by their URL entry points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Routen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nach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draussen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Kontrollierte</a:t>
            </a:r>
            <a:r>
              <a:rPr lang="en-US" sz="1200" dirty="0"/>
              <a:t> </a:t>
            </a:r>
            <a:r>
              <a:rPr lang="en-US" sz="1200" dirty="0" err="1"/>
              <a:t>Absprünge</a:t>
            </a:r>
            <a:r>
              <a:rPr lang="en-US" sz="1200" dirty="0"/>
              <a:t> in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Applikationen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es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soll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möglich</a:t>
            </a:r>
            <a:r>
              <a:rPr lang="en-US" sz="1200" dirty="0">
                <a:sym typeface="Wingdings" panose="05000000000000000000" pitchFamily="2" charset="2"/>
              </a:rPr>
              <a:t> sein </a:t>
            </a:r>
            <a:r>
              <a:rPr lang="en-US" sz="1200" dirty="0" err="1">
                <a:sym typeface="Wingdings" panose="05000000000000000000" pitchFamily="2" charset="2"/>
              </a:rPr>
              <a:t>aufzuzeigen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wer</a:t>
            </a:r>
            <a:r>
              <a:rPr lang="en-US" sz="1200" dirty="0">
                <a:sym typeface="Wingdings" panose="05000000000000000000" pitchFamily="2" charset="2"/>
              </a:rPr>
              <a:t> von </a:t>
            </a:r>
            <a:r>
              <a:rPr lang="en-US" sz="1200" dirty="0" err="1">
                <a:sym typeface="Wingdings" panose="05000000000000000000" pitchFamily="2" charset="2"/>
              </a:rPr>
              <a:t>wem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abhängt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restriction on origin policy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Extensibility</a:t>
            </a:r>
          </a:p>
          <a:p>
            <a:pPr marL="0" lvl="0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275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1" dirty="0">
                <a:solidFill>
                  <a:srgbClr val="4FA557"/>
                </a:solidFill>
              </a:rPr>
              <a:t>KAPA-PLAN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Startschuss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Kapazitätsplanes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basierend</a:t>
            </a:r>
            <a:r>
              <a:rPr lang="en-US" sz="1200" b="0" dirty="0">
                <a:solidFill>
                  <a:srgbClr val="4FA557"/>
                </a:solidFill>
              </a:rPr>
              <a:t> auf Service Intentions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Erzeugung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konfliktfreien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produzierbaren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Fokus</a:t>
            </a:r>
            <a:r>
              <a:rPr lang="en-US" sz="1200" b="0" dirty="0">
                <a:solidFill>
                  <a:srgbClr val="4FA557"/>
                </a:solidFill>
              </a:rPr>
              <a:t> auf </a:t>
            </a:r>
            <a:r>
              <a:rPr lang="en-US" sz="1200" b="0" dirty="0" err="1">
                <a:solidFill>
                  <a:srgbClr val="4FA557"/>
                </a:solidFill>
              </a:rPr>
              <a:t>Algorithmik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Machbarkeitsnachweis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Erstes</a:t>
            </a:r>
            <a:r>
              <a:rPr lang="en-US" sz="1200" b="0" dirty="0">
                <a:solidFill>
                  <a:srgbClr val="4FA557"/>
                </a:solidFill>
              </a:rPr>
              <a:t> 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Ansteuerung</a:t>
            </a:r>
            <a:r>
              <a:rPr lang="en-US" sz="1200" b="0" dirty="0">
                <a:solidFill>
                  <a:srgbClr val="4FA557"/>
                </a:solidFill>
              </a:rPr>
              <a:t> der Solver und </a:t>
            </a:r>
            <a:r>
              <a:rPr lang="en-US" sz="1200" b="0" dirty="0" err="1">
                <a:solidFill>
                  <a:srgbClr val="4FA557"/>
                </a:solidFill>
              </a:rPr>
              <a:t>Visualisierung</a:t>
            </a:r>
            <a:r>
              <a:rPr lang="en-US" sz="1200" b="0" dirty="0">
                <a:solidFill>
                  <a:srgbClr val="4FA557"/>
                </a:solidFill>
              </a:rPr>
              <a:t> des </a:t>
            </a:r>
            <a:r>
              <a:rPr lang="en-US" sz="1200" b="0" dirty="0" err="1">
                <a:solidFill>
                  <a:srgbClr val="4FA557"/>
                </a:solidFill>
              </a:rPr>
              <a:t>berechneten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KAPA-BEDARF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Erfassung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komerziellen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Randbedingungen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als</a:t>
            </a:r>
            <a:r>
              <a:rPr lang="en-US" sz="1200" b="0" dirty="0">
                <a:solidFill>
                  <a:srgbClr val="4FA557"/>
                </a:solidFill>
              </a:rPr>
              <a:t> Input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KAPA-PLAN (</a:t>
            </a:r>
            <a:r>
              <a:rPr lang="en-US" sz="1200" b="0" dirty="0" err="1">
                <a:solidFill>
                  <a:srgbClr val="4FA557"/>
                </a:solidFill>
              </a:rPr>
              <a:t>Zugfahrten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Einschränkungen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Abstellungen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Anschlüsse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Umläufe</a:t>
            </a:r>
            <a:r>
              <a:rPr lang="en-US" sz="1200" b="0" dirty="0">
                <a:solidFill>
                  <a:srgbClr val="4FA557"/>
                </a:solidFill>
              </a:rPr>
              <a:t>)</a:t>
            </a:r>
          </a:p>
          <a:p>
            <a:endParaRPr lang="en-US" sz="1200" b="1" dirty="0">
              <a:solidFill>
                <a:srgbClr val="4FA557"/>
              </a:solidFill>
            </a:endParaRPr>
          </a:p>
          <a:p>
            <a:r>
              <a:rPr lang="en-US" sz="1200" b="1" dirty="0" err="1">
                <a:solidFill>
                  <a:srgbClr val="4FA557"/>
                </a:solidFill>
              </a:rPr>
              <a:t>Applikationsrahmen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Schnell war </a:t>
            </a:r>
            <a:r>
              <a:rPr lang="en-US" sz="1200" b="0" dirty="0" err="1">
                <a:solidFill>
                  <a:srgbClr val="4FA557"/>
                </a:solidFill>
              </a:rPr>
              <a:t>klar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irgendeine</a:t>
            </a:r>
            <a:r>
              <a:rPr lang="en-US" sz="1200" b="0" dirty="0">
                <a:solidFill>
                  <a:srgbClr val="4FA557"/>
                </a:solidFill>
              </a:rPr>
              <a:t> Form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Applikationsrahmen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brauchen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erlaut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darstellen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können</a:t>
            </a:r>
            <a:r>
              <a:rPr lang="en-US" sz="1200" b="0" dirty="0">
                <a:solidFill>
                  <a:srgbClr val="4FA55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Hierzu</a:t>
            </a:r>
            <a:r>
              <a:rPr lang="en-US" sz="1200" b="0" dirty="0">
                <a:solidFill>
                  <a:srgbClr val="4FA557"/>
                </a:solidFill>
              </a:rPr>
              <a:t> war </a:t>
            </a:r>
            <a:r>
              <a:rPr lang="en-US" sz="1200" b="0" dirty="0" err="1">
                <a:solidFill>
                  <a:srgbClr val="4FA557"/>
                </a:solidFill>
              </a:rPr>
              <a:t>ein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einfaches</a:t>
            </a:r>
            <a:r>
              <a:rPr lang="en-US" sz="1200" b="0" dirty="0">
                <a:solidFill>
                  <a:srgbClr val="4FA557"/>
                </a:solidFill>
              </a:rPr>
              <a:t> Tab-Widget bald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ausreichend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denn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Darstellungen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Inhalten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visuell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Steuerung</a:t>
            </a:r>
            <a:r>
              <a:rPr lang="en-US" sz="1200" b="0" dirty="0">
                <a:solidFill>
                  <a:srgbClr val="4FA557"/>
                </a:solidFill>
              </a:rPr>
              <a:t> der View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über</a:t>
            </a:r>
            <a:r>
              <a:rPr lang="en-US" sz="1200" b="0" dirty="0">
                <a:solidFill>
                  <a:srgbClr val="4FA557"/>
                </a:solidFill>
              </a:rPr>
              <a:t> Routing (URL), </a:t>
            </a:r>
            <a:r>
              <a:rPr lang="en-US" sz="1200" b="0" dirty="0" err="1">
                <a:solidFill>
                  <a:srgbClr val="4FA557"/>
                </a:solidFill>
              </a:rPr>
              <a:t>d.h</a:t>
            </a:r>
            <a:r>
              <a:rPr lang="en-US" sz="1200" b="0" dirty="0">
                <a:solidFill>
                  <a:srgbClr val="4FA557"/>
                </a:solidFill>
              </a:rPr>
              <a:t>. separates Router Outlet pro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Entfernung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sichtbarer</a:t>
            </a:r>
            <a:r>
              <a:rPr lang="en-US" sz="1200" b="0" dirty="0">
                <a:solidFill>
                  <a:srgbClr val="4FA557"/>
                </a:solidFill>
              </a:rPr>
              <a:t> Tab-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DOM und Angular Change Detection Tree (Performance)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Anordnung</a:t>
            </a:r>
            <a:r>
              <a:rPr lang="en-US" sz="1200" b="0" dirty="0">
                <a:solidFill>
                  <a:srgbClr val="4FA557"/>
                </a:solidFill>
              </a:rPr>
              <a:t> der Views in </a:t>
            </a:r>
            <a:r>
              <a:rPr lang="en-US" sz="1200" b="0" dirty="0" err="1">
                <a:solidFill>
                  <a:srgbClr val="4FA557"/>
                </a:solidFill>
              </a:rPr>
              <a:t>einem</a:t>
            </a:r>
            <a:r>
              <a:rPr lang="en-US" sz="1200" b="0" dirty="0">
                <a:solidFill>
                  <a:srgbClr val="4FA557"/>
                </a:solidFill>
              </a:rPr>
              <a:t> View-Grid </a:t>
            </a:r>
            <a:r>
              <a:rPr lang="en-US" sz="1200" b="0" dirty="0" err="1">
                <a:solidFill>
                  <a:srgbClr val="4FA557"/>
                </a:solidFill>
              </a:rPr>
              <a:t>ähnlich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wie</a:t>
            </a:r>
            <a:r>
              <a:rPr lang="en-US" sz="1200" b="0" dirty="0">
                <a:solidFill>
                  <a:srgbClr val="4FA557"/>
                </a:solidFill>
              </a:rPr>
              <a:t> in Eclipse RCP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Anforderungen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zusätzliche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mit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Benutzer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Messgenboxen</a:t>
            </a:r>
            <a:r>
              <a:rPr lang="en-US" sz="1200" b="0" dirty="0">
                <a:solidFill>
                  <a:srgbClr val="4FA557"/>
                </a:solidFill>
              </a:rPr>
              <a:t> (app-modal und view-modal)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Notifikationen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Popups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neue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hinzu</a:t>
            </a:r>
            <a:endParaRPr lang="en-US" sz="1200" b="0" dirty="0">
              <a:solidFill>
                <a:srgbClr val="4FA557"/>
              </a:solidFill>
            </a:endParaRPr>
          </a:p>
          <a:p>
            <a:pPr marL="457200" lvl="1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4FA557"/>
                </a:solidFill>
              </a:rPr>
              <a:t>KAPA-ROUTE </a:t>
            </a:r>
            <a:r>
              <a:rPr lang="en-US" sz="1200" b="1" dirty="0" err="1">
                <a:solidFill>
                  <a:srgbClr val="4FA557"/>
                </a:solidFill>
              </a:rPr>
              <a:t>Entwicklungsbeginn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möglichen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Fahrwegen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zwischen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zwei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Orten</a:t>
            </a:r>
            <a:endParaRPr lang="en-US" sz="1200" b="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FA557"/>
                </a:solidFill>
              </a:rPr>
              <a:t>Entscheid</a:t>
            </a:r>
            <a:r>
              <a:rPr lang="en-US" sz="1200" b="1" dirty="0">
                <a:solidFill>
                  <a:srgbClr val="4FA557"/>
                </a:solidFill>
              </a:rPr>
              <a:t> </a:t>
            </a:r>
            <a:r>
              <a:rPr lang="en-US" sz="1200" b="1" dirty="0" err="1">
                <a:solidFill>
                  <a:srgbClr val="4FA557"/>
                </a:solidFill>
              </a:rPr>
              <a:t>für</a:t>
            </a:r>
            <a:r>
              <a:rPr lang="en-US" sz="1200" b="1" dirty="0">
                <a:solidFill>
                  <a:srgbClr val="4FA557"/>
                </a:solidFill>
              </a:rPr>
              <a:t> Micro Frontend </a:t>
            </a:r>
            <a:r>
              <a:rPr lang="en-US" sz="1200" b="1" dirty="0" err="1">
                <a:solidFill>
                  <a:srgbClr val="4FA557"/>
                </a:solidFill>
              </a:rPr>
              <a:t>Architektur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Bisland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sich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mehrere</a:t>
            </a:r>
            <a:r>
              <a:rPr lang="en-US" sz="1200" dirty="0">
                <a:solidFill>
                  <a:srgbClr val="4FA557"/>
                </a:solidFill>
              </a:rPr>
              <a:t> URLs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den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Oberfläche</a:t>
            </a:r>
            <a:r>
              <a:rPr lang="en-US" sz="1200" dirty="0">
                <a:solidFill>
                  <a:srgbClr val="4FA557"/>
                </a:solidFill>
              </a:rPr>
              <a:t> sein,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Inhalten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welche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verschiedenen</a:t>
            </a:r>
            <a:r>
              <a:rPr lang="en-US" sz="1200" dirty="0">
                <a:solidFill>
                  <a:srgbClr val="4FA557"/>
                </a:solidFill>
              </a:rPr>
              <a:t> Teams </a:t>
            </a:r>
            <a:r>
              <a:rPr lang="en-US" sz="1200" dirty="0" err="1">
                <a:solidFill>
                  <a:srgbClr val="4FA557"/>
                </a:solidFill>
              </a:rPr>
              <a:t>geliefert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werden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full-Stack Teams </a:t>
            </a:r>
            <a:r>
              <a:rPr lang="en-US" sz="1200" dirty="0" err="1">
                <a:solidFill>
                  <a:srgbClr val="4FA557"/>
                </a:solidFill>
              </a:rPr>
              <a:t>aufgebaut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E2E </a:t>
            </a:r>
            <a:r>
              <a:rPr lang="en-US" sz="1200" dirty="0" err="1">
                <a:solidFill>
                  <a:srgbClr val="4FA557"/>
                </a:solidFill>
              </a:rPr>
              <a:t>Verantwortung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jedes</a:t>
            </a:r>
            <a:r>
              <a:rPr lang="en-US" sz="1200" dirty="0">
                <a:solidFill>
                  <a:srgbClr val="4FA557"/>
                </a:solidFill>
              </a:rPr>
              <a:t> Team </a:t>
            </a:r>
            <a:r>
              <a:rPr lang="en-US" sz="1200" dirty="0" err="1">
                <a:solidFill>
                  <a:srgbClr val="4FA557"/>
                </a:solidFill>
              </a:rPr>
              <a:t>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alles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Datenbank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bis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zum</a:t>
            </a:r>
            <a:r>
              <a:rPr lang="en-US" sz="1200" dirty="0">
                <a:solidFill>
                  <a:srgbClr val="4FA557"/>
                </a:solidFill>
              </a:rPr>
              <a:t> GUI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sollen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unabhängiger</a:t>
            </a:r>
            <a:r>
              <a:rPr lang="en-US" sz="1200" dirty="0">
                <a:solidFill>
                  <a:srgbClr val="4FA557"/>
                </a:solidFill>
              </a:rPr>
              <a:t> Lifecycle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 und </a:t>
            </a:r>
            <a:r>
              <a:rPr lang="en-US" sz="1200" dirty="0" err="1">
                <a:solidFill>
                  <a:srgbClr val="4FA557"/>
                </a:solidFill>
              </a:rPr>
              <a:t>frei</a:t>
            </a:r>
            <a:r>
              <a:rPr lang="en-US" sz="1200" dirty="0">
                <a:solidFill>
                  <a:srgbClr val="4FA557"/>
                </a:solidFill>
              </a:rPr>
              <a:t> in der Wahl der Web-</a:t>
            </a:r>
            <a:r>
              <a:rPr lang="en-US" sz="1200" dirty="0" err="1">
                <a:solidFill>
                  <a:srgbClr val="4FA557"/>
                </a:solidFill>
              </a:rPr>
              <a:t>Technologien</a:t>
            </a:r>
            <a:r>
              <a:rPr lang="en-US" sz="1200" dirty="0">
                <a:solidFill>
                  <a:srgbClr val="4FA557"/>
                </a:solidFill>
              </a:rPr>
              <a:t>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Einfache Integration von KAPA-PLAN in KAPA-BEDARF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Bald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KAPA-PLAN auf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Art und Weise in den KAPA-BEDARF </a:t>
            </a:r>
            <a:r>
              <a:rPr lang="en-US" sz="1200" dirty="0" err="1">
                <a:solidFill>
                  <a:srgbClr val="4FA557"/>
                </a:solidFill>
              </a:rPr>
              <a:t>integriert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Hier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merkten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schon</a:t>
            </a:r>
            <a:r>
              <a:rPr lang="en-US" sz="1200" dirty="0">
                <a:solidFill>
                  <a:srgbClr val="4FA557"/>
                </a:solidFill>
              </a:rPr>
              <a:t> bald,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dies der </a:t>
            </a:r>
            <a:r>
              <a:rPr lang="en-US" sz="1200" dirty="0" err="1">
                <a:solidFill>
                  <a:srgbClr val="4FA557"/>
                </a:solidFill>
              </a:rPr>
              <a:t>falsche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denn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wieso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der KAPA-BEDARF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dürfen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KAPA-PLAN,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allgemein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wichtiger</a:t>
            </a:r>
            <a:r>
              <a:rPr lang="en-US" sz="1200" dirty="0">
                <a:solidFill>
                  <a:srgbClr val="4FA557"/>
                </a:solidFill>
              </a:rPr>
              <a:t> sein und die App-Shell </a:t>
            </a:r>
            <a:r>
              <a:rPr lang="en-US" sz="1200" dirty="0" err="1">
                <a:solidFill>
                  <a:srgbClr val="4FA557"/>
                </a:solidFill>
              </a:rPr>
              <a:t>bereitstellen</a:t>
            </a:r>
            <a:r>
              <a:rPr lang="en-US" sz="1200" dirty="0">
                <a:solidFill>
                  <a:srgbClr val="4FA557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KAPA-PLAN </a:t>
            </a:r>
            <a:r>
              <a:rPr lang="en-US" sz="1200" dirty="0" err="1">
                <a:solidFill>
                  <a:srgbClr val="4FA557"/>
                </a:solidFill>
              </a:rPr>
              <a:t>konnte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Views </a:t>
            </a:r>
            <a:r>
              <a:rPr lang="en-US" sz="1200" dirty="0" err="1">
                <a:solidFill>
                  <a:srgbClr val="4FA557"/>
                </a:solidFill>
              </a:rPr>
              <a:t>öffnen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Sehr </a:t>
            </a:r>
            <a:r>
              <a:rPr lang="en-US" sz="1200" dirty="0" err="1">
                <a:solidFill>
                  <a:srgbClr val="4FA557"/>
                </a:solidFill>
              </a:rPr>
              <a:t>engle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Kopplung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zwischen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beiden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an KAPA-PLAN </a:t>
            </a:r>
            <a:r>
              <a:rPr lang="en-US" sz="1200" dirty="0" err="1">
                <a:solidFill>
                  <a:srgbClr val="4FA557"/>
                </a:solidFill>
              </a:rPr>
              <a:t>erfordern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des KAPA-BEDARF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Skaliert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wenn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weitere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hinzukommen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Integration </a:t>
            </a:r>
            <a:r>
              <a:rPr lang="en-US" sz="1200" dirty="0" err="1">
                <a:solidFill>
                  <a:srgbClr val="4FA557"/>
                </a:solidFill>
              </a:rPr>
              <a:t>eher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, Reverse-Proxy </a:t>
            </a:r>
            <a:r>
              <a:rPr lang="en-US" sz="1200" dirty="0" err="1">
                <a:solidFill>
                  <a:srgbClr val="4FA557"/>
                </a:solidFill>
              </a:rPr>
              <a:t>notwendig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wegen</a:t>
            </a:r>
            <a:r>
              <a:rPr lang="en-US" sz="1200" dirty="0">
                <a:solidFill>
                  <a:srgbClr val="4FA557"/>
                </a:solidFill>
              </a:rPr>
              <a:t> Same-Origin um URL </a:t>
            </a:r>
            <a:r>
              <a:rPr lang="en-US" sz="1200" dirty="0" err="1">
                <a:solidFill>
                  <a:srgbClr val="4FA557"/>
                </a:solidFill>
              </a:rPr>
              <a:t>Änderungen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abhören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können</a:t>
            </a:r>
            <a:r>
              <a:rPr lang="en-US" sz="1200" dirty="0">
                <a:solidFill>
                  <a:srgbClr val="4FA557"/>
                </a:solidFill>
              </a:rPr>
              <a:t> (post-message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Sandbox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Web-Storage </a:t>
            </a:r>
            <a:r>
              <a:rPr lang="en-US" sz="1200" dirty="0">
                <a:solidFill>
                  <a:srgbClr val="4FA557"/>
                </a:solidFill>
                <a:sym typeface="Wingdings" panose="05000000000000000000" pitchFamily="2" charset="2"/>
              </a:rPr>
              <a:t> shared model  </a:t>
            </a:r>
            <a:r>
              <a:rPr lang="en-US" sz="1200" dirty="0" err="1">
                <a:solidFill>
                  <a:srgbClr val="4FA557"/>
                </a:solidFill>
                <a:sym typeface="Wingdings" panose="05000000000000000000" pitchFamily="2" charset="2"/>
              </a:rPr>
              <a:t>gefährlich</a:t>
            </a: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b="1" dirty="0">
                <a:solidFill>
                  <a:srgbClr val="4FA557"/>
                </a:solidFill>
              </a:rPr>
              <a:t>Open Source Gang SCION </a:t>
            </a:r>
            <a:r>
              <a:rPr lang="de-CH" sz="1200" b="1" dirty="0" err="1">
                <a:solidFill>
                  <a:srgbClr val="4FA557"/>
                </a:solidFill>
              </a:rPr>
              <a:t>Workbench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App-Shell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immer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sie</a:t>
            </a:r>
            <a:r>
              <a:rPr lang="en-US" sz="1200" dirty="0">
                <a:solidFill>
                  <a:srgbClr val="4FA557"/>
                </a:solidFill>
              </a:rPr>
              <a:t> von Eclipse RCP </a:t>
            </a:r>
            <a:r>
              <a:rPr lang="en-US" sz="1200" dirty="0" err="1">
                <a:solidFill>
                  <a:srgbClr val="4FA557"/>
                </a:solidFill>
              </a:rPr>
              <a:t>kennen</a:t>
            </a:r>
            <a:r>
              <a:rPr lang="en-US" sz="1200" dirty="0">
                <a:solidFill>
                  <a:srgbClr val="4FA557"/>
                </a:solidFill>
              </a:rPr>
              <a:t>. Sie </a:t>
            </a:r>
            <a:r>
              <a:rPr lang="en-US" sz="1200" dirty="0" err="1">
                <a:solidFill>
                  <a:srgbClr val="4FA557"/>
                </a:solidFill>
              </a:rPr>
              <a:t>ermöglichte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Fokusierung</a:t>
            </a:r>
            <a:r>
              <a:rPr lang="en-US" sz="1200" dirty="0">
                <a:solidFill>
                  <a:srgbClr val="4FA557"/>
                </a:solidFill>
              </a:rPr>
              <a:t> auf die </a:t>
            </a:r>
            <a:r>
              <a:rPr lang="en-US" sz="1200" dirty="0" err="1">
                <a:solidFill>
                  <a:srgbClr val="4FA557"/>
                </a:solidFill>
              </a:rPr>
              <a:t>Entwicklung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Fachlichkeit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konzentrieren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Weil </a:t>
            </a:r>
            <a:r>
              <a:rPr lang="en-US" sz="1200" dirty="0" err="1">
                <a:solidFill>
                  <a:srgbClr val="4FA557"/>
                </a:solidFill>
              </a:rPr>
              <a:t>auch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Projekte</a:t>
            </a:r>
            <a:r>
              <a:rPr lang="en-US" sz="1200" dirty="0">
                <a:solidFill>
                  <a:srgbClr val="4FA557"/>
                </a:solidFill>
              </a:rPr>
              <a:t> den Multi-View Use Case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entschieden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die Workbench Opensource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stellen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Überlegungen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dieser</a:t>
            </a:r>
            <a:r>
              <a:rPr lang="en-US" sz="1200" dirty="0">
                <a:solidFill>
                  <a:srgbClr val="4FA557"/>
                </a:solidFill>
              </a:rPr>
              <a:t> Code </a:t>
            </a:r>
            <a:r>
              <a:rPr lang="en-US" sz="1200" dirty="0" err="1">
                <a:solidFill>
                  <a:srgbClr val="4FA557"/>
                </a:solidFill>
              </a:rPr>
              <a:t>unäbhängig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Domäne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bleiben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Kollabaration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Spezialisten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ausserhalb</a:t>
            </a:r>
            <a:r>
              <a:rPr lang="en-US" sz="1200" dirty="0">
                <a:solidFill>
                  <a:srgbClr val="4FA557"/>
                </a:solidFill>
              </a:rPr>
              <a:t> des </a:t>
            </a:r>
            <a:r>
              <a:rPr lang="en-US" sz="1200" dirty="0" err="1">
                <a:solidFill>
                  <a:srgbClr val="4FA557"/>
                </a:solidFill>
              </a:rPr>
              <a:t>Projektes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Investitionsschutz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l”nagerer</a:t>
            </a:r>
            <a:r>
              <a:rPr lang="en-US" sz="1200" dirty="0">
                <a:solidFill>
                  <a:srgbClr val="4FA557"/>
                </a:solidFill>
              </a:rPr>
              <a:t> Life </a:t>
            </a:r>
            <a:r>
              <a:rPr lang="en-US" sz="1200" dirty="0" err="1">
                <a:solidFill>
                  <a:srgbClr val="4FA557"/>
                </a:solidFill>
              </a:rPr>
              <a:t>Cyucldandere</a:t>
            </a:r>
            <a:r>
              <a:rPr lang="en-US" sz="1200" dirty="0">
                <a:solidFill>
                  <a:srgbClr val="4FA557"/>
                </a:solidFill>
              </a:rPr>
              <a:t> Use Case </a:t>
            </a:r>
            <a:r>
              <a:rPr lang="en-US" sz="1200" dirty="0" err="1">
                <a:solidFill>
                  <a:srgbClr val="4FA557"/>
                </a:solidFill>
              </a:rPr>
              <a:t>prüfen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möchten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M</a:t>
            </a:r>
            <a:r>
              <a:rPr lang="de-CH" sz="1200" b="1" dirty="0" err="1">
                <a:solidFill>
                  <a:srgbClr val="4FA557"/>
                </a:solidFill>
              </a:rPr>
              <a:t>icro</a:t>
            </a:r>
            <a:r>
              <a:rPr lang="de-CH" sz="1200" b="1" dirty="0">
                <a:solidFill>
                  <a:srgbClr val="4FA557"/>
                </a:solidFill>
              </a:rPr>
              <a:t>-Frontend Integrationsstrategie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Sandbox for each application (separate scripting context) </a:t>
            </a:r>
            <a:r>
              <a:rPr lang="en-US" sz="1200" dirty="0">
                <a:sym typeface="Wingdings" panose="05000000000000000000" pitchFamily="2" charset="2"/>
              </a:rPr>
              <a:t> a</a:t>
            </a:r>
            <a:r>
              <a:rPr lang="en-US" sz="1200" dirty="0"/>
              <a:t>pplications can use any web framework in any version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Applications are integrated solely by their URL entry points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Routen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nach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draussen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Kontrollierte</a:t>
            </a:r>
            <a:r>
              <a:rPr lang="en-US" sz="1200" dirty="0"/>
              <a:t> </a:t>
            </a:r>
            <a:r>
              <a:rPr lang="en-US" sz="1200" dirty="0" err="1"/>
              <a:t>Absprünge</a:t>
            </a:r>
            <a:r>
              <a:rPr lang="en-US" sz="1200" dirty="0"/>
              <a:t> in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Applikationen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es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soll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möglich</a:t>
            </a:r>
            <a:r>
              <a:rPr lang="en-US" sz="1200" dirty="0">
                <a:sym typeface="Wingdings" panose="05000000000000000000" pitchFamily="2" charset="2"/>
              </a:rPr>
              <a:t> sein </a:t>
            </a:r>
            <a:r>
              <a:rPr lang="en-US" sz="1200" dirty="0" err="1">
                <a:sym typeface="Wingdings" panose="05000000000000000000" pitchFamily="2" charset="2"/>
              </a:rPr>
              <a:t>aufzuzeigen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wer</a:t>
            </a:r>
            <a:r>
              <a:rPr lang="en-US" sz="1200" dirty="0">
                <a:sym typeface="Wingdings" panose="05000000000000000000" pitchFamily="2" charset="2"/>
              </a:rPr>
              <a:t> von </a:t>
            </a:r>
            <a:r>
              <a:rPr lang="en-US" sz="1200" dirty="0" err="1">
                <a:sym typeface="Wingdings" panose="05000000000000000000" pitchFamily="2" charset="2"/>
              </a:rPr>
              <a:t>wem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abhängt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restriction on origin policy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Extensibility</a:t>
            </a:r>
          </a:p>
          <a:p>
            <a:pPr marL="0" lvl="0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46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1" dirty="0">
                <a:solidFill>
                  <a:srgbClr val="4FA557"/>
                </a:solidFill>
              </a:rPr>
              <a:t>KAPA-PLAN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Startschuss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Kapazitätsplanes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basierend</a:t>
            </a:r>
            <a:r>
              <a:rPr lang="en-US" sz="1200" b="0" dirty="0">
                <a:solidFill>
                  <a:srgbClr val="4FA557"/>
                </a:solidFill>
              </a:rPr>
              <a:t> auf Service Intentions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Erzeugung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konfliktfreien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produzierbaren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Fokus</a:t>
            </a:r>
            <a:r>
              <a:rPr lang="en-US" sz="1200" b="0" dirty="0">
                <a:solidFill>
                  <a:srgbClr val="4FA557"/>
                </a:solidFill>
              </a:rPr>
              <a:t> auf </a:t>
            </a:r>
            <a:r>
              <a:rPr lang="en-US" sz="1200" b="0" dirty="0" err="1">
                <a:solidFill>
                  <a:srgbClr val="4FA557"/>
                </a:solidFill>
              </a:rPr>
              <a:t>Algorithmik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Machbarkeitsnachweis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Erstes</a:t>
            </a:r>
            <a:r>
              <a:rPr lang="en-US" sz="1200" b="0" dirty="0">
                <a:solidFill>
                  <a:srgbClr val="4FA557"/>
                </a:solidFill>
              </a:rPr>
              <a:t> 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Ansteuerung</a:t>
            </a:r>
            <a:r>
              <a:rPr lang="en-US" sz="1200" b="0" dirty="0">
                <a:solidFill>
                  <a:srgbClr val="4FA557"/>
                </a:solidFill>
              </a:rPr>
              <a:t> der Solver und </a:t>
            </a:r>
            <a:r>
              <a:rPr lang="en-US" sz="1200" b="0" dirty="0" err="1">
                <a:solidFill>
                  <a:srgbClr val="4FA557"/>
                </a:solidFill>
              </a:rPr>
              <a:t>Visualisierung</a:t>
            </a:r>
            <a:r>
              <a:rPr lang="en-US" sz="1200" b="0" dirty="0">
                <a:solidFill>
                  <a:srgbClr val="4FA557"/>
                </a:solidFill>
              </a:rPr>
              <a:t> des </a:t>
            </a:r>
            <a:r>
              <a:rPr lang="en-US" sz="1200" b="0" dirty="0" err="1">
                <a:solidFill>
                  <a:srgbClr val="4FA557"/>
                </a:solidFill>
              </a:rPr>
              <a:t>berechneten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Fahrplanes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KAPA-BEDARF Entwicklungsbeginn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GUI </a:t>
            </a:r>
            <a:r>
              <a:rPr lang="en-US" sz="1200" b="0" dirty="0" err="1">
                <a:solidFill>
                  <a:srgbClr val="4FA557"/>
                </a:solidFill>
              </a:rPr>
              <a:t>zur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Erfassung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komerziellen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Randbedingungen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als</a:t>
            </a:r>
            <a:r>
              <a:rPr lang="en-US" sz="1200" b="0" dirty="0">
                <a:solidFill>
                  <a:srgbClr val="4FA557"/>
                </a:solidFill>
              </a:rPr>
              <a:t> Input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KAPA-PLAN (</a:t>
            </a:r>
            <a:r>
              <a:rPr lang="en-US" sz="1200" b="0" dirty="0" err="1">
                <a:solidFill>
                  <a:srgbClr val="4FA557"/>
                </a:solidFill>
              </a:rPr>
              <a:t>Zugfahrten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Einschränkungen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Abstellungen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Anschlüsse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Umläufe</a:t>
            </a:r>
            <a:r>
              <a:rPr lang="en-US" sz="1200" b="0" dirty="0">
                <a:solidFill>
                  <a:srgbClr val="4FA557"/>
                </a:solidFill>
              </a:rPr>
              <a:t>)</a:t>
            </a:r>
          </a:p>
          <a:p>
            <a:endParaRPr lang="en-US" sz="1200" b="1" dirty="0">
              <a:solidFill>
                <a:srgbClr val="4FA557"/>
              </a:solidFill>
            </a:endParaRPr>
          </a:p>
          <a:p>
            <a:r>
              <a:rPr lang="en-US" sz="1200" b="1" dirty="0" err="1">
                <a:solidFill>
                  <a:srgbClr val="4FA557"/>
                </a:solidFill>
              </a:rPr>
              <a:t>Applikationsrahmen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Schnell war </a:t>
            </a:r>
            <a:r>
              <a:rPr lang="en-US" sz="1200" b="0" dirty="0" err="1">
                <a:solidFill>
                  <a:srgbClr val="4FA557"/>
                </a:solidFill>
              </a:rPr>
              <a:t>klar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dass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irgendeine</a:t>
            </a:r>
            <a:r>
              <a:rPr lang="en-US" sz="1200" b="0" dirty="0">
                <a:solidFill>
                  <a:srgbClr val="4FA557"/>
                </a:solidFill>
              </a:rPr>
              <a:t> Form </a:t>
            </a:r>
            <a:r>
              <a:rPr lang="en-US" sz="1200" b="0" dirty="0" err="1">
                <a:solidFill>
                  <a:srgbClr val="4FA557"/>
                </a:solidFill>
              </a:rPr>
              <a:t>eines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Applikationsrahmen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brauchen</a:t>
            </a:r>
            <a:r>
              <a:rPr lang="en-US" sz="1200" b="0" dirty="0">
                <a:solidFill>
                  <a:srgbClr val="4FA557"/>
                </a:solidFill>
              </a:rPr>
              <a:t> der </a:t>
            </a:r>
            <a:r>
              <a:rPr lang="en-US" sz="1200" b="0" dirty="0" err="1">
                <a:solidFill>
                  <a:srgbClr val="4FA557"/>
                </a:solidFill>
              </a:rPr>
              <a:t>es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erlaut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darstellen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können</a:t>
            </a:r>
            <a:r>
              <a:rPr lang="en-US" sz="1200" b="0" dirty="0">
                <a:solidFill>
                  <a:srgbClr val="4FA55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Hierzu</a:t>
            </a:r>
            <a:r>
              <a:rPr lang="en-US" sz="1200" b="0" dirty="0">
                <a:solidFill>
                  <a:srgbClr val="4FA557"/>
                </a:solidFill>
              </a:rPr>
              <a:t> war </a:t>
            </a:r>
            <a:r>
              <a:rPr lang="en-US" sz="1200" b="0" dirty="0" err="1">
                <a:solidFill>
                  <a:srgbClr val="4FA557"/>
                </a:solidFill>
              </a:rPr>
              <a:t>ein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einfaches</a:t>
            </a:r>
            <a:r>
              <a:rPr lang="en-US" sz="1200" b="0" dirty="0">
                <a:solidFill>
                  <a:srgbClr val="4FA557"/>
                </a:solidFill>
              </a:rPr>
              <a:t> Tab-Widget bald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ausreichend</a:t>
            </a:r>
            <a:r>
              <a:rPr lang="en-US" sz="1200" b="0" dirty="0">
                <a:solidFill>
                  <a:srgbClr val="4FA557"/>
                </a:solidFill>
              </a:rPr>
              <a:t>, </a:t>
            </a:r>
            <a:r>
              <a:rPr lang="en-US" sz="1200" b="0" dirty="0" err="1">
                <a:solidFill>
                  <a:srgbClr val="4FA557"/>
                </a:solidFill>
              </a:rPr>
              <a:t>denn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Darstellungen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Inhalten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visuell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nebeneinander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Steuerung</a:t>
            </a:r>
            <a:r>
              <a:rPr lang="en-US" sz="1200" b="0" dirty="0">
                <a:solidFill>
                  <a:srgbClr val="4FA557"/>
                </a:solidFill>
              </a:rPr>
              <a:t> der View 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über</a:t>
            </a:r>
            <a:r>
              <a:rPr lang="en-US" sz="1200" b="0" dirty="0">
                <a:solidFill>
                  <a:srgbClr val="4FA557"/>
                </a:solidFill>
              </a:rPr>
              <a:t> Routing (URL), </a:t>
            </a:r>
            <a:r>
              <a:rPr lang="en-US" sz="1200" b="0" dirty="0" err="1">
                <a:solidFill>
                  <a:srgbClr val="4FA557"/>
                </a:solidFill>
              </a:rPr>
              <a:t>d.h</a:t>
            </a:r>
            <a:r>
              <a:rPr lang="en-US" sz="1200" b="0" dirty="0">
                <a:solidFill>
                  <a:srgbClr val="4FA557"/>
                </a:solidFill>
              </a:rPr>
              <a:t>. separates Router Outlet pro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Entfernung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nicht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sichtbarer</a:t>
            </a:r>
            <a:r>
              <a:rPr lang="en-US" sz="1200" b="0" dirty="0">
                <a:solidFill>
                  <a:srgbClr val="4FA557"/>
                </a:solidFill>
              </a:rPr>
              <a:t> Tab-</a:t>
            </a:r>
            <a:r>
              <a:rPr lang="en-US" sz="1200" b="0" dirty="0" err="1">
                <a:solidFill>
                  <a:srgbClr val="4FA557"/>
                </a:solidFill>
              </a:rPr>
              <a:t>Inhalte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aus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DOM und Angular Change Detection Tree (Performance)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Anordnung</a:t>
            </a:r>
            <a:r>
              <a:rPr lang="en-US" sz="1200" b="0" dirty="0">
                <a:solidFill>
                  <a:srgbClr val="4FA557"/>
                </a:solidFill>
              </a:rPr>
              <a:t> der Views in </a:t>
            </a:r>
            <a:r>
              <a:rPr lang="en-US" sz="1200" b="0" dirty="0" err="1">
                <a:solidFill>
                  <a:srgbClr val="4FA557"/>
                </a:solidFill>
              </a:rPr>
              <a:t>einem</a:t>
            </a:r>
            <a:r>
              <a:rPr lang="en-US" sz="1200" b="0" dirty="0">
                <a:solidFill>
                  <a:srgbClr val="4FA557"/>
                </a:solidFill>
              </a:rPr>
              <a:t> View-Grid </a:t>
            </a:r>
            <a:r>
              <a:rPr lang="en-US" sz="1200" b="0" dirty="0" err="1">
                <a:solidFill>
                  <a:srgbClr val="4FA557"/>
                </a:solidFill>
              </a:rPr>
              <a:t>ähnlich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wie</a:t>
            </a:r>
            <a:r>
              <a:rPr lang="en-US" sz="1200" b="0" dirty="0">
                <a:solidFill>
                  <a:srgbClr val="4FA557"/>
                </a:solidFill>
              </a:rPr>
              <a:t> in Eclipse RCP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Anforderungen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für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zusätzliche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mit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dem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Benutzer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Messgenboxen</a:t>
            </a:r>
            <a:r>
              <a:rPr lang="en-US" sz="1200" b="0" dirty="0">
                <a:solidFill>
                  <a:srgbClr val="4FA557"/>
                </a:solidFill>
              </a:rPr>
              <a:t> (app-modal und view-modal)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rgbClr val="4FA557"/>
                </a:solidFill>
              </a:rPr>
              <a:t>Notifikationen</a:t>
            </a:r>
            <a:endParaRPr lang="en-US" sz="1200" b="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Popups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FA55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FA557"/>
                </a:solidFill>
              </a:rPr>
              <a:t>Bald </a:t>
            </a:r>
            <a:r>
              <a:rPr lang="en-US" sz="1200" b="0" dirty="0" err="1">
                <a:solidFill>
                  <a:srgbClr val="4FA557"/>
                </a:solidFill>
              </a:rPr>
              <a:t>kamen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auch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neue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Interaktionsmöglichkeiten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hinzu</a:t>
            </a:r>
            <a:endParaRPr lang="en-US" sz="1200" b="0" dirty="0">
              <a:solidFill>
                <a:srgbClr val="4FA557"/>
              </a:solidFill>
            </a:endParaRPr>
          </a:p>
          <a:p>
            <a:pPr marL="457200" lvl="1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4FA557"/>
                </a:solidFill>
              </a:rPr>
              <a:t>KAPA-ROUTE </a:t>
            </a:r>
            <a:r>
              <a:rPr lang="en-US" sz="1200" b="1" dirty="0" err="1">
                <a:solidFill>
                  <a:srgbClr val="4FA557"/>
                </a:solidFill>
              </a:rPr>
              <a:t>Entwicklungsbeginn</a:t>
            </a:r>
            <a:endParaRPr lang="en-US" sz="1200" b="1" dirty="0">
              <a:solidFill>
                <a:srgbClr val="4FA55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rgbClr val="4FA557"/>
                </a:solidFill>
              </a:rPr>
              <a:t>Berechnung</a:t>
            </a:r>
            <a:r>
              <a:rPr lang="en-US" sz="1200" b="0" dirty="0">
                <a:solidFill>
                  <a:srgbClr val="4FA557"/>
                </a:solidFill>
              </a:rPr>
              <a:t> von </a:t>
            </a:r>
            <a:r>
              <a:rPr lang="en-US" sz="1200" b="0" dirty="0" err="1">
                <a:solidFill>
                  <a:srgbClr val="4FA557"/>
                </a:solidFill>
              </a:rPr>
              <a:t>möglichen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Fahrwegen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zwischen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zwei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Orten</a:t>
            </a:r>
            <a:endParaRPr lang="en-US" sz="1200" b="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FA557"/>
                </a:solidFill>
              </a:rPr>
              <a:t>Entscheid</a:t>
            </a:r>
            <a:r>
              <a:rPr lang="en-US" sz="1200" b="1" dirty="0">
                <a:solidFill>
                  <a:srgbClr val="4FA557"/>
                </a:solidFill>
              </a:rPr>
              <a:t> </a:t>
            </a:r>
            <a:r>
              <a:rPr lang="en-US" sz="1200" b="1" dirty="0" err="1">
                <a:solidFill>
                  <a:srgbClr val="4FA557"/>
                </a:solidFill>
              </a:rPr>
              <a:t>für</a:t>
            </a:r>
            <a:r>
              <a:rPr lang="en-US" sz="1200" b="1" dirty="0">
                <a:solidFill>
                  <a:srgbClr val="4FA557"/>
                </a:solidFill>
              </a:rPr>
              <a:t> Micro Frontend </a:t>
            </a:r>
            <a:r>
              <a:rPr lang="en-US" sz="1200" b="1" dirty="0" err="1">
                <a:solidFill>
                  <a:srgbClr val="4FA557"/>
                </a:solidFill>
              </a:rPr>
              <a:t>Architektur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Bisland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sich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mehrere</a:t>
            </a:r>
            <a:r>
              <a:rPr lang="en-US" sz="1200" dirty="0">
                <a:solidFill>
                  <a:srgbClr val="4FA557"/>
                </a:solidFill>
              </a:rPr>
              <a:t> URLs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den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Oberfläche</a:t>
            </a:r>
            <a:r>
              <a:rPr lang="en-US" sz="1200" dirty="0">
                <a:solidFill>
                  <a:srgbClr val="4FA557"/>
                </a:solidFill>
              </a:rPr>
              <a:t> sein,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Inhalten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welche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verschiedenen</a:t>
            </a:r>
            <a:r>
              <a:rPr lang="en-US" sz="1200" dirty="0">
                <a:solidFill>
                  <a:srgbClr val="4FA557"/>
                </a:solidFill>
              </a:rPr>
              <a:t> Teams </a:t>
            </a:r>
            <a:r>
              <a:rPr lang="en-US" sz="1200" dirty="0" err="1">
                <a:solidFill>
                  <a:srgbClr val="4FA557"/>
                </a:solidFill>
              </a:rPr>
              <a:t>geliefert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werden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full-Stack Teams </a:t>
            </a:r>
            <a:r>
              <a:rPr lang="en-US" sz="1200" dirty="0" err="1">
                <a:solidFill>
                  <a:srgbClr val="4FA557"/>
                </a:solidFill>
              </a:rPr>
              <a:t>aufgebaut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E2E </a:t>
            </a:r>
            <a:r>
              <a:rPr lang="en-US" sz="1200" dirty="0" err="1">
                <a:solidFill>
                  <a:srgbClr val="4FA557"/>
                </a:solidFill>
              </a:rPr>
              <a:t>Verantwortung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jedes</a:t>
            </a:r>
            <a:r>
              <a:rPr lang="en-US" sz="1200" dirty="0">
                <a:solidFill>
                  <a:srgbClr val="4FA557"/>
                </a:solidFill>
              </a:rPr>
              <a:t> Team </a:t>
            </a:r>
            <a:r>
              <a:rPr lang="en-US" sz="1200" dirty="0" err="1">
                <a:solidFill>
                  <a:srgbClr val="4FA557"/>
                </a:solidFill>
              </a:rPr>
              <a:t>liefert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alles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Datenbank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bis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zum</a:t>
            </a:r>
            <a:r>
              <a:rPr lang="en-US" sz="1200" dirty="0">
                <a:solidFill>
                  <a:srgbClr val="4FA557"/>
                </a:solidFill>
              </a:rPr>
              <a:t> GUI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Die Teams </a:t>
            </a:r>
            <a:r>
              <a:rPr lang="en-US" sz="1200" dirty="0" err="1">
                <a:solidFill>
                  <a:srgbClr val="4FA557"/>
                </a:solidFill>
              </a:rPr>
              <a:t>sollen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unabhängiger</a:t>
            </a:r>
            <a:r>
              <a:rPr lang="en-US" sz="1200" dirty="0">
                <a:solidFill>
                  <a:srgbClr val="4FA557"/>
                </a:solidFill>
              </a:rPr>
              <a:t> Lifecycle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 und </a:t>
            </a:r>
            <a:r>
              <a:rPr lang="en-US" sz="1200" dirty="0" err="1">
                <a:solidFill>
                  <a:srgbClr val="4FA557"/>
                </a:solidFill>
              </a:rPr>
              <a:t>frei</a:t>
            </a:r>
            <a:r>
              <a:rPr lang="en-US" sz="1200" dirty="0">
                <a:solidFill>
                  <a:srgbClr val="4FA557"/>
                </a:solidFill>
              </a:rPr>
              <a:t> in der Wahl der Web-</a:t>
            </a:r>
            <a:r>
              <a:rPr lang="en-US" sz="1200" dirty="0" err="1">
                <a:solidFill>
                  <a:srgbClr val="4FA557"/>
                </a:solidFill>
              </a:rPr>
              <a:t>Technologien</a:t>
            </a:r>
            <a:r>
              <a:rPr lang="en-US" sz="1200" dirty="0">
                <a:solidFill>
                  <a:srgbClr val="4FA557"/>
                </a:solidFill>
              </a:rPr>
              <a:t> sein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CH" sz="1200" b="1" dirty="0">
                <a:solidFill>
                  <a:srgbClr val="4FA557"/>
                </a:solidFill>
              </a:rPr>
              <a:t>Einfache Integration von KAPA-PLAN in KAPA-BEDARF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Bald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KAPA-PLAN auf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Art und Weise in den KAPA-BEDARF </a:t>
            </a:r>
            <a:r>
              <a:rPr lang="en-US" sz="1200" dirty="0" err="1">
                <a:solidFill>
                  <a:srgbClr val="4FA557"/>
                </a:solidFill>
              </a:rPr>
              <a:t>integriert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Hier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merkten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schon</a:t>
            </a:r>
            <a:r>
              <a:rPr lang="en-US" sz="1200" dirty="0">
                <a:solidFill>
                  <a:srgbClr val="4FA557"/>
                </a:solidFill>
              </a:rPr>
              <a:t> bald,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dies der </a:t>
            </a:r>
            <a:r>
              <a:rPr lang="en-US" sz="1200" dirty="0" err="1">
                <a:solidFill>
                  <a:srgbClr val="4FA557"/>
                </a:solidFill>
              </a:rPr>
              <a:t>falsche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denn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wieso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 der KAPA-BEDARF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dürfen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KAPA-PLAN,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allgemein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wichtiger</a:t>
            </a:r>
            <a:r>
              <a:rPr lang="en-US" sz="1200" dirty="0">
                <a:solidFill>
                  <a:srgbClr val="4FA557"/>
                </a:solidFill>
              </a:rPr>
              <a:t> sein und die App-Shell </a:t>
            </a:r>
            <a:r>
              <a:rPr lang="en-US" sz="1200" dirty="0" err="1">
                <a:solidFill>
                  <a:srgbClr val="4FA557"/>
                </a:solidFill>
              </a:rPr>
              <a:t>bereitstellen</a:t>
            </a:r>
            <a:r>
              <a:rPr lang="en-US" sz="1200" dirty="0">
                <a:solidFill>
                  <a:srgbClr val="4FA557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KAPA-PLAN </a:t>
            </a:r>
            <a:r>
              <a:rPr lang="en-US" sz="1200" dirty="0" err="1">
                <a:solidFill>
                  <a:srgbClr val="4FA557"/>
                </a:solidFill>
              </a:rPr>
              <a:t>konnte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Views </a:t>
            </a:r>
            <a:r>
              <a:rPr lang="en-US" sz="1200" dirty="0" err="1">
                <a:solidFill>
                  <a:srgbClr val="4FA557"/>
                </a:solidFill>
              </a:rPr>
              <a:t>öffnen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Sehr </a:t>
            </a:r>
            <a:r>
              <a:rPr lang="en-US" sz="1200" dirty="0" err="1">
                <a:solidFill>
                  <a:srgbClr val="4FA557"/>
                </a:solidFill>
              </a:rPr>
              <a:t>engle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Kopplung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zwischen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beiden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an KAPA-PLAN </a:t>
            </a:r>
            <a:r>
              <a:rPr lang="en-US" sz="1200" dirty="0" err="1">
                <a:solidFill>
                  <a:srgbClr val="4FA557"/>
                </a:solidFill>
              </a:rPr>
              <a:t>erfordern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Anpassungen</a:t>
            </a:r>
            <a:r>
              <a:rPr lang="en-US" sz="1200" dirty="0">
                <a:solidFill>
                  <a:srgbClr val="4FA557"/>
                </a:solidFill>
              </a:rPr>
              <a:t> des KAPA-BEDARF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Skaliert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wenn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weitere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hinzukommen</a:t>
            </a:r>
            <a:endParaRPr lang="en-US" sz="1200" dirty="0">
              <a:solidFill>
                <a:srgbClr val="4FA557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Integration </a:t>
            </a:r>
            <a:r>
              <a:rPr lang="en-US" sz="1200" dirty="0" err="1">
                <a:solidFill>
                  <a:srgbClr val="4FA557"/>
                </a:solidFill>
              </a:rPr>
              <a:t>eher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, Reverse-Proxy </a:t>
            </a:r>
            <a:r>
              <a:rPr lang="en-US" sz="1200" dirty="0" err="1">
                <a:solidFill>
                  <a:srgbClr val="4FA557"/>
                </a:solidFill>
              </a:rPr>
              <a:t>notwendig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wegen</a:t>
            </a:r>
            <a:r>
              <a:rPr lang="en-US" sz="1200" dirty="0">
                <a:solidFill>
                  <a:srgbClr val="4FA557"/>
                </a:solidFill>
              </a:rPr>
              <a:t> Same-Origin um URL </a:t>
            </a:r>
            <a:r>
              <a:rPr lang="en-US" sz="1200" dirty="0" err="1">
                <a:solidFill>
                  <a:srgbClr val="4FA557"/>
                </a:solidFill>
              </a:rPr>
              <a:t>Änderungen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abhören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können</a:t>
            </a:r>
            <a:r>
              <a:rPr lang="en-US" sz="1200" dirty="0">
                <a:solidFill>
                  <a:srgbClr val="4FA557"/>
                </a:solidFill>
              </a:rPr>
              <a:t> (post-message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aufwändig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Keine</a:t>
            </a:r>
            <a:r>
              <a:rPr lang="en-US" sz="1200" dirty="0">
                <a:solidFill>
                  <a:srgbClr val="4FA557"/>
                </a:solidFill>
              </a:rPr>
              <a:t> Sandbox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Web-Storage </a:t>
            </a:r>
            <a:r>
              <a:rPr lang="en-US" sz="1200" dirty="0">
                <a:solidFill>
                  <a:srgbClr val="4FA557"/>
                </a:solidFill>
                <a:sym typeface="Wingdings" panose="05000000000000000000" pitchFamily="2" charset="2"/>
              </a:rPr>
              <a:t> shared model  </a:t>
            </a:r>
            <a:r>
              <a:rPr lang="en-US" sz="1200" dirty="0" err="1">
                <a:solidFill>
                  <a:srgbClr val="4FA557"/>
                </a:solidFill>
                <a:sym typeface="Wingdings" panose="05000000000000000000" pitchFamily="2" charset="2"/>
              </a:rPr>
              <a:t>gefährlich</a:t>
            </a: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4FA55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b="1" dirty="0">
                <a:solidFill>
                  <a:srgbClr val="4FA557"/>
                </a:solidFill>
              </a:rPr>
              <a:t>Open Source Gang SCION </a:t>
            </a:r>
            <a:r>
              <a:rPr lang="de-CH" sz="1200" b="1" dirty="0" err="1">
                <a:solidFill>
                  <a:srgbClr val="4FA557"/>
                </a:solidFill>
              </a:rPr>
              <a:t>Workbench</a:t>
            </a:r>
            <a:endParaRPr lang="de-CH" sz="1200" b="1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App-Shell </a:t>
            </a:r>
            <a:r>
              <a:rPr lang="en-US" sz="1200" dirty="0" err="1">
                <a:solidFill>
                  <a:srgbClr val="4FA557"/>
                </a:solidFill>
              </a:rPr>
              <a:t>wurde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immer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sie</a:t>
            </a:r>
            <a:r>
              <a:rPr lang="en-US" sz="1200" dirty="0">
                <a:solidFill>
                  <a:srgbClr val="4FA557"/>
                </a:solidFill>
              </a:rPr>
              <a:t> von Eclipse RCP </a:t>
            </a:r>
            <a:r>
              <a:rPr lang="en-US" sz="1200" dirty="0" err="1">
                <a:solidFill>
                  <a:srgbClr val="4FA557"/>
                </a:solidFill>
              </a:rPr>
              <a:t>kennen</a:t>
            </a:r>
            <a:r>
              <a:rPr lang="en-US" sz="1200" dirty="0">
                <a:solidFill>
                  <a:srgbClr val="4FA557"/>
                </a:solidFill>
              </a:rPr>
              <a:t>. Sie </a:t>
            </a:r>
            <a:r>
              <a:rPr lang="en-US" sz="1200" dirty="0" err="1">
                <a:solidFill>
                  <a:srgbClr val="4FA557"/>
                </a:solidFill>
              </a:rPr>
              <a:t>ermöglichte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Fokusierung</a:t>
            </a:r>
            <a:r>
              <a:rPr lang="en-US" sz="1200" dirty="0">
                <a:solidFill>
                  <a:srgbClr val="4FA557"/>
                </a:solidFill>
              </a:rPr>
              <a:t> auf die </a:t>
            </a:r>
            <a:r>
              <a:rPr lang="en-US" sz="1200" dirty="0" err="1">
                <a:solidFill>
                  <a:srgbClr val="4FA557"/>
                </a:solidFill>
              </a:rPr>
              <a:t>Entwicklung</a:t>
            </a:r>
            <a:r>
              <a:rPr lang="en-US" sz="1200" dirty="0">
                <a:solidFill>
                  <a:srgbClr val="4FA557"/>
                </a:solidFill>
              </a:rPr>
              <a:t> von </a:t>
            </a:r>
            <a:r>
              <a:rPr lang="en-US" sz="1200" dirty="0" err="1">
                <a:solidFill>
                  <a:srgbClr val="4FA557"/>
                </a:solidFill>
              </a:rPr>
              <a:t>Fachlichkeit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konzentrieren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Weil </a:t>
            </a:r>
            <a:r>
              <a:rPr lang="en-US" sz="1200" dirty="0" err="1">
                <a:solidFill>
                  <a:srgbClr val="4FA557"/>
                </a:solidFill>
              </a:rPr>
              <a:t>auch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Projekte</a:t>
            </a:r>
            <a:r>
              <a:rPr lang="en-US" sz="1200" dirty="0">
                <a:solidFill>
                  <a:srgbClr val="4FA557"/>
                </a:solidFill>
              </a:rPr>
              <a:t> den Multi-View Use Case </a:t>
            </a:r>
            <a:r>
              <a:rPr lang="en-US" sz="1200" dirty="0" err="1">
                <a:solidFill>
                  <a:srgbClr val="4FA557"/>
                </a:solidFill>
              </a:rPr>
              <a:t>haben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entschieden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die Workbench Opensource </a:t>
            </a:r>
            <a:r>
              <a:rPr lang="en-US" sz="1200" dirty="0" err="1">
                <a:solidFill>
                  <a:srgbClr val="4FA557"/>
                </a:solidFill>
              </a:rPr>
              <a:t>zu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stellen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4FA557"/>
                </a:solidFill>
              </a:rPr>
              <a:t>Die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Überlegungen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dieser</a:t>
            </a:r>
            <a:r>
              <a:rPr lang="en-US" sz="1200" dirty="0">
                <a:solidFill>
                  <a:srgbClr val="4FA557"/>
                </a:solidFill>
              </a:rPr>
              <a:t> Code </a:t>
            </a:r>
            <a:r>
              <a:rPr lang="en-US" sz="1200" dirty="0" err="1">
                <a:solidFill>
                  <a:srgbClr val="4FA557"/>
                </a:solidFill>
              </a:rPr>
              <a:t>unäbhängig</a:t>
            </a:r>
            <a:r>
              <a:rPr lang="en-US" sz="1200" dirty="0">
                <a:solidFill>
                  <a:srgbClr val="4FA557"/>
                </a:solidFill>
              </a:rPr>
              <a:t> von der </a:t>
            </a:r>
            <a:r>
              <a:rPr lang="en-US" sz="1200" dirty="0" err="1">
                <a:solidFill>
                  <a:srgbClr val="4FA557"/>
                </a:solidFill>
              </a:rPr>
              <a:t>Domäne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bleiben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soll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Kollabaration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Spezialisten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ausserhalb</a:t>
            </a:r>
            <a:r>
              <a:rPr lang="en-US" sz="1200" dirty="0">
                <a:solidFill>
                  <a:srgbClr val="4FA557"/>
                </a:solidFill>
              </a:rPr>
              <a:t> des </a:t>
            </a:r>
            <a:r>
              <a:rPr lang="en-US" sz="1200" dirty="0" err="1">
                <a:solidFill>
                  <a:srgbClr val="4FA557"/>
                </a:solidFill>
              </a:rPr>
              <a:t>Projektes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Investitionsschutz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l”nagerer</a:t>
            </a:r>
            <a:r>
              <a:rPr lang="en-US" sz="1200" dirty="0">
                <a:solidFill>
                  <a:srgbClr val="4FA557"/>
                </a:solidFill>
              </a:rPr>
              <a:t> Life </a:t>
            </a:r>
            <a:r>
              <a:rPr lang="en-US" sz="1200" dirty="0" err="1">
                <a:solidFill>
                  <a:srgbClr val="4FA557"/>
                </a:solidFill>
              </a:rPr>
              <a:t>Cyucldandere</a:t>
            </a:r>
            <a:r>
              <a:rPr lang="en-US" sz="1200" dirty="0">
                <a:solidFill>
                  <a:srgbClr val="4FA557"/>
                </a:solidFill>
              </a:rPr>
              <a:t> Use Case </a:t>
            </a:r>
            <a:r>
              <a:rPr lang="en-US" sz="1200" dirty="0" err="1">
                <a:solidFill>
                  <a:srgbClr val="4FA557"/>
                </a:solidFill>
              </a:rPr>
              <a:t>prüfen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möchten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M</a:t>
            </a:r>
            <a:r>
              <a:rPr lang="de-CH" sz="1200" b="1" dirty="0" err="1">
                <a:solidFill>
                  <a:srgbClr val="4FA557"/>
                </a:solidFill>
              </a:rPr>
              <a:t>icro</a:t>
            </a:r>
            <a:r>
              <a:rPr lang="de-CH" sz="1200" b="1" dirty="0">
                <a:solidFill>
                  <a:srgbClr val="4FA557"/>
                </a:solidFill>
              </a:rPr>
              <a:t>-Frontend Integrationsstrategie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Sandbox for each application (separate scripting context) </a:t>
            </a:r>
            <a:r>
              <a:rPr lang="en-US" sz="1200" dirty="0">
                <a:sym typeface="Wingdings" panose="05000000000000000000" pitchFamily="2" charset="2"/>
              </a:rPr>
              <a:t> a</a:t>
            </a:r>
            <a:r>
              <a:rPr lang="en-US" sz="1200" dirty="0"/>
              <a:t>pplications can use any web framework in any version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Applications are integrated solely by their URL entry points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Routen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nach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draussen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Kontrollierte</a:t>
            </a:r>
            <a:r>
              <a:rPr lang="en-US" sz="1200" dirty="0"/>
              <a:t> </a:t>
            </a:r>
            <a:r>
              <a:rPr lang="en-US" sz="1200" dirty="0" err="1"/>
              <a:t>Absprünge</a:t>
            </a:r>
            <a:r>
              <a:rPr lang="en-US" sz="1200" dirty="0"/>
              <a:t> in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Applikationen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es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soll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möglich</a:t>
            </a:r>
            <a:r>
              <a:rPr lang="en-US" sz="1200" dirty="0">
                <a:sym typeface="Wingdings" panose="05000000000000000000" pitchFamily="2" charset="2"/>
              </a:rPr>
              <a:t> sein </a:t>
            </a:r>
            <a:r>
              <a:rPr lang="en-US" sz="1200" dirty="0" err="1">
                <a:sym typeface="Wingdings" panose="05000000000000000000" pitchFamily="2" charset="2"/>
              </a:rPr>
              <a:t>aufzuzeigen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wer</a:t>
            </a:r>
            <a:r>
              <a:rPr lang="en-US" sz="1200" dirty="0">
                <a:sym typeface="Wingdings" panose="05000000000000000000" pitchFamily="2" charset="2"/>
              </a:rPr>
              <a:t> von </a:t>
            </a:r>
            <a:r>
              <a:rPr lang="en-US" sz="1200" dirty="0" err="1">
                <a:sym typeface="Wingdings" panose="05000000000000000000" pitchFamily="2" charset="2"/>
              </a:rPr>
              <a:t>wem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abhängt</a:t>
            </a:r>
            <a:r>
              <a:rPr lang="en-US" sz="1200" dirty="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restriction on origin policy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Extensibility</a:t>
            </a:r>
          </a:p>
          <a:p>
            <a:pPr marL="0" lvl="0" indent="0">
              <a:buFontTx/>
              <a:buNone/>
            </a:pPr>
            <a:endParaRPr lang="en-US" sz="1200" dirty="0">
              <a:solidFill>
                <a:srgbClr val="4FA55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33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Workbench: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leichtgewichtiger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Applikationsrahmen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Angular </a:t>
            </a:r>
            <a:r>
              <a:rPr lang="en-US" sz="1200" dirty="0" err="1">
                <a:solidFill>
                  <a:srgbClr val="4FA557"/>
                </a:solidFill>
              </a:rPr>
              <a:t>Applikationen</a:t>
            </a:r>
            <a:r>
              <a:rPr lang="en-US" sz="1200" dirty="0">
                <a:solidFill>
                  <a:srgbClr val="4FA557"/>
                </a:solidFill>
              </a:rPr>
              <a:t> (in Angular </a:t>
            </a:r>
            <a:r>
              <a:rPr lang="en-US" sz="1200" dirty="0" err="1">
                <a:solidFill>
                  <a:srgbClr val="4FA557"/>
                </a:solidFill>
              </a:rPr>
              <a:t>geschrieben</a:t>
            </a:r>
            <a:r>
              <a:rPr lang="en-US" sz="1200" dirty="0">
                <a:solidFill>
                  <a:srgbClr val="4FA557"/>
                </a:solidFill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Einzige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Abhängigkeit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 auf Angular CDK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war </a:t>
            </a: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die </a:t>
            </a:r>
            <a:r>
              <a:rPr lang="en-US" sz="1200" dirty="0" err="1">
                <a:solidFill>
                  <a:srgbClr val="4FA557"/>
                </a:solidFill>
              </a:rPr>
              <a:t>Abhängigkeit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einer</a:t>
            </a:r>
            <a:r>
              <a:rPr lang="en-US" sz="1200" dirty="0">
                <a:solidFill>
                  <a:srgbClr val="4FA557"/>
                </a:solidFill>
              </a:rPr>
              <a:t> App </a:t>
            </a:r>
            <a:r>
              <a:rPr lang="en-US" sz="1200" dirty="0" err="1">
                <a:solidFill>
                  <a:srgbClr val="4FA557"/>
                </a:solidFill>
              </a:rPr>
              <a:t>zur</a:t>
            </a:r>
            <a:r>
              <a:rPr lang="en-US" sz="1200" dirty="0">
                <a:solidFill>
                  <a:srgbClr val="4FA557"/>
                </a:solidFill>
              </a:rPr>
              <a:t> Workbench </a:t>
            </a:r>
            <a:r>
              <a:rPr lang="en-US" sz="1200" dirty="0" err="1">
                <a:solidFill>
                  <a:srgbClr val="4FA557"/>
                </a:solidFill>
              </a:rPr>
              <a:t>kleinstmöglich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d.h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</a:t>
            </a:r>
            <a:r>
              <a:rPr lang="en-US" sz="1200" dirty="0">
                <a:solidFill>
                  <a:srgbClr val="4FA557"/>
                </a:solidFill>
              </a:rPr>
              <a:t>, </a:t>
            </a:r>
            <a:r>
              <a:rPr lang="en-US" sz="1200" dirty="0" err="1">
                <a:solidFill>
                  <a:srgbClr val="4FA557"/>
                </a:solidFill>
              </a:rPr>
              <a:t>dass</a:t>
            </a:r>
            <a:r>
              <a:rPr lang="en-US" sz="1200" dirty="0">
                <a:solidFill>
                  <a:srgbClr val="4FA557"/>
                </a:solidFill>
              </a:rPr>
              <a:t> der </a:t>
            </a:r>
            <a:r>
              <a:rPr lang="en-US" sz="1200" dirty="0" err="1">
                <a:solidFill>
                  <a:srgbClr val="4FA557"/>
                </a:solidFill>
              </a:rPr>
              <a:t>Entwickler</a:t>
            </a:r>
            <a:r>
              <a:rPr lang="en-US" sz="1200" dirty="0">
                <a:solidFill>
                  <a:srgbClr val="4FA557"/>
                </a:solidFill>
              </a:rPr>
              <a:t> sein </a:t>
            </a:r>
            <a:r>
              <a:rPr lang="en-US" sz="1200" dirty="0" err="1">
                <a:solidFill>
                  <a:srgbClr val="4FA557"/>
                </a:solidFill>
              </a:rPr>
              <a:t>erlerntes</a:t>
            </a:r>
            <a:r>
              <a:rPr lang="en-US" sz="1200" dirty="0">
                <a:solidFill>
                  <a:srgbClr val="4FA557"/>
                </a:solidFill>
              </a:rPr>
              <a:t> Angular </a:t>
            </a:r>
            <a:r>
              <a:rPr lang="en-US" sz="1200" dirty="0" err="1">
                <a:solidFill>
                  <a:srgbClr val="4FA557"/>
                </a:solidFill>
              </a:rPr>
              <a:t>Wissen</a:t>
            </a:r>
            <a:r>
              <a:rPr lang="en-US" sz="1200" dirty="0">
                <a:solidFill>
                  <a:srgbClr val="4FA557"/>
                </a:solidFill>
              </a:rPr>
              <a:t> in </a:t>
            </a:r>
            <a:r>
              <a:rPr lang="en-US" sz="1200" dirty="0" err="1">
                <a:solidFill>
                  <a:srgbClr val="4FA557"/>
                </a:solidFill>
              </a:rPr>
              <a:t>vollem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Zuge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einsetzen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kann</a:t>
            </a:r>
            <a:r>
              <a:rPr lang="en-US" sz="1200" dirty="0">
                <a:solidFill>
                  <a:srgbClr val="4FA557"/>
                </a:solidFill>
              </a:rPr>
              <a:t> und </a:t>
            </a:r>
            <a:r>
              <a:rPr lang="en-US" sz="1200" dirty="0" err="1">
                <a:solidFill>
                  <a:srgbClr val="4FA557"/>
                </a:solidFill>
              </a:rPr>
              <a:t>kein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neues</a:t>
            </a:r>
            <a:r>
              <a:rPr lang="en-US" sz="1200" dirty="0">
                <a:solidFill>
                  <a:srgbClr val="4FA557"/>
                </a:solidFill>
              </a:rPr>
              <a:t> Framework </a:t>
            </a:r>
            <a:r>
              <a:rPr lang="en-US" sz="1200" dirty="0" err="1">
                <a:solidFill>
                  <a:srgbClr val="4FA557"/>
                </a:solidFill>
              </a:rPr>
              <a:t>erlernen</a:t>
            </a:r>
            <a:r>
              <a:rPr lang="en-US" sz="1200" dirty="0">
                <a:solidFill>
                  <a:srgbClr val="4FA557"/>
                </a:solidFill>
              </a:rPr>
              <a:t> muss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Daher </a:t>
            </a:r>
            <a:r>
              <a:rPr lang="en-US" sz="1200" dirty="0" err="1">
                <a:solidFill>
                  <a:srgbClr val="4FA557"/>
                </a:solidFill>
              </a:rPr>
              <a:t>basiert</a:t>
            </a:r>
            <a:r>
              <a:rPr lang="en-US" sz="1200" dirty="0">
                <a:solidFill>
                  <a:srgbClr val="4FA557"/>
                </a:solidFill>
              </a:rPr>
              <a:t> die View-Navigation </a:t>
            </a:r>
            <a:r>
              <a:rPr lang="en-US" sz="1200" dirty="0" err="1">
                <a:solidFill>
                  <a:srgbClr val="4FA557"/>
                </a:solidFill>
              </a:rPr>
              <a:t>z.B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komplett</a:t>
            </a:r>
            <a:r>
              <a:rPr lang="en-US" sz="1200" dirty="0">
                <a:solidFill>
                  <a:srgbClr val="4FA557"/>
                </a:solidFill>
              </a:rPr>
              <a:t> auf Routing, das </a:t>
            </a:r>
            <a:r>
              <a:rPr lang="en-US" sz="1200" dirty="0" err="1">
                <a:solidFill>
                  <a:srgbClr val="4FA557"/>
                </a:solidFill>
              </a:rPr>
              <a:t>bringt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verschiedene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Vorteile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wie</a:t>
            </a:r>
            <a:r>
              <a:rPr lang="en-US" sz="1200" dirty="0">
                <a:solidFill>
                  <a:srgbClr val="4FA557"/>
                </a:solidFill>
              </a:rPr>
              <a:t> Lazy Component Loading, Guards, Resolvers und </a:t>
            </a:r>
            <a:r>
              <a:rPr lang="en-US" sz="1200" dirty="0" err="1">
                <a:solidFill>
                  <a:srgbClr val="4FA557"/>
                </a:solidFill>
              </a:rPr>
              <a:t>mehr</a:t>
            </a:r>
            <a:r>
              <a:rPr lang="en-US" sz="1200" dirty="0">
                <a:solidFill>
                  <a:srgbClr val="4FA557"/>
                </a:solidFill>
              </a:rPr>
              <a:t>. Eine View </a:t>
            </a:r>
            <a:r>
              <a:rPr lang="en-US" sz="1200" dirty="0" err="1">
                <a:solidFill>
                  <a:srgbClr val="4FA557"/>
                </a:solidFill>
              </a:rPr>
              <a:t>ist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nichts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anderes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eine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einfache</a:t>
            </a:r>
            <a:r>
              <a:rPr lang="en-US" sz="1200" dirty="0">
                <a:solidFill>
                  <a:srgbClr val="4FA557"/>
                </a:solidFill>
              </a:rPr>
              <a:t> Angular </a:t>
            </a:r>
            <a:r>
              <a:rPr lang="en-US" sz="1200" dirty="0" err="1">
                <a:solidFill>
                  <a:srgbClr val="4FA557"/>
                </a:solidFill>
              </a:rPr>
              <a:t>Komponente</a:t>
            </a:r>
            <a:r>
              <a:rPr lang="en-US" sz="1200" dirty="0">
                <a:solidFill>
                  <a:srgbClr val="4FA557"/>
                </a:solidFill>
              </a:rPr>
              <a:t>, die </a:t>
            </a:r>
            <a:r>
              <a:rPr lang="en-US" sz="1200" dirty="0" err="1">
                <a:solidFill>
                  <a:srgbClr val="4FA557"/>
                </a:solidFill>
              </a:rPr>
              <a:t>anstatt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im</a:t>
            </a:r>
            <a:r>
              <a:rPr lang="en-US" sz="1200" dirty="0">
                <a:solidFill>
                  <a:srgbClr val="4FA557"/>
                </a:solidFill>
              </a:rPr>
              <a:t> primary router outlet in </a:t>
            </a:r>
            <a:r>
              <a:rPr lang="en-US" sz="1200" dirty="0" err="1">
                <a:solidFill>
                  <a:srgbClr val="4FA557"/>
                </a:solidFill>
              </a:rPr>
              <a:t>einem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für</a:t>
            </a:r>
            <a:r>
              <a:rPr lang="en-US" sz="1200" dirty="0">
                <a:solidFill>
                  <a:srgbClr val="4FA557"/>
                </a:solidFill>
              </a:rPr>
              <a:t> die view </a:t>
            </a:r>
            <a:r>
              <a:rPr lang="en-US" sz="1200" dirty="0" err="1">
                <a:solidFill>
                  <a:srgbClr val="4FA557"/>
                </a:solidFill>
              </a:rPr>
              <a:t>dedizierten</a:t>
            </a:r>
            <a:r>
              <a:rPr lang="en-US" sz="1200" dirty="0">
                <a:solidFill>
                  <a:srgbClr val="4FA557"/>
                </a:solidFill>
              </a:rPr>
              <a:t> named auxiliary outlet </a:t>
            </a:r>
            <a:r>
              <a:rPr lang="en-US" sz="1200" dirty="0" err="1">
                <a:solidFill>
                  <a:srgbClr val="4FA557"/>
                </a:solidFill>
              </a:rPr>
              <a:t>dargestellt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wird</a:t>
            </a: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Auch der </a:t>
            </a:r>
            <a:r>
              <a:rPr lang="en-US" sz="1200" dirty="0" err="1">
                <a:solidFill>
                  <a:srgbClr val="4FA557"/>
                </a:solidFill>
              </a:rPr>
              <a:t>Punkt</a:t>
            </a:r>
            <a:r>
              <a:rPr lang="en-US" sz="1200" dirty="0">
                <a:solidFill>
                  <a:srgbClr val="4FA557"/>
                </a:solidFill>
              </a:rPr>
              <a:t> Performance war </a:t>
            </a:r>
            <a:r>
              <a:rPr lang="en-US" sz="1200" dirty="0" err="1">
                <a:solidFill>
                  <a:srgbClr val="4FA557"/>
                </a:solidFill>
              </a:rPr>
              <a:t>uns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wichtig</a:t>
            </a:r>
            <a:r>
              <a:rPr lang="en-US" sz="1200" dirty="0">
                <a:solidFill>
                  <a:srgbClr val="4FA557"/>
                </a:solidFill>
              </a:rPr>
              <a:t>. So </a:t>
            </a:r>
            <a:r>
              <a:rPr lang="en-US" sz="1200" dirty="0" err="1">
                <a:solidFill>
                  <a:srgbClr val="4FA557"/>
                </a:solidFill>
              </a:rPr>
              <a:t>wird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jede</a:t>
            </a:r>
            <a:r>
              <a:rPr lang="en-US" sz="1200" dirty="0">
                <a:solidFill>
                  <a:srgbClr val="4FA557"/>
                </a:solidFill>
              </a:rPr>
              <a:t> View falls 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aktiv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aus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dem</a:t>
            </a:r>
            <a:r>
              <a:rPr lang="en-US" sz="1200" dirty="0">
                <a:solidFill>
                  <a:srgbClr val="4FA557"/>
                </a:solidFill>
              </a:rPr>
              <a:t> DOM und Angular Change Detection Tree </a:t>
            </a:r>
            <a:r>
              <a:rPr lang="en-US" sz="1200" dirty="0" err="1">
                <a:solidFill>
                  <a:srgbClr val="4FA557"/>
                </a:solidFill>
              </a:rPr>
              <a:t>herausgenommen</a:t>
            </a:r>
            <a:r>
              <a:rPr lang="en-US" sz="1200" dirty="0">
                <a:solidFill>
                  <a:srgbClr val="4FA557"/>
                </a:solidFill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FA557"/>
                </a:solidFill>
              </a:rPr>
              <a:t>Views </a:t>
            </a:r>
            <a:r>
              <a:rPr lang="en-US" sz="1200" dirty="0" err="1">
                <a:solidFill>
                  <a:srgbClr val="4FA557"/>
                </a:solidFill>
              </a:rPr>
              <a:t>sind</a:t>
            </a:r>
            <a:r>
              <a:rPr lang="en-US" sz="1200" dirty="0">
                <a:solidFill>
                  <a:srgbClr val="4FA557"/>
                </a:solidFill>
              </a:rPr>
              <a:t> das Workbench </a:t>
            </a:r>
            <a:r>
              <a:rPr lang="en-US" sz="1200" dirty="0" err="1">
                <a:solidFill>
                  <a:srgbClr val="4FA557"/>
                </a:solidFill>
              </a:rPr>
              <a:t>Hauptelement</a:t>
            </a:r>
            <a:r>
              <a:rPr lang="en-US" sz="1200" dirty="0">
                <a:solidFill>
                  <a:srgbClr val="4FA557"/>
                </a:solidFill>
              </a:rPr>
              <a:t> um </a:t>
            </a:r>
            <a:r>
              <a:rPr lang="en-US" sz="1200" dirty="0" err="1">
                <a:solidFill>
                  <a:srgbClr val="4FA557"/>
                </a:solidFill>
              </a:rPr>
              <a:t>Inhalt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dem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Benutzer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anzuzeigen</a:t>
            </a:r>
            <a:r>
              <a:rPr lang="en-US" sz="1200" dirty="0">
                <a:solidFill>
                  <a:srgbClr val="4FA557"/>
                </a:solidFill>
              </a:rPr>
              <a:t>. </a:t>
            </a:r>
            <a:r>
              <a:rPr lang="en-US" sz="1200" dirty="0" err="1">
                <a:solidFill>
                  <a:srgbClr val="4FA557"/>
                </a:solidFill>
              </a:rPr>
              <a:t>Nebenher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gibt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noch</a:t>
            </a:r>
            <a:r>
              <a:rPr lang="en-US" sz="1200" dirty="0">
                <a:solidFill>
                  <a:srgbClr val="4FA557"/>
                </a:solidFill>
              </a:rPr>
              <a:t> Activities </a:t>
            </a:r>
            <a:r>
              <a:rPr lang="en-US" sz="1200" dirty="0" err="1">
                <a:solidFill>
                  <a:srgbClr val="4FA557"/>
                </a:solidFill>
              </a:rPr>
              <a:t>als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Einstiegspunkte</a:t>
            </a:r>
            <a:r>
              <a:rPr lang="en-US" sz="1200" dirty="0">
                <a:solidFill>
                  <a:srgbClr val="4FA557"/>
                </a:solidFill>
              </a:rPr>
              <a:t> in die </a:t>
            </a:r>
            <a:r>
              <a:rPr lang="en-US" sz="1200" dirty="0" err="1">
                <a:solidFill>
                  <a:srgbClr val="4FA557"/>
                </a:solidFill>
              </a:rPr>
              <a:t>Applikation</a:t>
            </a:r>
            <a:r>
              <a:rPr lang="en-US" sz="1200" dirty="0">
                <a:solidFill>
                  <a:srgbClr val="4FA557"/>
                </a:solidFill>
              </a:rPr>
              <a:t> (</a:t>
            </a:r>
            <a:r>
              <a:rPr lang="en-US" sz="1200" dirty="0" err="1">
                <a:solidFill>
                  <a:srgbClr val="4FA557"/>
                </a:solidFill>
              </a:rPr>
              <a:t>nicht</a:t>
            </a:r>
            <a:r>
              <a:rPr lang="en-US" sz="1200" dirty="0">
                <a:solidFill>
                  <a:srgbClr val="4FA557"/>
                </a:solidFill>
              </a:rPr>
              <a:t> </a:t>
            </a:r>
            <a:r>
              <a:rPr lang="en-US" sz="1200" dirty="0" err="1">
                <a:solidFill>
                  <a:srgbClr val="4FA557"/>
                </a:solidFill>
              </a:rPr>
              <a:t>zwingend</a:t>
            </a:r>
            <a:r>
              <a:rPr lang="en-US" sz="1200" dirty="0">
                <a:solidFill>
                  <a:srgbClr val="4FA557"/>
                </a:solidFill>
              </a:rPr>
              <a:t>), Popups und Message boxes (view </a:t>
            </a:r>
            <a:r>
              <a:rPr lang="en-US" sz="1200" dirty="0" err="1">
                <a:solidFill>
                  <a:srgbClr val="4FA557"/>
                </a:solidFill>
              </a:rPr>
              <a:t>oder</a:t>
            </a:r>
            <a:r>
              <a:rPr lang="en-US" sz="1200" dirty="0">
                <a:solidFill>
                  <a:srgbClr val="4FA557"/>
                </a:solidFill>
              </a:rPr>
              <a:t> app modal)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4FA557"/>
              </a:solidFill>
            </a:endParaRPr>
          </a:p>
          <a:p>
            <a:pPr marL="0" lvl="0" indent="0">
              <a:buFontTx/>
              <a:buNone/>
            </a:pPr>
            <a:r>
              <a:rPr lang="en-US" sz="1200" b="1" dirty="0">
                <a:solidFill>
                  <a:srgbClr val="4FA557"/>
                </a:solidFill>
              </a:rPr>
              <a:t>Workbench Application Platform:</a:t>
            </a:r>
          </a:p>
          <a:p>
            <a:pPr marL="171450" lvl="0" indent="-171450">
              <a:buFontTx/>
              <a:buChar char="-"/>
            </a:pPr>
            <a:r>
              <a:rPr lang="en-US" sz="1200" b="0" dirty="0" err="1">
                <a:solidFill>
                  <a:srgbClr val="4FA557"/>
                </a:solidFill>
              </a:rPr>
              <a:t>Erweiterung</a:t>
            </a:r>
            <a:r>
              <a:rPr lang="en-US" sz="1200" b="0" dirty="0">
                <a:solidFill>
                  <a:srgbClr val="4FA557"/>
                </a:solidFill>
              </a:rPr>
              <a:t> der SCION Workbench</a:t>
            </a:r>
          </a:p>
          <a:p>
            <a:pPr marL="171450" lvl="0" indent="-171450">
              <a:buFontTx/>
              <a:buChar char="-"/>
            </a:pPr>
            <a:r>
              <a:rPr lang="en-US" sz="1200" b="0" dirty="0" err="1">
                <a:solidFill>
                  <a:srgbClr val="4FA557"/>
                </a:solidFill>
              </a:rPr>
              <a:t>unterstützt</a:t>
            </a:r>
            <a:r>
              <a:rPr lang="en-US" sz="1200" b="0" dirty="0">
                <a:solidFill>
                  <a:srgbClr val="4FA557"/>
                </a:solidFill>
              </a:rPr>
              <a:t> in der </a:t>
            </a:r>
            <a:r>
              <a:rPr lang="en-US" sz="1200" b="0" dirty="0" err="1">
                <a:solidFill>
                  <a:srgbClr val="4FA557"/>
                </a:solidFill>
              </a:rPr>
              <a:t>konkreten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Umsetzung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einer</a:t>
            </a:r>
            <a:r>
              <a:rPr lang="en-US" sz="1200" b="0" dirty="0">
                <a:solidFill>
                  <a:srgbClr val="4FA557"/>
                </a:solidFill>
              </a:rPr>
              <a:t> Micro Frontend </a:t>
            </a:r>
            <a:r>
              <a:rPr lang="en-US" sz="1200" b="0" dirty="0" err="1">
                <a:solidFill>
                  <a:srgbClr val="4FA557"/>
                </a:solidFill>
              </a:rPr>
              <a:t>Architektur</a:t>
            </a:r>
            <a:endParaRPr lang="en-US" sz="1200" b="0" dirty="0">
              <a:solidFill>
                <a:srgbClr val="4FA557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b="0" dirty="0" err="1">
                <a:solidFill>
                  <a:srgbClr val="4FA557"/>
                </a:solidFill>
              </a:rPr>
              <a:t>Mehr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dazu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im</a:t>
            </a:r>
            <a:r>
              <a:rPr lang="en-US" sz="1200" b="0" dirty="0">
                <a:solidFill>
                  <a:srgbClr val="4FA557"/>
                </a:solidFill>
              </a:rPr>
              <a:t> </a:t>
            </a:r>
            <a:r>
              <a:rPr lang="en-US" sz="1200" b="0" dirty="0" err="1">
                <a:solidFill>
                  <a:srgbClr val="4FA557"/>
                </a:solidFill>
              </a:rPr>
              <a:t>folgenden</a:t>
            </a:r>
            <a:r>
              <a:rPr lang="en-US" sz="1200" b="0" dirty="0">
                <a:solidFill>
                  <a:srgbClr val="4FA557"/>
                </a:solidFill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72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830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WAP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riesiger</a:t>
            </a:r>
            <a:r>
              <a:rPr lang="en-US" dirty="0"/>
              <a:t> Router,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Capapbilities</a:t>
            </a:r>
            <a:r>
              <a:rPr lang="en-US" dirty="0"/>
              <a:t> und Intents </a:t>
            </a:r>
            <a:r>
              <a:rPr lang="en-US" dirty="0" err="1"/>
              <a:t>kennt</a:t>
            </a:r>
            <a:r>
              <a:rPr lang="en-US" dirty="0"/>
              <a:t> und </a:t>
            </a:r>
            <a:r>
              <a:rPr lang="en-US" dirty="0" err="1"/>
              <a:t>dazwischen</a:t>
            </a:r>
            <a:r>
              <a:rPr lang="en-US" dirty="0"/>
              <a:t> </a:t>
            </a:r>
            <a:r>
              <a:rPr lang="en-US" dirty="0" err="1"/>
              <a:t>vermittelt</a:t>
            </a:r>
            <a:endParaRPr lang="en-US" dirty="0"/>
          </a:p>
          <a:p>
            <a:endParaRPr lang="en-US" dirty="0"/>
          </a:p>
          <a:p>
            <a:r>
              <a:rPr lang="en-US" dirty="0"/>
              <a:t>- Nun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euch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Demo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3 </a:t>
            </a:r>
            <a:r>
              <a:rPr lang="en-US" dirty="0" err="1"/>
              <a:t>Teilapplikationen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. Sie </a:t>
            </a:r>
            <a:r>
              <a:rPr lang="en-US" dirty="0" err="1"/>
              <a:t>ist</a:t>
            </a:r>
            <a:r>
              <a:rPr lang="en-US" dirty="0"/>
              <a:t> still work in progress, </a:t>
            </a:r>
            <a:r>
              <a:rPr lang="en-US" dirty="0" err="1"/>
              <a:t>ist</a:t>
            </a:r>
            <a:r>
              <a:rPr lang="en-US" dirty="0"/>
              <a:t> DEV, die </a:t>
            </a:r>
            <a:r>
              <a:rPr lang="en-US" dirty="0" err="1"/>
              <a:t>Applikationsgrenzen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ersichtlich</a:t>
            </a:r>
            <a:r>
              <a:rPr lang="en-US" dirty="0"/>
              <a:t> </a:t>
            </a:r>
            <a:r>
              <a:rPr lang="en-US" dirty="0" err="1"/>
              <a:t>weil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</a:t>
            </a:r>
            <a:r>
              <a:rPr lang="en-US" dirty="0" err="1"/>
              <a:t>einheitliche</a:t>
            </a:r>
            <a:r>
              <a:rPr lang="en-US" dirty="0"/>
              <a:t> Styling </a:t>
            </a:r>
            <a:r>
              <a:rPr lang="en-US" dirty="0" err="1"/>
              <a:t>mit</a:t>
            </a:r>
            <a:r>
              <a:rPr lang="en-US" dirty="0"/>
              <a:t> UX </a:t>
            </a:r>
            <a:r>
              <a:rPr lang="en-US" dirty="0" err="1"/>
              <a:t>erst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 </a:t>
            </a:r>
            <a:r>
              <a:rPr lang="en-US" dirty="0" err="1"/>
              <a:t>angehen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schön</a:t>
            </a:r>
            <a:r>
              <a:rPr lang="en-US" dirty="0"/>
              <a:t> die </a:t>
            </a:r>
            <a:r>
              <a:rPr lang="en-US" dirty="0" err="1"/>
              <a:t>verscheidenen</a:t>
            </a:r>
            <a:r>
              <a:rPr lang="en-US" dirty="0"/>
              <a:t> </a:t>
            </a:r>
            <a:r>
              <a:rPr lang="en-US" dirty="0" err="1"/>
              <a:t>Integrationspunkte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dies View (</a:t>
            </a:r>
            <a:r>
              <a:rPr lang="en-US" dirty="0" err="1"/>
              <a:t>Basiskomponente</a:t>
            </a:r>
            <a:r>
              <a:rPr lang="en-US" dirty="0"/>
              <a:t>, Activity und Popup)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4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iframe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vollständig</a:t>
            </a:r>
            <a:r>
              <a:rPr lang="en-US" dirty="0"/>
              <a:t> </a:t>
            </a:r>
            <a:r>
              <a:rPr lang="en-US" dirty="0" err="1"/>
              <a:t>separaten</a:t>
            </a:r>
            <a:r>
              <a:rPr lang="en-US" dirty="0"/>
              <a:t> scripting context (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Web Components)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‘implementation detail’ der Platform, der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Workbench </a:t>
            </a:r>
            <a:r>
              <a:rPr lang="en-US" dirty="0" err="1"/>
              <a:t>kümmert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um die </a:t>
            </a:r>
            <a:r>
              <a:rPr lang="en-US" dirty="0" err="1"/>
              <a:t>mühsamen</a:t>
            </a:r>
            <a:r>
              <a:rPr lang="en-US" dirty="0"/>
              <a:t> </a:t>
            </a:r>
            <a:r>
              <a:rPr lang="en-US" dirty="0" err="1"/>
              <a:t>Sachen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  Event Dispatching, Scrolling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Grenzen</a:t>
            </a:r>
            <a:r>
              <a:rPr lang="en-US" dirty="0"/>
              <a:t> </a:t>
            </a:r>
            <a:r>
              <a:rPr lang="en-US" dirty="0" err="1"/>
              <a:t>hinweg</a:t>
            </a:r>
            <a:r>
              <a:rPr lang="en-US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Mehrere</a:t>
            </a:r>
            <a:r>
              <a:rPr lang="en-US" dirty="0"/>
              <a:t> App </a:t>
            </a:r>
            <a:r>
              <a:rPr lang="en-US" dirty="0" err="1"/>
              <a:t>Instanzen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Wenn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30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Wichtigsten</a:t>
            </a:r>
            <a:r>
              <a:rPr lang="en-US" dirty="0"/>
              <a:t> </a:t>
            </a:r>
            <a:r>
              <a:rPr lang="en-US" dirty="0" err="1"/>
              <a:t>Themen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adressiert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DDDB-F8A1-4327-996A-5B7614E9579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26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s-ui-prod.app.ose.sbb-cloud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D9B8E-489D-4EA9-BDE1-3C1F5710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-152400"/>
            <a:ext cx="9296400" cy="7315200"/>
          </a:xfrm>
          <a:solidFill>
            <a:srgbClr val="4FA557"/>
          </a:solidFill>
        </p:spPr>
        <p:txBody>
          <a:bodyPr>
            <a:normAutofit fontScale="90000"/>
          </a:bodyPr>
          <a:lstStyle/>
          <a:p>
            <a:br>
              <a:rPr lang="en-US" sz="9600" b="1" dirty="0">
                <a:solidFill>
                  <a:schemeClr val="bg1"/>
                </a:solidFill>
              </a:rPr>
            </a:br>
            <a:br>
              <a:rPr lang="en-US" sz="9600" b="1" dirty="0">
                <a:solidFill>
                  <a:schemeClr val="bg1"/>
                </a:solidFill>
              </a:rPr>
            </a:br>
            <a:br>
              <a:rPr lang="en-US" sz="9600" b="1" dirty="0">
                <a:solidFill>
                  <a:schemeClr val="bg1"/>
                </a:solidFill>
              </a:rPr>
            </a:br>
            <a:br>
              <a:rPr lang="en-US" sz="9600" b="1" dirty="0">
                <a:solidFill>
                  <a:schemeClr val="bg1"/>
                </a:solidFill>
              </a:rPr>
            </a:br>
            <a:br>
              <a:rPr lang="en-US" sz="9600" b="1" dirty="0">
                <a:solidFill>
                  <a:schemeClr val="bg1"/>
                </a:solidFill>
              </a:rPr>
            </a:br>
            <a:br>
              <a:rPr lang="en-US" sz="9600" b="1" dirty="0">
                <a:solidFill>
                  <a:schemeClr val="bg1"/>
                </a:solidFill>
              </a:rPr>
            </a:br>
            <a:endParaRPr lang="de-CH" sz="9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311C4-70B0-4DA2-B0DA-39649793B11C}"/>
              </a:ext>
            </a:extLst>
          </p:cNvPr>
          <p:cNvSpPr txBox="1"/>
          <p:nvPr/>
        </p:nvSpPr>
        <p:spPr>
          <a:xfrm>
            <a:off x="-16002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CD978-FC9C-40D6-8B5F-73FF208FD759}"/>
              </a:ext>
            </a:extLst>
          </p:cNvPr>
          <p:cNvSpPr/>
          <p:nvPr/>
        </p:nvSpPr>
        <p:spPr>
          <a:xfrm>
            <a:off x="0" y="2069068"/>
            <a:ext cx="92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https://github.com/SchweizerischeBundesbahnen/scion-workbench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D716C-E956-41A8-A7EE-85BD75501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2" y="621268"/>
            <a:ext cx="7611095" cy="1092503"/>
          </a:xfrm>
          <a:prstGeom prst="rect">
            <a:avLst/>
          </a:prstGeom>
        </p:spPr>
      </p:pic>
      <p:sp>
        <p:nvSpPr>
          <p:cNvPr id="3" name="Metadata">
            <a:extLst>
              <a:ext uri="{FF2B5EF4-FFF2-40B4-BE49-F238E27FC236}">
                <a16:creationId xmlns:a16="http://schemas.microsoft.com/office/drawing/2014/main" id="{F6E3BEB0-00E3-4678-BA6D-D0B1EBC16F4C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3BE49-E42A-474E-9AB4-3B2BFC96CC1D}"/>
              </a:ext>
            </a:extLst>
          </p:cNvPr>
          <p:cNvSpPr/>
          <p:nvPr/>
        </p:nvSpPr>
        <p:spPr>
          <a:xfrm>
            <a:off x="2286000" y="355038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-apple-system"/>
              </a:rPr>
              <a:t>„Our vision is to provide you with a ready to go workbench frame for production use. We believe in first class code quality and a profound understanding of the things we do.“</a:t>
            </a:r>
            <a:endParaRPr lang="de-CH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SCION Workbench Application Platform</a:t>
            </a:r>
            <a:br>
              <a:rPr lang="en-US" sz="24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r>
              <a:rPr lang="en-US" sz="2000" b="1" dirty="0">
                <a:solidFill>
                  <a:srgbClr val="4FA557"/>
                </a:solidFill>
              </a:rPr>
              <a:t>Was gilt </a:t>
            </a:r>
            <a:r>
              <a:rPr lang="en-US" sz="2000" b="1" dirty="0" err="1">
                <a:solidFill>
                  <a:srgbClr val="4FA557"/>
                </a:solidFill>
              </a:rPr>
              <a:t>es</a:t>
            </a:r>
            <a:r>
              <a:rPr lang="en-US" sz="2000" b="1" dirty="0">
                <a:solidFill>
                  <a:srgbClr val="4FA557"/>
                </a:solidFill>
              </a:rPr>
              <a:t> </a:t>
            </a:r>
            <a:r>
              <a:rPr lang="en-US" sz="2000" b="1" dirty="0" err="1">
                <a:solidFill>
                  <a:srgbClr val="4FA557"/>
                </a:solidFill>
              </a:rPr>
              <a:t>zu</a:t>
            </a:r>
            <a:r>
              <a:rPr lang="en-US" sz="2000" b="1" dirty="0">
                <a:solidFill>
                  <a:srgbClr val="4FA557"/>
                </a:solidFill>
              </a:rPr>
              <a:t> </a:t>
            </a:r>
            <a:r>
              <a:rPr lang="en-US" sz="2000" b="1" dirty="0" err="1">
                <a:solidFill>
                  <a:srgbClr val="4FA557"/>
                </a:solidFill>
              </a:rPr>
              <a:t>beachten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457200" y="1690737"/>
            <a:ext cx="838200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Schnelle</a:t>
            </a:r>
            <a:r>
              <a:rPr lang="en-US" sz="2400" dirty="0"/>
              <a:t> </a:t>
            </a:r>
            <a:r>
              <a:rPr lang="en-US" sz="2400" dirty="0" err="1"/>
              <a:t>Aufstartzeit</a:t>
            </a:r>
            <a:r>
              <a:rPr lang="en-US" sz="2400" dirty="0"/>
              <a:t> </a:t>
            </a:r>
            <a:r>
              <a:rPr lang="en-US" sz="2400" dirty="0" err="1"/>
              <a:t>zwingend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Separates ‘DOCUMENT’ pro </a:t>
            </a:r>
            <a:r>
              <a:rPr lang="en-US" sz="2400" dirty="0" err="1"/>
              <a:t>Applikationsinstanz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IFramebegrenzung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r>
              <a:rPr lang="en-US" sz="2400" dirty="0"/>
              <a:t> </a:t>
            </a:r>
            <a:r>
              <a:rPr lang="en-US" sz="2400" dirty="0" err="1"/>
              <a:t>verlassen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00F2AA45-4422-440C-8427-2181887ED36D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SCION Workbench Application Platform</a:t>
            </a:r>
            <a:br>
              <a:rPr lang="en-US" sz="24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r>
              <a:rPr lang="en-US" sz="2000" b="1" dirty="0" err="1">
                <a:solidFill>
                  <a:srgbClr val="4FA557"/>
                </a:solidFill>
              </a:rPr>
              <a:t>Ausblick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438150" y="1690737"/>
            <a:ext cx="83820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Entry Points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Responsive Design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Theming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Daemon Capabilities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Multi Browser</a:t>
            </a:r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C2AA9560-3220-46C2-81AD-7774C7A8941B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D9B8E-489D-4EA9-BDE1-3C1F5710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296400" cy="7315200"/>
          </a:xfrm>
          <a:solidFill>
            <a:srgbClr val="4FA557"/>
          </a:solidFill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Merci.</a:t>
            </a:r>
            <a:endParaRPr lang="de-CH" sz="9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311C4-70B0-4DA2-B0DA-39649793B11C}"/>
              </a:ext>
            </a:extLst>
          </p:cNvPr>
          <p:cNvSpPr txBox="1"/>
          <p:nvPr/>
        </p:nvSpPr>
        <p:spPr>
          <a:xfrm>
            <a:off x="-16002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CD978-FC9C-40D6-8B5F-73FF208FD759}"/>
              </a:ext>
            </a:extLst>
          </p:cNvPr>
          <p:cNvSpPr/>
          <p:nvPr/>
        </p:nvSpPr>
        <p:spPr>
          <a:xfrm>
            <a:off x="697344" y="5867400"/>
            <a:ext cx="7525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000" b="1" dirty="0">
                <a:solidFill>
                  <a:schemeClr val="bg1"/>
                </a:solidFill>
              </a:rPr>
              <a:t>https://github.com/SchweizerischeBundesbahnen/scion-workbench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D716C-E956-41A8-A7EE-85BD7550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2" y="621268"/>
            <a:ext cx="7611095" cy="1092503"/>
          </a:xfrm>
          <a:prstGeom prst="rect">
            <a:avLst/>
          </a:prstGeom>
        </p:spPr>
      </p:pic>
      <p:sp>
        <p:nvSpPr>
          <p:cNvPr id="15" name="Metadata">
            <a:extLst>
              <a:ext uri="{FF2B5EF4-FFF2-40B4-BE49-F238E27FC236}">
                <a16:creationId xmlns:a16="http://schemas.microsoft.com/office/drawing/2014/main" id="{100224E2-AAC8-4529-B5F0-93696B2947CA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1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20E5-F5A4-4E42-B254-B7F623A35655}"/>
              </a:ext>
            </a:extLst>
          </p:cNvPr>
          <p:cNvCxnSpPr/>
          <p:nvPr/>
        </p:nvCxnSpPr>
        <p:spPr>
          <a:xfrm>
            <a:off x="838200" y="0"/>
            <a:ext cx="0" cy="7010400"/>
          </a:xfrm>
          <a:prstGeom prst="line">
            <a:avLst/>
          </a:prstGeom>
          <a:ln>
            <a:solidFill>
              <a:srgbClr val="4FA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F927B-C4EF-4B2F-91A8-FECA9A34DDC7}"/>
              </a:ext>
            </a:extLst>
          </p:cNvPr>
          <p:cNvSpPr txBox="1"/>
          <p:nvPr/>
        </p:nvSpPr>
        <p:spPr>
          <a:xfrm>
            <a:off x="36730" y="398502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2017</a:t>
            </a:r>
            <a:endParaRPr lang="de-CH" dirty="0">
              <a:solidFill>
                <a:srgbClr val="4FA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92AB9-BEA6-4DFB-B925-59B0CCD99CC1}"/>
              </a:ext>
            </a:extLst>
          </p:cNvPr>
          <p:cNvSpPr txBox="1"/>
          <p:nvPr/>
        </p:nvSpPr>
        <p:spPr>
          <a:xfrm>
            <a:off x="36730" y="97536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2018</a:t>
            </a:r>
            <a:endParaRPr lang="de-CH" dirty="0">
              <a:solidFill>
                <a:srgbClr val="4FA557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A3F443-5E02-42A9-ABD3-6261592A8635}"/>
              </a:ext>
            </a:extLst>
          </p:cNvPr>
          <p:cNvGrpSpPr/>
          <p:nvPr/>
        </p:nvGrpSpPr>
        <p:grpSpPr>
          <a:xfrm>
            <a:off x="770225" y="1551242"/>
            <a:ext cx="8068276" cy="338554"/>
            <a:chOff x="770913" y="1447800"/>
            <a:chExt cx="8068276" cy="3385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67D23-8FF7-4639-A81E-6CCBB1519F25}"/>
                </a:ext>
              </a:extLst>
            </p:cNvPr>
            <p:cNvSpPr/>
            <p:nvPr/>
          </p:nvSpPr>
          <p:spPr>
            <a:xfrm>
              <a:off x="770913" y="1552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3F8B1-7503-4499-9725-44F3BA80E32C}"/>
                </a:ext>
              </a:extLst>
            </p:cNvPr>
            <p:cNvSpPr txBox="1"/>
            <p:nvPr/>
          </p:nvSpPr>
          <p:spPr>
            <a:xfrm>
              <a:off x="1014276" y="1447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rgbClr val="4FA557"/>
                  </a:solidFill>
                </a:rPr>
                <a:t>Applikationsrahmen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F0E24-3E6E-4572-9A45-4DCB4B8660F6}"/>
              </a:ext>
            </a:extLst>
          </p:cNvPr>
          <p:cNvGrpSpPr/>
          <p:nvPr/>
        </p:nvGrpSpPr>
        <p:grpSpPr>
          <a:xfrm>
            <a:off x="770225" y="2128862"/>
            <a:ext cx="8068276" cy="338554"/>
            <a:chOff x="770913" y="1981200"/>
            <a:chExt cx="8068276" cy="3385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E511E7-016E-4C40-9676-18FA220A2972}"/>
                </a:ext>
              </a:extLst>
            </p:cNvPr>
            <p:cNvSpPr/>
            <p:nvPr/>
          </p:nvSpPr>
          <p:spPr>
            <a:xfrm>
              <a:off x="770913" y="20859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2B6A9-C298-4E9E-8B81-E916FD6ECB50}"/>
                </a:ext>
              </a:extLst>
            </p:cNvPr>
            <p:cNvSpPr txBox="1"/>
            <p:nvPr/>
          </p:nvSpPr>
          <p:spPr>
            <a:xfrm>
              <a:off x="1014276" y="1981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4FA557"/>
                  </a:solidFill>
                </a:rPr>
                <a:t>KAPA-ROUTE</a:t>
              </a:r>
              <a:r>
                <a:rPr lang="en-US" sz="1600" b="1" dirty="0">
                  <a:solidFill>
                    <a:srgbClr val="4FA557"/>
                  </a:solidFill>
                </a:rPr>
                <a:t> 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48946-C486-4D27-A6FF-41D7D1392DA2}"/>
              </a:ext>
            </a:extLst>
          </p:cNvPr>
          <p:cNvGrpSpPr/>
          <p:nvPr/>
        </p:nvGrpSpPr>
        <p:grpSpPr>
          <a:xfrm>
            <a:off x="770225" y="2706482"/>
            <a:ext cx="8068276" cy="338554"/>
            <a:chOff x="770913" y="2590800"/>
            <a:chExt cx="8068276" cy="3385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E2077-B19A-47A9-9BFC-979645952980}"/>
                </a:ext>
              </a:extLst>
            </p:cNvPr>
            <p:cNvSpPr/>
            <p:nvPr/>
          </p:nvSpPr>
          <p:spPr>
            <a:xfrm>
              <a:off x="770913" y="2695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C1651-AB1B-411A-BEC9-598ABA7206F4}"/>
                </a:ext>
              </a:extLst>
            </p:cNvPr>
            <p:cNvSpPr txBox="1"/>
            <p:nvPr/>
          </p:nvSpPr>
          <p:spPr>
            <a:xfrm>
              <a:off x="1014276" y="2590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Entscheid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für</a:t>
              </a:r>
              <a:r>
                <a:rPr lang="en-US" sz="1600" dirty="0">
                  <a:solidFill>
                    <a:srgbClr val="4FA557"/>
                  </a:solidFill>
                </a:rPr>
                <a:t> 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Architektur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1CFA1-C7C8-4D30-A9C3-7B5A82AE230D}"/>
              </a:ext>
            </a:extLst>
          </p:cNvPr>
          <p:cNvGrpSpPr/>
          <p:nvPr/>
        </p:nvGrpSpPr>
        <p:grpSpPr>
          <a:xfrm>
            <a:off x="770225" y="4439342"/>
            <a:ext cx="8068276" cy="338554"/>
            <a:chOff x="770913" y="4307443"/>
            <a:chExt cx="8068276" cy="3385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39B8E1-A9CE-4900-BDCA-E2B81DC7C006}"/>
                </a:ext>
              </a:extLst>
            </p:cNvPr>
            <p:cNvSpPr/>
            <p:nvPr/>
          </p:nvSpPr>
          <p:spPr>
            <a:xfrm>
              <a:off x="770913" y="4412188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AB3B62-033C-4AE9-971F-8C6E97E02D44}"/>
                </a:ext>
              </a:extLst>
            </p:cNvPr>
            <p:cNvSpPr txBox="1"/>
            <p:nvPr/>
          </p:nvSpPr>
          <p:spPr>
            <a:xfrm>
              <a:off x="1014276" y="4307443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Micro </a:t>
              </a:r>
              <a:r>
                <a:rPr lang="en-US" sz="1600" dirty="0" err="1">
                  <a:solidFill>
                    <a:srgbClr val="4FA557"/>
                  </a:solidFill>
                </a:rPr>
                <a:t>Frontent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Integrationsstrategie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53ED9-E941-40B7-8EAA-138AF71AA538}"/>
              </a:ext>
            </a:extLst>
          </p:cNvPr>
          <p:cNvGrpSpPr/>
          <p:nvPr/>
        </p:nvGrpSpPr>
        <p:grpSpPr>
          <a:xfrm>
            <a:off x="770225" y="3284102"/>
            <a:ext cx="8068276" cy="338554"/>
            <a:chOff x="770913" y="3200400"/>
            <a:chExt cx="806827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63C54-BC06-4FDF-ACA0-B9B9530D1265}"/>
                </a:ext>
              </a:extLst>
            </p:cNvPr>
            <p:cNvSpPr/>
            <p:nvPr/>
          </p:nvSpPr>
          <p:spPr>
            <a:xfrm>
              <a:off x="770913" y="33051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DC2FDD-CA70-4C26-8233-21F6F484AA39}"/>
                </a:ext>
              </a:extLst>
            </p:cNvPr>
            <p:cNvSpPr txBox="1"/>
            <p:nvPr/>
          </p:nvSpPr>
          <p:spPr>
            <a:xfrm>
              <a:off x="1014276" y="32004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Einfache</a:t>
              </a:r>
              <a:r>
                <a:rPr lang="en-US" sz="1600" dirty="0">
                  <a:solidFill>
                    <a:srgbClr val="4FA557"/>
                  </a:solidFill>
                </a:rPr>
                <a:t> Integration von </a:t>
              </a:r>
              <a:r>
                <a:rPr lang="en-US" sz="1600" i="1" dirty="0">
                  <a:solidFill>
                    <a:srgbClr val="4FA557"/>
                  </a:solidFill>
                </a:rPr>
                <a:t>KAPA-PLAN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KAPA-BEDARF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287CA-859B-426C-A318-DDAC20E401AC}"/>
              </a:ext>
            </a:extLst>
          </p:cNvPr>
          <p:cNvGrpSpPr/>
          <p:nvPr/>
        </p:nvGrpSpPr>
        <p:grpSpPr>
          <a:xfrm>
            <a:off x="709265" y="3861722"/>
            <a:ext cx="8129935" cy="338554"/>
            <a:chOff x="709254" y="3657600"/>
            <a:chExt cx="8129935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F02475-E3CA-42E0-A371-EE8F7AD79159}"/>
                </a:ext>
              </a:extLst>
            </p:cNvPr>
            <p:cNvSpPr txBox="1"/>
            <p:nvPr/>
          </p:nvSpPr>
          <p:spPr>
            <a:xfrm>
              <a:off x="1014276" y="3657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67F24-EB32-4124-9814-8E409F16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3730675"/>
              <a:ext cx="252382" cy="25238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2CFCD0-DF36-4FA4-A8E1-B0E645104903}"/>
              </a:ext>
            </a:extLst>
          </p:cNvPr>
          <p:cNvGrpSpPr/>
          <p:nvPr/>
        </p:nvGrpSpPr>
        <p:grpSpPr>
          <a:xfrm>
            <a:off x="770225" y="396002"/>
            <a:ext cx="8068276" cy="338554"/>
            <a:chOff x="770913" y="396002"/>
            <a:chExt cx="806827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F054C-E759-49E2-B88E-B498A1AA9766}"/>
                </a:ext>
              </a:extLst>
            </p:cNvPr>
            <p:cNvSpPr txBox="1"/>
            <p:nvPr/>
          </p:nvSpPr>
          <p:spPr>
            <a:xfrm>
              <a:off x="1014276" y="396002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KAPA-PLAN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88F63B-F827-4FB9-BD31-9DB874018962}"/>
                </a:ext>
              </a:extLst>
            </p:cNvPr>
            <p:cNvSpPr/>
            <p:nvPr/>
          </p:nvSpPr>
          <p:spPr>
            <a:xfrm>
              <a:off x="770913" y="500747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C8818A-990C-42D3-9BCB-8EDA495E9BE6}"/>
              </a:ext>
            </a:extLst>
          </p:cNvPr>
          <p:cNvGrpSpPr/>
          <p:nvPr/>
        </p:nvGrpSpPr>
        <p:grpSpPr>
          <a:xfrm>
            <a:off x="770225" y="973622"/>
            <a:ext cx="8068276" cy="338554"/>
            <a:chOff x="770913" y="990600"/>
            <a:chExt cx="806827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19A558-53A9-4BAE-B6D4-4A1B98F42664}"/>
                </a:ext>
              </a:extLst>
            </p:cNvPr>
            <p:cNvSpPr txBox="1"/>
            <p:nvPr/>
          </p:nvSpPr>
          <p:spPr>
            <a:xfrm>
              <a:off x="1014276" y="990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KAPA-BEDARF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DDE129-07F7-4594-85A0-378F5989E970}"/>
                </a:ext>
              </a:extLst>
            </p:cNvPr>
            <p:cNvSpPr/>
            <p:nvPr/>
          </p:nvSpPr>
          <p:spPr>
            <a:xfrm>
              <a:off x="770913" y="10953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5F1EA3A-0A17-4A7F-B982-2B24A4565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F529D5-1587-4EE9-900C-FC6849B2BB7D}"/>
              </a:ext>
            </a:extLst>
          </p:cNvPr>
          <p:cNvSpPr/>
          <p:nvPr/>
        </p:nvSpPr>
        <p:spPr>
          <a:xfrm>
            <a:off x="-76200" y="-51821"/>
            <a:ext cx="9296400" cy="701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2A172E-4DCC-4F9B-9FDC-22BD58B2B9D9}"/>
              </a:ext>
            </a:extLst>
          </p:cNvPr>
          <p:cNvGrpSpPr/>
          <p:nvPr/>
        </p:nvGrpSpPr>
        <p:grpSpPr>
          <a:xfrm>
            <a:off x="2362200" y="2667000"/>
            <a:ext cx="3760841" cy="1981200"/>
            <a:chOff x="2362200" y="2667000"/>
            <a:chExt cx="3760841" cy="1981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D8DDA6-9635-4AF0-8046-401A5573E396}"/>
                </a:ext>
              </a:extLst>
            </p:cNvPr>
            <p:cNvSpPr/>
            <p:nvPr/>
          </p:nvSpPr>
          <p:spPr>
            <a:xfrm>
              <a:off x="2362200" y="2667000"/>
              <a:ext cx="3760841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A5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4FA557"/>
                  </a:solidFill>
                </a:rPr>
                <a:t>KAPA-EDITOR</a:t>
              </a:r>
              <a:endParaRPr lang="de-CH" sz="1200" i="1" dirty="0">
                <a:solidFill>
                  <a:srgbClr val="4FA557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96B7EC-4314-481A-8D35-CFAFB80762EA}"/>
                </a:ext>
              </a:extLst>
            </p:cNvPr>
            <p:cNvSpPr/>
            <p:nvPr/>
          </p:nvSpPr>
          <p:spPr>
            <a:xfrm>
              <a:off x="2528120" y="3429000"/>
              <a:ext cx="3429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A5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4FA557"/>
                  </a:solidFill>
                </a:rPr>
                <a:t>KAPA-PLAN</a:t>
              </a:r>
              <a:endParaRPr lang="de-CH" sz="1200" i="1" dirty="0">
                <a:solidFill>
                  <a:srgbClr val="4FA55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8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20E5-F5A4-4E42-B254-B7F623A35655}"/>
              </a:ext>
            </a:extLst>
          </p:cNvPr>
          <p:cNvCxnSpPr/>
          <p:nvPr/>
        </p:nvCxnSpPr>
        <p:spPr>
          <a:xfrm>
            <a:off x="838200" y="0"/>
            <a:ext cx="0" cy="7010400"/>
          </a:xfrm>
          <a:prstGeom prst="line">
            <a:avLst/>
          </a:prstGeom>
          <a:ln>
            <a:solidFill>
              <a:srgbClr val="4FA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F927B-C4EF-4B2F-91A8-FECA9A34DDC7}"/>
              </a:ext>
            </a:extLst>
          </p:cNvPr>
          <p:cNvSpPr txBox="1"/>
          <p:nvPr/>
        </p:nvSpPr>
        <p:spPr>
          <a:xfrm>
            <a:off x="36730" y="398502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2017</a:t>
            </a:r>
            <a:endParaRPr lang="de-CH" dirty="0">
              <a:solidFill>
                <a:srgbClr val="4FA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92AB9-BEA6-4DFB-B925-59B0CCD99CC1}"/>
              </a:ext>
            </a:extLst>
          </p:cNvPr>
          <p:cNvSpPr txBox="1"/>
          <p:nvPr/>
        </p:nvSpPr>
        <p:spPr>
          <a:xfrm>
            <a:off x="36730" y="97536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2018</a:t>
            </a:r>
            <a:endParaRPr lang="de-CH" dirty="0">
              <a:solidFill>
                <a:srgbClr val="4FA557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A3F443-5E02-42A9-ABD3-6261592A8635}"/>
              </a:ext>
            </a:extLst>
          </p:cNvPr>
          <p:cNvGrpSpPr/>
          <p:nvPr/>
        </p:nvGrpSpPr>
        <p:grpSpPr>
          <a:xfrm>
            <a:off x="770225" y="1551242"/>
            <a:ext cx="8068276" cy="338554"/>
            <a:chOff x="770913" y="1447800"/>
            <a:chExt cx="8068276" cy="3385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67D23-8FF7-4639-A81E-6CCBB1519F25}"/>
                </a:ext>
              </a:extLst>
            </p:cNvPr>
            <p:cNvSpPr/>
            <p:nvPr/>
          </p:nvSpPr>
          <p:spPr>
            <a:xfrm>
              <a:off x="770913" y="1552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3F8B1-7503-4499-9725-44F3BA80E32C}"/>
                </a:ext>
              </a:extLst>
            </p:cNvPr>
            <p:cNvSpPr txBox="1"/>
            <p:nvPr/>
          </p:nvSpPr>
          <p:spPr>
            <a:xfrm>
              <a:off x="1014276" y="1447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rgbClr val="4FA557"/>
                  </a:solidFill>
                </a:rPr>
                <a:t>Applikationsrahmen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F0E24-3E6E-4572-9A45-4DCB4B8660F6}"/>
              </a:ext>
            </a:extLst>
          </p:cNvPr>
          <p:cNvGrpSpPr/>
          <p:nvPr/>
        </p:nvGrpSpPr>
        <p:grpSpPr>
          <a:xfrm>
            <a:off x="770225" y="2128862"/>
            <a:ext cx="8068276" cy="338554"/>
            <a:chOff x="770913" y="1981200"/>
            <a:chExt cx="8068276" cy="3385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E511E7-016E-4C40-9676-18FA220A2972}"/>
                </a:ext>
              </a:extLst>
            </p:cNvPr>
            <p:cNvSpPr/>
            <p:nvPr/>
          </p:nvSpPr>
          <p:spPr>
            <a:xfrm>
              <a:off x="770913" y="20859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2B6A9-C298-4E9E-8B81-E916FD6ECB50}"/>
                </a:ext>
              </a:extLst>
            </p:cNvPr>
            <p:cNvSpPr txBox="1"/>
            <p:nvPr/>
          </p:nvSpPr>
          <p:spPr>
            <a:xfrm>
              <a:off x="1014276" y="1981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4FA557"/>
                  </a:solidFill>
                </a:rPr>
                <a:t>KAPA-ROUTE</a:t>
              </a:r>
              <a:r>
                <a:rPr lang="en-US" sz="1600" b="1" dirty="0">
                  <a:solidFill>
                    <a:srgbClr val="4FA557"/>
                  </a:solidFill>
                </a:rPr>
                <a:t> 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48946-C486-4D27-A6FF-41D7D1392DA2}"/>
              </a:ext>
            </a:extLst>
          </p:cNvPr>
          <p:cNvGrpSpPr/>
          <p:nvPr/>
        </p:nvGrpSpPr>
        <p:grpSpPr>
          <a:xfrm>
            <a:off x="770225" y="2706482"/>
            <a:ext cx="8068276" cy="338554"/>
            <a:chOff x="770913" y="2590800"/>
            <a:chExt cx="8068276" cy="3385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E2077-B19A-47A9-9BFC-979645952980}"/>
                </a:ext>
              </a:extLst>
            </p:cNvPr>
            <p:cNvSpPr/>
            <p:nvPr/>
          </p:nvSpPr>
          <p:spPr>
            <a:xfrm>
              <a:off x="770913" y="2695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C1651-AB1B-411A-BEC9-598ABA7206F4}"/>
                </a:ext>
              </a:extLst>
            </p:cNvPr>
            <p:cNvSpPr txBox="1"/>
            <p:nvPr/>
          </p:nvSpPr>
          <p:spPr>
            <a:xfrm>
              <a:off x="1014276" y="2590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Entscheid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für</a:t>
              </a:r>
              <a:r>
                <a:rPr lang="en-US" sz="1600" dirty="0">
                  <a:solidFill>
                    <a:srgbClr val="4FA557"/>
                  </a:solidFill>
                </a:rPr>
                <a:t> 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Architektur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1CFA1-C7C8-4D30-A9C3-7B5A82AE230D}"/>
              </a:ext>
            </a:extLst>
          </p:cNvPr>
          <p:cNvGrpSpPr/>
          <p:nvPr/>
        </p:nvGrpSpPr>
        <p:grpSpPr>
          <a:xfrm>
            <a:off x="770225" y="4439342"/>
            <a:ext cx="8068276" cy="338554"/>
            <a:chOff x="770913" y="4307443"/>
            <a:chExt cx="8068276" cy="3385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39B8E1-A9CE-4900-BDCA-E2B81DC7C006}"/>
                </a:ext>
              </a:extLst>
            </p:cNvPr>
            <p:cNvSpPr/>
            <p:nvPr/>
          </p:nvSpPr>
          <p:spPr>
            <a:xfrm>
              <a:off x="770913" y="4412188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AB3B62-033C-4AE9-971F-8C6E97E02D44}"/>
                </a:ext>
              </a:extLst>
            </p:cNvPr>
            <p:cNvSpPr txBox="1"/>
            <p:nvPr/>
          </p:nvSpPr>
          <p:spPr>
            <a:xfrm>
              <a:off x="1014276" y="4307443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Micro </a:t>
              </a:r>
              <a:r>
                <a:rPr lang="en-US" sz="1600" dirty="0" err="1">
                  <a:solidFill>
                    <a:srgbClr val="4FA557"/>
                  </a:solidFill>
                </a:rPr>
                <a:t>Frontent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Integrationsstrategie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53ED9-E941-40B7-8EAA-138AF71AA538}"/>
              </a:ext>
            </a:extLst>
          </p:cNvPr>
          <p:cNvGrpSpPr/>
          <p:nvPr/>
        </p:nvGrpSpPr>
        <p:grpSpPr>
          <a:xfrm>
            <a:off x="770225" y="3284102"/>
            <a:ext cx="8068276" cy="338554"/>
            <a:chOff x="770913" y="3200400"/>
            <a:chExt cx="806827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63C54-BC06-4FDF-ACA0-B9B9530D1265}"/>
                </a:ext>
              </a:extLst>
            </p:cNvPr>
            <p:cNvSpPr/>
            <p:nvPr/>
          </p:nvSpPr>
          <p:spPr>
            <a:xfrm>
              <a:off x="770913" y="33051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DC2FDD-CA70-4C26-8233-21F6F484AA39}"/>
                </a:ext>
              </a:extLst>
            </p:cNvPr>
            <p:cNvSpPr txBox="1"/>
            <p:nvPr/>
          </p:nvSpPr>
          <p:spPr>
            <a:xfrm>
              <a:off x="1014276" y="32004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Einfache</a:t>
              </a:r>
              <a:r>
                <a:rPr lang="en-US" sz="1600" dirty="0">
                  <a:solidFill>
                    <a:srgbClr val="4FA557"/>
                  </a:solidFill>
                </a:rPr>
                <a:t> Integration von </a:t>
              </a:r>
              <a:r>
                <a:rPr lang="en-US" sz="1600" i="1" dirty="0">
                  <a:solidFill>
                    <a:srgbClr val="4FA557"/>
                  </a:solidFill>
                </a:rPr>
                <a:t>KAPA-PLAN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KAPA-BEDARF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287CA-859B-426C-A318-DDAC20E401AC}"/>
              </a:ext>
            </a:extLst>
          </p:cNvPr>
          <p:cNvGrpSpPr/>
          <p:nvPr/>
        </p:nvGrpSpPr>
        <p:grpSpPr>
          <a:xfrm>
            <a:off x="709265" y="3861722"/>
            <a:ext cx="8129935" cy="338554"/>
            <a:chOff x="709254" y="3657600"/>
            <a:chExt cx="8129935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F02475-E3CA-42E0-A371-EE8F7AD79159}"/>
                </a:ext>
              </a:extLst>
            </p:cNvPr>
            <p:cNvSpPr txBox="1"/>
            <p:nvPr/>
          </p:nvSpPr>
          <p:spPr>
            <a:xfrm>
              <a:off x="1014276" y="3657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67F24-EB32-4124-9814-8E409F16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3730675"/>
              <a:ext cx="252382" cy="25238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2CFCD0-DF36-4FA4-A8E1-B0E645104903}"/>
              </a:ext>
            </a:extLst>
          </p:cNvPr>
          <p:cNvGrpSpPr/>
          <p:nvPr/>
        </p:nvGrpSpPr>
        <p:grpSpPr>
          <a:xfrm>
            <a:off x="770225" y="396002"/>
            <a:ext cx="8068276" cy="338554"/>
            <a:chOff x="770913" y="396002"/>
            <a:chExt cx="806827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F054C-E759-49E2-B88E-B498A1AA9766}"/>
                </a:ext>
              </a:extLst>
            </p:cNvPr>
            <p:cNvSpPr txBox="1"/>
            <p:nvPr/>
          </p:nvSpPr>
          <p:spPr>
            <a:xfrm>
              <a:off x="1014276" y="396002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KAPA-PLAN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88F63B-F827-4FB9-BD31-9DB874018962}"/>
                </a:ext>
              </a:extLst>
            </p:cNvPr>
            <p:cNvSpPr/>
            <p:nvPr/>
          </p:nvSpPr>
          <p:spPr>
            <a:xfrm>
              <a:off x="770913" y="500747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C8818A-990C-42D3-9BCB-8EDA495E9BE6}"/>
              </a:ext>
            </a:extLst>
          </p:cNvPr>
          <p:cNvGrpSpPr/>
          <p:nvPr/>
        </p:nvGrpSpPr>
        <p:grpSpPr>
          <a:xfrm>
            <a:off x="770225" y="973622"/>
            <a:ext cx="8068276" cy="338554"/>
            <a:chOff x="770913" y="990600"/>
            <a:chExt cx="806827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19A558-53A9-4BAE-B6D4-4A1B98F42664}"/>
                </a:ext>
              </a:extLst>
            </p:cNvPr>
            <p:cNvSpPr txBox="1"/>
            <p:nvPr/>
          </p:nvSpPr>
          <p:spPr>
            <a:xfrm>
              <a:off x="1014276" y="990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KAPA-BEDARF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DDE129-07F7-4594-85A0-378F5989E970}"/>
                </a:ext>
              </a:extLst>
            </p:cNvPr>
            <p:cNvSpPr/>
            <p:nvPr/>
          </p:nvSpPr>
          <p:spPr>
            <a:xfrm>
              <a:off x="770913" y="10953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5F1EA3A-0A17-4A7F-B982-2B24A4565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5F529D5-1587-4EE9-900C-FC6849B2BB7D}"/>
              </a:ext>
            </a:extLst>
          </p:cNvPr>
          <p:cNvSpPr/>
          <p:nvPr/>
        </p:nvSpPr>
        <p:spPr>
          <a:xfrm>
            <a:off x="-76200" y="-76200"/>
            <a:ext cx="9296400" cy="701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98830A-1352-470B-B990-12CEB12C7596}"/>
              </a:ext>
            </a:extLst>
          </p:cNvPr>
          <p:cNvSpPr/>
          <p:nvPr/>
        </p:nvSpPr>
        <p:spPr>
          <a:xfrm>
            <a:off x="2112087" y="2590801"/>
            <a:ext cx="3983909" cy="879860"/>
          </a:xfrm>
          <a:prstGeom prst="rect">
            <a:avLst/>
          </a:prstGeom>
          <a:solidFill>
            <a:srgbClr val="90CC94"/>
          </a:solidFill>
          <a:ln>
            <a:solidFill>
              <a:srgbClr val="4FA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Host App</a:t>
            </a:r>
            <a:endParaRPr lang="de-CH" sz="1200" i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E44C4DB-62D8-4039-A85B-505AE3A6B904}"/>
              </a:ext>
            </a:extLst>
          </p:cNvPr>
          <p:cNvSpPr/>
          <p:nvPr/>
        </p:nvSpPr>
        <p:spPr>
          <a:xfrm>
            <a:off x="2528120" y="4038600"/>
            <a:ext cx="1129480" cy="381000"/>
          </a:xfrm>
          <a:prstGeom prst="rect">
            <a:avLst/>
          </a:prstGeom>
          <a:solidFill>
            <a:schemeClr val="bg1"/>
          </a:solidFill>
          <a:ln>
            <a:solidFill>
              <a:srgbClr val="4FA55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4FA557"/>
                </a:solidFill>
              </a:rPr>
              <a:t>App 1</a:t>
            </a:r>
            <a:endParaRPr lang="de-CH" sz="1200" i="1" dirty="0">
              <a:solidFill>
                <a:srgbClr val="4FA557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DEB742-F417-4028-A99D-2F1857641301}"/>
              </a:ext>
            </a:extLst>
          </p:cNvPr>
          <p:cNvGrpSpPr/>
          <p:nvPr/>
        </p:nvGrpSpPr>
        <p:grpSpPr>
          <a:xfrm>
            <a:off x="2548288" y="3752393"/>
            <a:ext cx="2988374" cy="213152"/>
            <a:chOff x="2548288" y="3752393"/>
            <a:chExt cx="2988374" cy="2131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F238D6-DC8B-4794-9936-6FD14E5E5338}"/>
                </a:ext>
              </a:extLst>
            </p:cNvPr>
            <p:cNvSpPr/>
            <p:nvPr/>
          </p:nvSpPr>
          <p:spPr>
            <a:xfrm>
              <a:off x="2548288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877DB9-7A46-4D5A-AB78-BE76C957CAD0}"/>
                </a:ext>
              </a:extLst>
            </p:cNvPr>
            <p:cNvSpPr/>
            <p:nvPr/>
          </p:nvSpPr>
          <p:spPr>
            <a:xfrm>
              <a:off x="2846879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404935B-5B74-41F0-B738-1CC88A671277}"/>
                </a:ext>
              </a:extLst>
            </p:cNvPr>
            <p:cNvSpPr/>
            <p:nvPr/>
          </p:nvSpPr>
          <p:spPr>
            <a:xfrm>
              <a:off x="3145470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4C449CF-9CB0-4D43-BE74-5EFCDB0FCC06}"/>
                </a:ext>
              </a:extLst>
            </p:cNvPr>
            <p:cNvSpPr/>
            <p:nvPr/>
          </p:nvSpPr>
          <p:spPr>
            <a:xfrm>
              <a:off x="3444062" y="3775045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622845D-2AFA-47FF-9629-6BA9A4ED35DC}"/>
                </a:ext>
              </a:extLst>
            </p:cNvPr>
            <p:cNvSpPr/>
            <p:nvPr/>
          </p:nvSpPr>
          <p:spPr>
            <a:xfrm>
              <a:off x="4724400" y="3752393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630E85-B0BD-452A-AB16-1D328A381FB9}"/>
                </a:ext>
              </a:extLst>
            </p:cNvPr>
            <p:cNvSpPr/>
            <p:nvPr/>
          </p:nvSpPr>
          <p:spPr>
            <a:xfrm>
              <a:off x="5022991" y="3752393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3726512-46DD-4160-9B19-99348B2F09C9}"/>
                </a:ext>
              </a:extLst>
            </p:cNvPr>
            <p:cNvSpPr/>
            <p:nvPr/>
          </p:nvSpPr>
          <p:spPr>
            <a:xfrm>
              <a:off x="5321582" y="3752393"/>
              <a:ext cx="215080" cy="19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EP</a:t>
              </a:r>
              <a:endParaRPr lang="de-CH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B5C06A0-D487-4721-B246-609B4F5D637D}"/>
              </a:ext>
            </a:extLst>
          </p:cNvPr>
          <p:cNvSpPr/>
          <p:nvPr/>
        </p:nvSpPr>
        <p:spPr>
          <a:xfrm>
            <a:off x="4714249" y="4034125"/>
            <a:ext cx="1129480" cy="381000"/>
          </a:xfrm>
          <a:prstGeom prst="rect">
            <a:avLst/>
          </a:prstGeom>
          <a:solidFill>
            <a:schemeClr val="bg1"/>
          </a:solidFill>
          <a:ln>
            <a:solidFill>
              <a:srgbClr val="4FA55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4FA557"/>
                </a:solidFill>
              </a:rPr>
              <a:t>App 2</a:t>
            </a:r>
            <a:endParaRPr lang="de-CH" sz="1200" i="1" dirty="0">
              <a:solidFill>
                <a:srgbClr val="4FA557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77DB8F8-0388-4A5B-B124-D8036B7B5AAA}"/>
              </a:ext>
            </a:extLst>
          </p:cNvPr>
          <p:cNvGrpSpPr/>
          <p:nvPr/>
        </p:nvGrpSpPr>
        <p:grpSpPr>
          <a:xfrm>
            <a:off x="2583180" y="4087465"/>
            <a:ext cx="3222449" cy="294035"/>
            <a:chOff x="2583180" y="4087465"/>
            <a:chExt cx="3222449" cy="29403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AFB0BE2-8769-4D12-9A88-8F6E06E50982}"/>
                </a:ext>
              </a:extLst>
            </p:cNvPr>
            <p:cNvSpPr/>
            <p:nvPr/>
          </p:nvSpPr>
          <p:spPr>
            <a:xfrm>
              <a:off x="2583180" y="4091940"/>
              <a:ext cx="1036320" cy="28956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CH" sz="1200" i="1" dirty="0">
                <a:solidFill>
                  <a:srgbClr val="4FA557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E56ACD-66DE-490B-AE99-2A8DFA5FE0A0}"/>
                </a:ext>
              </a:extLst>
            </p:cNvPr>
            <p:cNvSpPr/>
            <p:nvPr/>
          </p:nvSpPr>
          <p:spPr>
            <a:xfrm>
              <a:off x="4769309" y="4087465"/>
              <a:ext cx="1036320" cy="28956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CH" sz="12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31A04-58C8-4C5D-B726-21295169E404}"/>
              </a:ext>
            </a:extLst>
          </p:cNvPr>
          <p:cNvGrpSpPr/>
          <p:nvPr/>
        </p:nvGrpSpPr>
        <p:grpSpPr>
          <a:xfrm>
            <a:off x="2514600" y="3048000"/>
            <a:ext cx="3315609" cy="1278078"/>
            <a:chOff x="2514600" y="3048000"/>
            <a:chExt cx="3315609" cy="1278078"/>
          </a:xfrm>
        </p:grpSpPr>
        <p:sp>
          <p:nvSpPr>
            <p:cNvPr id="76" name="Cylinder 75">
              <a:extLst>
                <a:ext uri="{FF2B5EF4-FFF2-40B4-BE49-F238E27FC236}">
                  <a16:creationId xmlns:a16="http://schemas.microsoft.com/office/drawing/2014/main" id="{C0F5BAE7-FA9A-4201-A510-A295BC1F76C0}"/>
                </a:ext>
              </a:extLst>
            </p:cNvPr>
            <p:cNvSpPr/>
            <p:nvPr/>
          </p:nvSpPr>
          <p:spPr>
            <a:xfrm rot="5400000">
              <a:off x="4040321" y="1558268"/>
              <a:ext cx="264168" cy="3315609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C1E5BD-0907-4108-822C-AE370171D2E1}"/>
                </a:ext>
              </a:extLst>
            </p:cNvPr>
            <p:cNvSpPr txBox="1"/>
            <p:nvPr/>
          </p:nvSpPr>
          <p:spPr>
            <a:xfrm>
              <a:off x="2653480" y="3048000"/>
              <a:ext cx="3048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Intent Router</a:t>
              </a:r>
              <a:endParaRPr lang="de-CH" sz="1400" dirty="0"/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C0A9CDF9-1BA8-4705-9449-6C4A5C2EB57C}"/>
                </a:ext>
              </a:extLst>
            </p:cNvPr>
            <p:cNvCxnSpPr>
              <a:cxnSpLocks/>
              <a:stCxn id="59" idx="1"/>
              <a:endCxn id="76" idx="3"/>
            </p:cNvCxnSpPr>
            <p:nvPr/>
          </p:nvCxnSpPr>
          <p:spPr>
            <a:xfrm rot="10800000">
              <a:off x="2514601" y="3216074"/>
              <a:ext cx="12700" cy="101302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6962A84E-8006-455B-8F58-1736FAD3FC69}"/>
                </a:ext>
              </a:extLst>
            </p:cNvPr>
            <p:cNvCxnSpPr>
              <a:cxnSpLocks/>
              <a:stCxn id="77" idx="2"/>
              <a:endCxn id="66" idx="0"/>
            </p:cNvCxnSpPr>
            <p:nvPr/>
          </p:nvCxnSpPr>
          <p:spPr>
            <a:xfrm rot="16200000" flipH="1">
              <a:off x="4448938" y="3084319"/>
              <a:ext cx="396616" cy="9395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B3F72D9-E083-4B7A-BA21-7D90D3463428}"/>
                </a:ext>
              </a:extLst>
            </p:cNvPr>
            <p:cNvCxnSpPr>
              <a:cxnSpLocks/>
            </p:cNvCxnSpPr>
            <p:nvPr/>
          </p:nvCxnSpPr>
          <p:spPr>
            <a:xfrm>
              <a:off x="3720281" y="4191000"/>
              <a:ext cx="914400" cy="0"/>
            </a:xfrm>
            <a:prstGeom prst="straightConnector1">
              <a:avLst/>
            </a:prstGeom>
            <a:ln w="57150">
              <a:solidFill>
                <a:srgbClr val="5BB36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&quot;Not Allowed&quot; Symbol 1">
              <a:extLst>
                <a:ext uri="{FF2B5EF4-FFF2-40B4-BE49-F238E27FC236}">
                  <a16:creationId xmlns:a16="http://schemas.microsoft.com/office/drawing/2014/main" id="{EC89DA3A-E708-43E4-AE0B-FDE1BE38C857}"/>
                </a:ext>
              </a:extLst>
            </p:cNvPr>
            <p:cNvSpPr/>
            <p:nvPr/>
          </p:nvSpPr>
          <p:spPr>
            <a:xfrm>
              <a:off x="4031422" y="4045742"/>
              <a:ext cx="280336" cy="280336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BF8599-6862-4EF5-AFDC-5EBBD604C8B9}"/>
              </a:ext>
            </a:extLst>
          </p:cNvPr>
          <p:cNvGrpSpPr/>
          <p:nvPr/>
        </p:nvGrpSpPr>
        <p:grpSpPr>
          <a:xfrm>
            <a:off x="2714058" y="4419600"/>
            <a:ext cx="2907788" cy="695802"/>
            <a:chOff x="2714058" y="4709550"/>
            <a:chExt cx="2907788" cy="695802"/>
          </a:xfrm>
        </p:grpSpPr>
        <p:pic>
          <p:nvPicPr>
            <p:cNvPr id="4" name="Graphic 3" descr="Server">
              <a:extLst>
                <a:ext uri="{FF2B5EF4-FFF2-40B4-BE49-F238E27FC236}">
                  <a16:creationId xmlns:a16="http://schemas.microsoft.com/office/drawing/2014/main" id="{3A6F956E-CA5F-4CC2-ACF2-F65CE68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058" y="4709550"/>
              <a:ext cx="695802" cy="695802"/>
            </a:xfrm>
            <a:prstGeom prst="rect">
              <a:avLst/>
            </a:prstGeom>
          </p:spPr>
        </p:pic>
        <p:pic>
          <p:nvPicPr>
            <p:cNvPr id="84" name="Graphic 83" descr="Server">
              <a:extLst>
                <a:ext uri="{FF2B5EF4-FFF2-40B4-BE49-F238E27FC236}">
                  <a16:creationId xmlns:a16="http://schemas.microsoft.com/office/drawing/2014/main" id="{A92B9C97-87F5-4BBD-86C7-EC6E085C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6044" y="4709550"/>
              <a:ext cx="695802" cy="695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2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20E5-F5A4-4E42-B254-B7F623A35655}"/>
              </a:ext>
            </a:extLst>
          </p:cNvPr>
          <p:cNvCxnSpPr/>
          <p:nvPr/>
        </p:nvCxnSpPr>
        <p:spPr>
          <a:xfrm>
            <a:off x="838200" y="0"/>
            <a:ext cx="0" cy="7010400"/>
          </a:xfrm>
          <a:prstGeom prst="line">
            <a:avLst/>
          </a:prstGeom>
          <a:ln>
            <a:solidFill>
              <a:srgbClr val="4FA5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F927B-C4EF-4B2F-91A8-FECA9A34DDC7}"/>
              </a:ext>
            </a:extLst>
          </p:cNvPr>
          <p:cNvSpPr txBox="1"/>
          <p:nvPr/>
        </p:nvSpPr>
        <p:spPr>
          <a:xfrm>
            <a:off x="36730" y="398502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2017</a:t>
            </a:r>
            <a:endParaRPr lang="de-CH" dirty="0">
              <a:solidFill>
                <a:srgbClr val="4FA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92AB9-BEA6-4DFB-B925-59B0CCD99CC1}"/>
              </a:ext>
            </a:extLst>
          </p:cNvPr>
          <p:cNvSpPr txBox="1"/>
          <p:nvPr/>
        </p:nvSpPr>
        <p:spPr>
          <a:xfrm>
            <a:off x="36730" y="97536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2018</a:t>
            </a:r>
            <a:endParaRPr lang="de-CH" dirty="0">
              <a:solidFill>
                <a:srgbClr val="4FA557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A3F443-5E02-42A9-ABD3-6261592A8635}"/>
              </a:ext>
            </a:extLst>
          </p:cNvPr>
          <p:cNvGrpSpPr/>
          <p:nvPr/>
        </p:nvGrpSpPr>
        <p:grpSpPr>
          <a:xfrm>
            <a:off x="770225" y="1551242"/>
            <a:ext cx="8068276" cy="338554"/>
            <a:chOff x="770913" y="1447800"/>
            <a:chExt cx="8068276" cy="3385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67D23-8FF7-4639-A81E-6CCBB1519F25}"/>
                </a:ext>
              </a:extLst>
            </p:cNvPr>
            <p:cNvSpPr/>
            <p:nvPr/>
          </p:nvSpPr>
          <p:spPr>
            <a:xfrm>
              <a:off x="770913" y="1552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3F8B1-7503-4499-9725-44F3BA80E32C}"/>
                </a:ext>
              </a:extLst>
            </p:cNvPr>
            <p:cNvSpPr txBox="1"/>
            <p:nvPr/>
          </p:nvSpPr>
          <p:spPr>
            <a:xfrm>
              <a:off x="1014276" y="1447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rgbClr val="4FA557"/>
                  </a:solidFill>
                </a:rPr>
                <a:t>Applikationsrahmen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F0E24-3E6E-4572-9A45-4DCB4B8660F6}"/>
              </a:ext>
            </a:extLst>
          </p:cNvPr>
          <p:cNvGrpSpPr/>
          <p:nvPr/>
        </p:nvGrpSpPr>
        <p:grpSpPr>
          <a:xfrm>
            <a:off x="770225" y="2128862"/>
            <a:ext cx="8068276" cy="338554"/>
            <a:chOff x="770913" y="1981200"/>
            <a:chExt cx="8068276" cy="3385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E511E7-016E-4C40-9676-18FA220A2972}"/>
                </a:ext>
              </a:extLst>
            </p:cNvPr>
            <p:cNvSpPr/>
            <p:nvPr/>
          </p:nvSpPr>
          <p:spPr>
            <a:xfrm>
              <a:off x="770913" y="20859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12B6A9-C298-4E9E-8B81-E916FD6ECB50}"/>
                </a:ext>
              </a:extLst>
            </p:cNvPr>
            <p:cNvSpPr txBox="1"/>
            <p:nvPr/>
          </p:nvSpPr>
          <p:spPr>
            <a:xfrm>
              <a:off x="1014276" y="1981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4FA557"/>
                  </a:solidFill>
                </a:rPr>
                <a:t>KAPA-ROUTE</a:t>
              </a:r>
              <a:r>
                <a:rPr lang="en-US" sz="1600" b="1" dirty="0">
                  <a:solidFill>
                    <a:srgbClr val="4FA557"/>
                  </a:solidFill>
                </a:rPr>
                <a:t> 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48946-C486-4D27-A6FF-41D7D1392DA2}"/>
              </a:ext>
            </a:extLst>
          </p:cNvPr>
          <p:cNvGrpSpPr/>
          <p:nvPr/>
        </p:nvGrpSpPr>
        <p:grpSpPr>
          <a:xfrm>
            <a:off x="770225" y="2706482"/>
            <a:ext cx="8068276" cy="338554"/>
            <a:chOff x="770913" y="2590800"/>
            <a:chExt cx="8068276" cy="3385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E2077-B19A-47A9-9BFC-979645952980}"/>
                </a:ext>
              </a:extLst>
            </p:cNvPr>
            <p:cNvSpPr/>
            <p:nvPr/>
          </p:nvSpPr>
          <p:spPr>
            <a:xfrm>
              <a:off x="770913" y="26955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C1651-AB1B-411A-BEC9-598ABA7206F4}"/>
                </a:ext>
              </a:extLst>
            </p:cNvPr>
            <p:cNvSpPr txBox="1"/>
            <p:nvPr/>
          </p:nvSpPr>
          <p:spPr>
            <a:xfrm>
              <a:off x="1014276" y="25908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Entscheid</a:t>
              </a:r>
              <a:r>
                <a:rPr lang="en-US" sz="1600" dirty="0">
                  <a:solidFill>
                    <a:srgbClr val="4FA557"/>
                  </a:solidFill>
                </a:rPr>
                <a:t> </a:t>
              </a:r>
              <a:r>
                <a:rPr lang="en-US" sz="1600" dirty="0" err="1">
                  <a:solidFill>
                    <a:srgbClr val="4FA557"/>
                  </a:solidFill>
                </a:rPr>
                <a:t>für</a:t>
              </a:r>
              <a:r>
                <a:rPr lang="en-US" sz="1600" dirty="0">
                  <a:solidFill>
                    <a:srgbClr val="4FA557"/>
                  </a:solidFill>
                </a:rPr>
                <a:t> 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Architektur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A1EB8-5317-4EC7-8A9D-DFEE37A09913}"/>
              </a:ext>
            </a:extLst>
          </p:cNvPr>
          <p:cNvGrpSpPr/>
          <p:nvPr/>
        </p:nvGrpSpPr>
        <p:grpSpPr>
          <a:xfrm>
            <a:off x="770225" y="5016962"/>
            <a:ext cx="8068276" cy="338554"/>
            <a:chOff x="770913" y="4812268"/>
            <a:chExt cx="8068276" cy="33855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4E5A29-392A-4A9A-B66A-F08A309C21A8}"/>
                </a:ext>
              </a:extLst>
            </p:cNvPr>
            <p:cNvSpPr/>
            <p:nvPr/>
          </p:nvSpPr>
          <p:spPr>
            <a:xfrm>
              <a:off x="770913" y="4917013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46887E-6552-408E-8A53-B96CBBBCF3AB}"/>
                </a:ext>
              </a:extLst>
            </p:cNvPr>
            <p:cNvSpPr txBox="1"/>
            <p:nvPr/>
          </p:nvSpPr>
          <p:spPr>
            <a:xfrm>
              <a:off x="1014276" y="4812268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Entwicklungsbeginng</a:t>
              </a:r>
              <a:r>
                <a:rPr lang="en-US" sz="1600" dirty="0">
                  <a:solidFill>
                    <a:srgbClr val="4FA557"/>
                  </a:solidFill>
                </a:rPr>
                <a:t> SCION Workbench Application Platform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1CFA1-C7C8-4D30-A9C3-7B5A82AE230D}"/>
              </a:ext>
            </a:extLst>
          </p:cNvPr>
          <p:cNvGrpSpPr/>
          <p:nvPr/>
        </p:nvGrpSpPr>
        <p:grpSpPr>
          <a:xfrm>
            <a:off x="770225" y="4439342"/>
            <a:ext cx="8068276" cy="338554"/>
            <a:chOff x="770913" y="4307443"/>
            <a:chExt cx="8068276" cy="3385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39B8E1-A9CE-4900-BDCA-E2B81DC7C006}"/>
                </a:ext>
              </a:extLst>
            </p:cNvPr>
            <p:cNvSpPr/>
            <p:nvPr/>
          </p:nvSpPr>
          <p:spPr>
            <a:xfrm>
              <a:off x="770913" y="4412188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AB3B62-033C-4AE9-971F-8C6E97E02D44}"/>
                </a:ext>
              </a:extLst>
            </p:cNvPr>
            <p:cNvSpPr txBox="1"/>
            <p:nvPr/>
          </p:nvSpPr>
          <p:spPr>
            <a:xfrm>
              <a:off x="1014276" y="4307443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Micro Frontend </a:t>
              </a:r>
              <a:r>
                <a:rPr lang="en-US" sz="1600" dirty="0" err="1">
                  <a:solidFill>
                    <a:srgbClr val="4FA557"/>
                  </a:solidFill>
                </a:rPr>
                <a:t>Integrationsstrategie</a:t>
              </a:r>
              <a:endParaRPr lang="de-CH" sz="1600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D53ED9-E941-40B7-8EAA-138AF71AA538}"/>
              </a:ext>
            </a:extLst>
          </p:cNvPr>
          <p:cNvGrpSpPr/>
          <p:nvPr/>
        </p:nvGrpSpPr>
        <p:grpSpPr>
          <a:xfrm>
            <a:off x="770225" y="3284102"/>
            <a:ext cx="8068276" cy="338554"/>
            <a:chOff x="770913" y="3200400"/>
            <a:chExt cx="8068276" cy="338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863C54-BC06-4FDF-ACA0-B9B9530D1265}"/>
                </a:ext>
              </a:extLst>
            </p:cNvPr>
            <p:cNvSpPr/>
            <p:nvPr/>
          </p:nvSpPr>
          <p:spPr>
            <a:xfrm>
              <a:off x="770913" y="33051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DC2FDD-CA70-4C26-8233-21F6F484AA39}"/>
                </a:ext>
              </a:extLst>
            </p:cNvPr>
            <p:cNvSpPr txBox="1"/>
            <p:nvPr/>
          </p:nvSpPr>
          <p:spPr>
            <a:xfrm>
              <a:off x="1014276" y="32004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4FA557"/>
                  </a:solidFill>
                </a:rPr>
                <a:t>Einfache</a:t>
              </a:r>
              <a:r>
                <a:rPr lang="en-US" sz="1600" dirty="0">
                  <a:solidFill>
                    <a:srgbClr val="4FA557"/>
                  </a:solidFill>
                </a:rPr>
                <a:t> Integration von </a:t>
              </a:r>
              <a:r>
                <a:rPr lang="en-US" sz="1600" i="1" dirty="0">
                  <a:solidFill>
                    <a:srgbClr val="4FA557"/>
                  </a:solidFill>
                </a:rPr>
                <a:t>KAPA-PLAN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KAPA-BEDARF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4287CA-859B-426C-A318-DDAC20E401AC}"/>
              </a:ext>
            </a:extLst>
          </p:cNvPr>
          <p:cNvGrpSpPr/>
          <p:nvPr/>
        </p:nvGrpSpPr>
        <p:grpSpPr>
          <a:xfrm>
            <a:off x="709265" y="3861722"/>
            <a:ext cx="8129935" cy="338554"/>
            <a:chOff x="709254" y="3657600"/>
            <a:chExt cx="8129935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F02475-E3CA-42E0-A371-EE8F7AD79159}"/>
                </a:ext>
              </a:extLst>
            </p:cNvPr>
            <p:cNvSpPr txBox="1"/>
            <p:nvPr/>
          </p:nvSpPr>
          <p:spPr>
            <a:xfrm>
              <a:off x="1014276" y="3657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267F24-EB32-4124-9814-8E409F16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54" y="3730675"/>
              <a:ext cx="252382" cy="25238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2CFCD0-DF36-4FA4-A8E1-B0E645104903}"/>
              </a:ext>
            </a:extLst>
          </p:cNvPr>
          <p:cNvGrpSpPr/>
          <p:nvPr/>
        </p:nvGrpSpPr>
        <p:grpSpPr>
          <a:xfrm>
            <a:off x="770225" y="396002"/>
            <a:ext cx="8068276" cy="338554"/>
            <a:chOff x="770913" y="396002"/>
            <a:chExt cx="806827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F054C-E759-49E2-B88E-B498A1AA9766}"/>
                </a:ext>
              </a:extLst>
            </p:cNvPr>
            <p:cNvSpPr txBox="1"/>
            <p:nvPr/>
          </p:nvSpPr>
          <p:spPr>
            <a:xfrm>
              <a:off x="1014276" y="396002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KAPA-PLAN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88F63B-F827-4FB9-BD31-9DB874018962}"/>
                </a:ext>
              </a:extLst>
            </p:cNvPr>
            <p:cNvSpPr/>
            <p:nvPr/>
          </p:nvSpPr>
          <p:spPr>
            <a:xfrm>
              <a:off x="770913" y="500747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C8818A-990C-42D3-9BCB-8EDA495E9BE6}"/>
              </a:ext>
            </a:extLst>
          </p:cNvPr>
          <p:cNvGrpSpPr/>
          <p:nvPr/>
        </p:nvGrpSpPr>
        <p:grpSpPr>
          <a:xfrm>
            <a:off x="770225" y="973622"/>
            <a:ext cx="8068276" cy="338554"/>
            <a:chOff x="770913" y="990600"/>
            <a:chExt cx="806827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19A558-53A9-4BAE-B6D4-4A1B98F42664}"/>
                </a:ext>
              </a:extLst>
            </p:cNvPr>
            <p:cNvSpPr txBox="1"/>
            <p:nvPr/>
          </p:nvSpPr>
          <p:spPr>
            <a:xfrm>
              <a:off x="1014276" y="9906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i="1" dirty="0">
                  <a:solidFill>
                    <a:srgbClr val="4FA557"/>
                  </a:solidFill>
                </a:rPr>
                <a:t>KAPA-BEDARF</a:t>
              </a:r>
              <a:r>
                <a:rPr lang="de-CH" sz="1600" b="1" dirty="0">
                  <a:solidFill>
                    <a:srgbClr val="4FA557"/>
                  </a:solidFill>
                </a:rPr>
                <a:t> </a:t>
              </a:r>
              <a:r>
                <a:rPr lang="de-CH" sz="1600" dirty="0">
                  <a:solidFill>
                    <a:srgbClr val="4FA557"/>
                  </a:solidFill>
                </a:rPr>
                <a:t>Entwicklungsbeginn</a:t>
              </a:r>
              <a:endParaRPr lang="de-CH" sz="1600" b="1" dirty="0">
                <a:solidFill>
                  <a:srgbClr val="4FA557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DDE129-07F7-4594-85A0-378F5989E970}"/>
                </a:ext>
              </a:extLst>
            </p:cNvPr>
            <p:cNvSpPr/>
            <p:nvPr/>
          </p:nvSpPr>
          <p:spPr>
            <a:xfrm>
              <a:off x="770913" y="1095345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6ED721-D523-4771-98FF-51C8951FB87D}"/>
              </a:ext>
            </a:extLst>
          </p:cNvPr>
          <p:cNvGrpSpPr/>
          <p:nvPr/>
        </p:nvGrpSpPr>
        <p:grpSpPr>
          <a:xfrm>
            <a:off x="770225" y="5594582"/>
            <a:ext cx="8076628" cy="338554"/>
            <a:chOff x="762561" y="5491430"/>
            <a:chExt cx="8076628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CD233C-B95C-4BEC-B7E0-977D62D91BC3}"/>
                </a:ext>
              </a:extLst>
            </p:cNvPr>
            <p:cNvSpPr txBox="1"/>
            <p:nvPr/>
          </p:nvSpPr>
          <p:spPr>
            <a:xfrm>
              <a:off x="1014276" y="549143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FA557"/>
                  </a:solidFill>
                </a:rPr>
                <a:t>Open Source Gang SCION Workbench Application Platform</a:t>
              </a:r>
              <a:endParaRPr lang="de-CH" b="1" dirty="0">
                <a:solidFill>
                  <a:srgbClr val="4FA557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846B4D-ED3A-49DB-9162-ADE396C174E0}"/>
                </a:ext>
              </a:extLst>
            </p:cNvPr>
            <p:cNvSpPr/>
            <p:nvPr/>
          </p:nvSpPr>
          <p:spPr>
            <a:xfrm>
              <a:off x="762561" y="5608022"/>
              <a:ext cx="129064" cy="129064"/>
            </a:xfrm>
            <a:prstGeom prst="ellipse">
              <a:avLst/>
            </a:prstGeom>
            <a:solidFill>
              <a:srgbClr val="4FA55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A63D48-D3C7-4FCD-9DFB-46BCA39CB36A}"/>
              </a:ext>
            </a:extLst>
          </p:cNvPr>
          <p:cNvGrpSpPr/>
          <p:nvPr/>
        </p:nvGrpSpPr>
        <p:grpSpPr>
          <a:xfrm>
            <a:off x="709265" y="6172200"/>
            <a:ext cx="8127691" cy="338554"/>
            <a:chOff x="711498" y="6172200"/>
            <a:chExt cx="812769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20A6E-8764-403C-9EE3-9535840C933B}"/>
                </a:ext>
              </a:extLst>
            </p:cNvPr>
            <p:cNvSpPr txBox="1"/>
            <p:nvPr/>
          </p:nvSpPr>
          <p:spPr>
            <a:xfrm>
              <a:off x="1014276" y="6172200"/>
              <a:ext cx="7824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4FA557"/>
                  </a:solidFill>
                </a:rPr>
                <a:t>Integration </a:t>
              </a:r>
              <a:r>
                <a:rPr lang="en-US" sz="1600" dirty="0" err="1">
                  <a:solidFill>
                    <a:srgbClr val="4FA557"/>
                  </a:solidFill>
                </a:rPr>
                <a:t>aller</a:t>
              </a:r>
              <a:r>
                <a:rPr lang="en-US" sz="1600" dirty="0">
                  <a:solidFill>
                    <a:srgbClr val="4FA557"/>
                  </a:solidFill>
                </a:rPr>
                <a:t> KAPA </a:t>
              </a:r>
              <a:r>
                <a:rPr lang="en-US" sz="1600" dirty="0" err="1">
                  <a:solidFill>
                    <a:srgbClr val="4FA557"/>
                  </a:solidFill>
                </a:rPr>
                <a:t>Applikationen</a:t>
              </a:r>
              <a:r>
                <a:rPr lang="en-US" sz="1600" dirty="0">
                  <a:solidFill>
                    <a:srgbClr val="4FA557"/>
                  </a:solidFill>
                </a:rPr>
                <a:t> in </a:t>
              </a:r>
              <a:r>
                <a:rPr lang="en-US" sz="1600" i="1" dirty="0">
                  <a:solidFill>
                    <a:srgbClr val="4FA557"/>
                  </a:solidFill>
                </a:rPr>
                <a:t>PAS-UI</a:t>
              </a:r>
              <a:endParaRPr lang="de-CH" sz="1600" i="1" dirty="0">
                <a:solidFill>
                  <a:srgbClr val="4FA557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335F6AF-3FA2-410C-8661-C090117A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98" y="6236941"/>
              <a:ext cx="252382" cy="252382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059376-BA1D-4FF3-8408-DC3E17F0289F}"/>
              </a:ext>
            </a:extLst>
          </p:cNvPr>
          <p:cNvSpPr txBox="1"/>
          <p:nvPr/>
        </p:nvSpPr>
        <p:spPr>
          <a:xfrm>
            <a:off x="28949" y="5593080"/>
            <a:ext cx="6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A557"/>
                </a:solidFill>
              </a:rPr>
              <a:t>2019</a:t>
            </a:r>
            <a:endParaRPr lang="de-CH" dirty="0">
              <a:solidFill>
                <a:srgbClr val="4FA557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5F1EA3A-0A17-4A7F-B982-2B24A4565C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3CAF791-268C-4E11-9EE5-A4C5A4F00F17}"/>
              </a:ext>
            </a:extLst>
          </p:cNvPr>
          <p:cNvSpPr/>
          <p:nvPr/>
        </p:nvSpPr>
        <p:spPr>
          <a:xfrm>
            <a:off x="2697481" y="1417230"/>
            <a:ext cx="3760839" cy="968953"/>
          </a:xfrm>
          <a:prstGeom prst="rect">
            <a:avLst/>
          </a:prstGeom>
          <a:solidFill>
            <a:schemeClr val="bg1"/>
          </a:solidFill>
          <a:ln>
            <a:solidFill>
              <a:srgbClr val="4FA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4FA557"/>
                </a:solidFill>
              </a:rPr>
              <a:t>SCION Workbench</a:t>
            </a:r>
            <a:br>
              <a:rPr lang="en-US" sz="2000" b="1" dirty="0">
                <a:solidFill>
                  <a:srgbClr val="4FA557"/>
                </a:solidFill>
              </a:rPr>
            </a:br>
            <a:endParaRPr lang="en-US" sz="1000" b="1" dirty="0">
              <a:solidFill>
                <a:srgbClr val="4FA557"/>
              </a:solidFill>
            </a:endParaRPr>
          </a:p>
          <a:p>
            <a:pPr algn="ctr"/>
            <a:r>
              <a:rPr lang="en-US" sz="1200" i="1" dirty="0">
                <a:solidFill>
                  <a:srgbClr val="4FA557"/>
                </a:solidFill>
              </a:rPr>
              <a:t>provides a lightweight application frame and helps to build multi-view Angular applications</a:t>
            </a:r>
            <a:endParaRPr lang="de-CH" sz="1200" i="1" dirty="0">
              <a:solidFill>
                <a:srgbClr val="4FA557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E0878A-0132-4A5F-BD55-6F23799D0C44}"/>
              </a:ext>
            </a:extLst>
          </p:cNvPr>
          <p:cNvGrpSpPr/>
          <p:nvPr/>
        </p:nvGrpSpPr>
        <p:grpSpPr>
          <a:xfrm>
            <a:off x="2697480" y="2386183"/>
            <a:ext cx="3760841" cy="2033417"/>
            <a:chOff x="2697480" y="2133600"/>
            <a:chExt cx="3760841" cy="203341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4022A6-753E-4651-BC79-68A286AD33F0}"/>
                </a:ext>
              </a:extLst>
            </p:cNvPr>
            <p:cNvSpPr/>
            <p:nvPr/>
          </p:nvSpPr>
          <p:spPr>
            <a:xfrm>
              <a:off x="2697480" y="2819400"/>
              <a:ext cx="3760841" cy="1347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A5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4FA557"/>
                  </a:solidFill>
                </a:rPr>
                <a:t>SCION Workbench </a:t>
              </a:r>
              <a:br>
                <a:rPr lang="en-US" sz="2000" b="1" dirty="0">
                  <a:solidFill>
                    <a:srgbClr val="4FA557"/>
                  </a:solidFill>
                </a:rPr>
              </a:br>
              <a:r>
                <a:rPr lang="en-US" sz="2000" b="1" dirty="0">
                  <a:solidFill>
                    <a:srgbClr val="4FA557"/>
                  </a:solidFill>
                </a:rPr>
                <a:t>Application Platform</a:t>
              </a:r>
              <a:br>
                <a:rPr lang="en-US" sz="2000" b="1" dirty="0">
                  <a:solidFill>
                    <a:srgbClr val="4FA557"/>
                  </a:solidFill>
                </a:rPr>
              </a:br>
              <a:endParaRPr lang="en-US" sz="1000" b="1" dirty="0">
                <a:solidFill>
                  <a:srgbClr val="4FA557"/>
                </a:solidFill>
              </a:endParaRPr>
            </a:p>
            <a:p>
              <a:pPr algn="ctr"/>
              <a:r>
                <a:rPr lang="en-US" sz="1200" i="1" dirty="0">
                  <a:solidFill>
                    <a:srgbClr val="4FA557"/>
                  </a:solidFill>
                </a:rPr>
                <a:t>integrate content from multiple web applications in a coherent way</a:t>
              </a:r>
              <a:endParaRPr lang="de-CH" sz="1200" i="1" dirty="0">
                <a:solidFill>
                  <a:srgbClr val="4FA557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795BE4A-6FE9-4D6C-AF53-F11A832EB7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3629" y="2133600"/>
              <a:ext cx="8542" cy="685800"/>
            </a:xfrm>
            <a:prstGeom prst="straightConnector1">
              <a:avLst/>
            </a:prstGeom>
            <a:ln w="127000">
              <a:solidFill>
                <a:srgbClr val="4FA55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D8ADBE32-1FEA-4DF2-805E-540951D08D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1A179-A718-44D7-96B7-CC5A41EC6877}"/>
              </a:ext>
            </a:extLst>
          </p:cNvPr>
          <p:cNvSpPr/>
          <p:nvPr/>
        </p:nvSpPr>
        <p:spPr>
          <a:xfrm>
            <a:off x="452583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AE572-427A-459F-9024-5B1895BDE168}"/>
              </a:ext>
            </a:extLst>
          </p:cNvPr>
          <p:cNvSpPr/>
          <p:nvPr/>
        </p:nvSpPr>
        <p:spPr>
          <a:xfrm>
            <a:off x="452583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76292-914E-4D0A-9B86-B550A6E9DAC1}"/>
              </a:ext>
            </a:extLst>
          </p:cNvPr>
          <p:cNvSpPr/>
          <p:nvPr/>
        </p:nvSpPr>
        <p:spPr>
          <a:xfrm>
            <a:off x="316344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1</a:t>
            </a:r>
            <a:endParaRPr lang="de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CE28-CB04-42CE-A95D-72F62BEFB10D}"/>
              </a:ext>
            </a:extLst>
          </p:cNvPr>
          <p:cNvSpPr/>
          <p:nvPr/>
        </p:nvSpPr>
        <p:spPr>
          <a:xfrm>
            <a:off x="540033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09FC8-3544-4E0F-8258-2B504DFC9044}"/>
              </a:ext>
            </a:extLst>
          </p:cNvPr>
          <p:cNvCxnSpPr/>
          <p:nvPr/>
        </p:nvCxnSpPr>
        <p:spPr>
          <a:xfrm>
            <a:off x="1447800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A63C923-392B-4EA5-ACC3-96DE593907B3}"/>
              </a:ext>
            </a:extLst>
          </p:cNvPr>
          <p:cNvSpPr/>
          <p:nvPr/>
        </p:nvSpPr>
        <p:spPr>
          <a:xfrm>
            <a:off x="3567659" y="990600"/>
            <a:ext cx="2040661" cy="19898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</a:t>
            </a:r>
            <a:endParaRPr lang="de-C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A46EDF-2807-4988-9F68-E8A4DA910DEF}"/>
              </a:ext>
            </a:extLst>
          </p:cNvPr>
          <p:cNvSpPr/>
          <p:nvPr/>
        </p:nvSpPr>
        <p:spPr>
          <a:xfrm>
            <a:off x="6685972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36514D1-50F9-4D58-84D2-15E1F090E2E9}"/>
              </a:ext>
            </a:extLst>
          </p:cNvPr>
          <p:cNvSpPr/>
          <p:nvPr/>
        </p:nvSpPr>
        <p:spPr>
          <a:xfrm>
            <a:off x="6685972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B03CFD-4CA0-47CE-ACF5-712C5889EC22}"/>
              </a:ext>
            </a:extLst>
          </p:cNvPr>
          <p:cNvSpPr/>
          <p:nvPr/>
        </p:nvSpPr>
        <p:spPr>
          <a:xfrm>
            <a:off x="6549733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2</a:t>
            </a:r>
            <a:endParaRPr lang="de-C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ED88D9-BB9B-4E0D-9B59-BE73E540E0FA}"/>
              </a:ext>
            </a:extLst>
          </p:cNvPr>
          <p:cNvSpPr/>
          <p:nvPr/>
        </p:nvSpPr>
        <p:spPr>
          <a:xfrm>
            <a:off x="6773422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D495C1-2FF5-43B2-B57B-BDFFCF174747}"/>
              </a:ext>
            </a:extLst>
          </p:cNvPr>
          <p:cNvCxnSpPr/>
          <p:nvPr/>
        </p:nvCxnSpPr>
        <p:spPr>
          <a:xfrm>
            <a:off x="7681189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B51A096-7F63-4264-9F5F-606D5224BBA4}"/>
              </a:ext>
            </a:extLst>
          </p:cNvPr>
          <p:cNvSpPr/>
          <p:nvPr/>
        </p:nvSpPr>
        <p:spPr>
          <a:xfrm>
            <a:off x="3703611" y="2610673"/>
            <a:ext cx="1780603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8461D5-8BAD-4CB2-B8AB-B8E2DC251192}"/>
              </a:ext>
            </a:extLst>
          </p:cNvPr>
          <p:cNvSpPr/>
          <p:nvPr/>
        </p:nvSpPr>
        <p:spPr>
          <a:xfrm>
            <a:off x="540033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A0882-A340-48FA-AF3F-A555577DCA7C}"/>
              </a:ext>
            </a:extLst>
          </p:cNvPr>
          <p:cNvSpPr/>
          <p:nvPr/>
        </p:nvSpPr>
        <p:spPr>
          <a:xfrm>
            <a:off x="540033" y="4405222"/>
            <a:ext cx="1808529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application.angular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0D9631-9AFA-4826-B087-F81C5A46DD50}"/>
              </a:ext>
            </a:extLst>
          </p:cNvPr>
          <p:cNvSpPr/>
          <p:nvPr/>
        </p:nvSpPr>
        <p:spPr>
          <a:xfrm>
            <a:off x="3703611" y="2012131"/>
            <a:ext cx="1780603" cy="217343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E3A07B-08ED-4325-9AF4-A0687186FA15}"/>
              </a:ext>
            </a:extLst>
          </p:cNvPr>
          <p:cNvSpPr/>
          <p:nvPr/>
        </p:nvSpPr>
        <p:spPr>
          <a:xfrm>
            <a:off x="3703320" y="1712860"/>
            <a:ext cx="1780603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workbench-application-platform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A12482-CC8F-4A2F-B217-DA4991C344AA}"/>
              </a:ext>
            </a:extLst>
          </p:cNvPr>
          <p:cNvGrpSpPr/>
          <p:nvPr/>
        </p:nvGrpSpPr>
        <p:grpSpPr>
          <a:xfrm>
            <a:off x="989284" y="2438849"/>
            <a:ext cx="887863" cy="874279"/>
            <a:chOff x="5653875" y="1811056"/>
            <a:chExt cx="899325" cy="1008334"/>
          </a:xfrm>
        </p:grpSpPr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28A471E7-A9CE-45C4-9FE5-E9BB6857C1B7}"/>
                </a:ext>
              </a:extLst>
            </p:cNvPr>
            <p:cNvSpPr/>
            <p:nvPr/>
          </p:nvSpPr>
          <p:spPr>
            <a:xfrm>
              <a:off x="5653875" y="1811057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CC6EAEA-05F4-497C-88D2-6FB4DA9BA2A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28F3C7-4D9F-41E6-8C68-A125D736D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etadata">
            <a:extLst>
              <a:ext uri="{FF2B5EF4-FFF2-40B4-BE49-F238E27FC236}">
                <a16:creationId xmlns:a16="http://schemas.microsoft.com/office/drawing/2014/main" id="{DA8CF1B3-7111-4B12-AAE0-E9AFF7D4F051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Bildergebnis fÃ¼r user">
            <a:extLst>
              <a:ext uri="{FF2B5EF4-FFF2-40B4-BE49-F238E27FC236}">
                <a16:creationId xmlns:a16="http://schemas.microsoft.com/office/drawing/2014/main" id="{0B383D20-813B-4C70-9DEB-EF7CCE5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50" y="208402"/>
            <a:ext cx="315477" cy="3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CC62497-2816-4E80-B892-0531450775CE}"/>
              </a:ext>
            </a:extLst>
          </p:cNvPr>
          <p:cNvSpPr/>
          <p:nvPr/>
        </p:nvSpPr>
        <p:spPr>
          <a:xfrm>
            <a:off x="6773422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F1D461-1A65-49D8-BEC9-67E04573C685}"/>
              </a:ext>
            </a:extLst>
          </p:cNvPr>
          <p:cNvGrpSpPr/>
          <p:nvPr/>
        </p:nvGrpSpPr>
        <p:grpSpPr>
          <a:xfrm>
            <a:off x="7222673" y="2413449"/>
            <a:ext cx="887863" cy="874278"/>
            <a:chOff x="5653875" y="1811056"/>
            <a:chExt cx="899325" cy="1008333"/>
          </a:xfrm>
        </p:grpSpPr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2A7CD553-8573-464C-847E-CC9C52CD94FB}"/>
                </a:ext>
              </a:extLst>
            </p:cNvPr>
            <p:cNvSpPr/>
            <p:nvPr/>
          </p:nvSpPr>
          <p:spPr>
            <a:xfrm>
              <a:off x="5653875" y="1811056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6C09F62-834F-43B1-A0B9-883D0B7B561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EDF4433-74C9-4459-9F76-E562FA885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CC888A-DA31-4B1A-8620-4F46C860DD56}"/>
              </a:ext>
            </a:extLst>
          </p:cNvPr>
          <p:cNvCxnSpPr>
            <a:cxnSpLocks/>
          </p:cNvCxnSpPr>
          <p:nvPr/>
        </p:nvCxnSpPr>
        <p:spPr>
          <a:xfrm flipH="1">
            <a:off x="1863359" y="1295400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045CC6-3033-4E01-8B6C-60B3185828B4}"/>
              </a:ext>
            </a:extLst>
          </p:cNvPr>
          <p:cNvCxnSpPr>
            <a:cxnSpLocks/>
          </p:cNvCxnSpPr>
          <p:nvPr/>
        </p:nvCxnSpPr>
        <p:spPr>
          <a:xfrm>
            <a:off x="5321300" y="1282599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F27A8F-5E62-4A70-A646-13A277FBDEDF}"/>
              </a:ext>
            </a:extLst>
          </p:cNvPr>
          <p:cNvSpPr txBox="1"/>
          <p:nvPr/>
        </p:nvSpPr>
        <p:spPr>
          <a:xfrm rot="19839313">
            <a:off x="1796689" y="1541459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https://www.app-1.com/manifest.json</a:t>
            </a:r>
            <a:endParaRPr lang="de-CH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D33C62-B651-4694-9CDA-9EC3B959C4B6}"/>
              </a:ext>
            </a:extLst>
          </p:cNvPr>
          <p:cNvSpPr txBox="1"/>
          <p:nvPr/>
        </p:nvSpPr>
        <p:spPr>
          <a:xfrm rot="1787140">
            <a:off x="5572350" y="1873736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https://www.app-2.com/manifest.json</a:t>
            </a:r>
            <a:endParaRPr lang="de-CH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6DD44B-9B9F-43F4-A3BB-0E9B15445918}"/>
              </a:ext>
            </a:extLst>
          </p:cNvPr>
          <p:cNvSpPr/>
          <p:nvPr/>
        </p:nvSpPr>
        <p:spPr>
          <a:xfrm>
            <a:off x="3703320" y="2311402"/>
            <a:ext cx="1780603" cy="217343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Angular</a:t>
            </a:r>
            <a:endParaRPr lang="de-CH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01AD8-E5B6-466F-A44B-B788438EE415}"/>
              </a:ext>
            </a:extLst>
          </p:cNvPr>
          <p:cNvGrpSpPr/>
          <p:nvPr/>
        </p:nvGrpSpPr>
        <p:grpSpPr>
          <a:xfrm>
            <a:off x="1863359" y="3915351"/>
            <a:ext cx="485203" cy="1004618"/>
            <a:chOff x="1863359" y="3915351"/>
            <a:chExt cx="485203" cy="1004618"/>
          </a:xfrm>
        </p:grpSpPr>
        <p:pic>
          <p:nvPicPr>
            <p:cNvPr id="1028" name="Picture 4" descr="Image result for angular">
              <a:extLst>
                <a:ext uri="{FF2B5EF4-FFF2-40B4-BE49-F238E27FC236}">
                  <a16:creationId xmlns:a16="http://schemas.microsoft.com/office/drawing/2014/main" id="{6FA632FF-AB39-48F1-85AC-460BB0BD4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219" y="3915351"/>
              <a:ext cx="217343" cy="21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0308A4-78E0-486F-8EEE-9EF6F2D123D7}"/>
                </a:ext>
              </a:extLst>
            </p:cNvPr>
            <p:cNvSpPr/>
            <p:nvPr/>
          </p:nvSpPr>
          <p:spPr>
            <a:xfrm>
              <a:off x="1863359" y="4704754"/>
              <a:ext cx="485203" cy="215215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800" dirty="0"/>
                <a:t>Angular</a:t>
              </a:r>
              <a:endParaRPr lang="de-CH" sz="800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CCAAFC-8CDE-4B04-AE2B-569CF3F3988F}"/>
              </a:ext>
            </a:extLst>
          </p:cNvPr>
          <p:cNvSpPr/>
          <p:nvPr/>
        </p:nvSpPr>
        <p:spPr>
          <a:xfrm>
            <a:off x="8096748" y="4704754"/>
            <a:ext cx="485203" cy="2152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React</a:t>
            </a:r>
            <a:endParaRPr lang="de-CH" sz="800" dirty="0"/>
          </a:p>
        </p:txBody>
      </p:sp>
      <p:pic>
        <p:nvPicPr>
          <p:cNvPr id="118" name="Picture 2" descr="Image result for react">
            <a:extLst>
              <a:ext uri="{FF2B5EF4-FFF2-40B4-BE49-F238E27FC236}">
                <a16:creationId xmlns:a16="http://schemas.microsoft.com/office/drawing/2014/main" id="{09D3C373-4AD2-4043-ACFA-0D43C97E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25" y="3896435"/>
            <a:ext cx="334363" cy="2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angular">
            <a:extLst>
              <a:ext uri="{FF2B5EF4-FFF2-40B4-BE49-F238E27FC236}">
                <a16:creationId xmlns:a16="http://schemas.microsoft.com/office/drawing/2014/main" id="{A2F94623-7F54-4435-93CB-27B97350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09" y="1064543"/>
            <a:ext cx="217343" cy="2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8E2329-32F8-4635-BAF9-15D4E2B8E2B8}"/>
              </a:ext>
            </a:extLst>
          </p:cNvPr>
          <p:cNvCxnSpPr>
            <a:stCxn id="29" idx="1"/>
          </p:cNvCxnSpPr>
          <p:nvPr/>
        </p:nvCxnSpPr>
        <p:spPr>
          <a:xfrm rot="10800000" flipH="1">
            <a:off x="540032" y="1828801"/>
            <a:ext cx="3163287" cy="2984365"/>
          </a:xfrm>
          <a:prstGeom prst="bentConnector3">
            <a:avLst>
              <a:gd name="adj1" fmla="val -11643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F6C8BA-47E2-4C29-AB76-84648E51C3EF}"/>
              </a:ext>
            </a:extLst>
          </p:cNvPr>
          <p:cNvCxnSpPr>
            <a:cxnSpLocks/>
            <a:stCxn id="108" idx="3"/>
            <a:endCxn id="63" idx="3"/>
          </p:cNvCxnSpPr>
          <p:nvPr/>
        </p:nvCxnSpPr>
        <p:spPr>
          <a:xfrm flipH="1" flipV="1">
            <a:off x="5483923" y="1821532"/>
            <a:ext cx="2578267" cy="2991633"/>
          </a:xfrm>
          <a:prstGeom prst="bentConnector3">
            <a:avLst>
              <a:gd name="adj1" fmla="val -35219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B699E603-9233-4D57-9B50-E419CF95C7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35" grpId="0" animBg="1"/>
      <p:bldP spid="65" grpId="0" animBg="1"/>
      <p:bldP spid="105" grpId="0" animBg="1"/>
      <p:bldP spid="106" grpId="0" animBg="1"/>
      <p:bldP spid="107" grpId="0" animBg="1"/>
      <p:bldP spid="110" grpId="0" animBg="1"/>
      <p:bldP spid="62" grpId="0" animBg="1"/>
      <p:bldP spid="29" grpId="0" animBg="1"/>
      <p:bldP spid="33" grpId="0" animBg="1"/>
      <p:bldP spid="61" grpId="0" animBg="1"/>
      <p:bldP spid="63" grpId="0" animBg="1"/>
      <p:bldP spid="108" grpId="0" animBg="1"/>
      <p:bldP spid="3" grpId="0"/>
      <p:bldP spid="47" grpId="0"/>
      <p:bldP spid="78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1A179-A718-44D7-96B7-CC5A41EC6877}"/>
              </a:ext>
            </a:extLst>
          </p:cNvPr>
          <p:cNvSpPr/>
          <p:nvPr/>
        </p:nvSpPr>
        <p:spPr>
          <a:xfrm>
            <a:off x="452583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AE572-427A-459F-9024-5B1895BDE168}"/>
              </a:ext>
            </a:extLst>
          </p:cNvPr>
          <p:cNvSpPr/>
          <p:nvPr/>
        </p:nvSpPr>
        <p:spPr>
          <a:xfrm>
            <a:off x="452583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76292-914E-4D0A-9B86-B550A6E9DAC1}"/>
              </a:ext>
            </a:extLst>
          </p:cNvPr>
          <p:cNvSpPr/>
          <p:nvPr/>
        </p:nvSpPr>
        <p:spPr>
          <a:xfrm>
            <a:off x="316344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1</a:t>
            </a:r>
            <a:endParaRPr lang="de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CE28-CB04-42CE-A95D-72F62BEFB10D}"/>
              </a:ext>
            </a:extLst>
          </p:cNvPr>
          <p:cNvSpPr/>
          <p:nvPr/>
        </p:nvSpPr>
        <p:spPr>
          <a:xfrm>
            <a:off x="540033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09FC8-3544-4E0F-8258-2B504DFC9044}"/>
              </a:ext>
            </a:extLst>
          </p:cNvPr>
          <p:cNvCxnSpPr/>
          <p:nvPr/>
        </p:nvCxnSpPr>
        <p:spPr>
          <a:xfrm>
            <a:off x="1447800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A63C923-392B-4EA5-ACC3-96DE593907B3}"/>
              </a:ext>
            </a:extLst>
          </p:cNvPr>
          <p:cNvSpPr/>
          <p:nvPr/>
        </p:nvSpPr>
        <p:spPr>
          <a:xfrm>
            <a:off x="3567659" y="990600"/>
            <a:ext cx="2040661" cy="19898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</a:t>
            </a:r>
            <a:endParaRPr lang="de-C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A46EDF-2807-4988-9F68-E8A4DA910DEF}"/>
              </a:ext>
            </a:extLst>
          </p:cNvPr>
          <p:cNvSpPr/>
          <p:nvPr/>
        </p:nvSpPr>
        <p:spPr>
          <a:xfrm>
            <a:off x="6685972" y="3845791"/>
            <a:ext cx="1985818" cy="15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Frontend</a:t>
            </a:r>
            <a:endParaRPr lang="de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36514D1-50F9-4D58-84D2-15E1F090E2E9}"/>
              </a:ext>
            </a:extLst>
          </p:cNvPr>
          <p:cNvSpPr/>
          <p:nvPr/>
        </p:nvSpPr>
        <p:spPr>
          <a:xfrm>
            <a:off x="6685972" y="5858164"/>
            <a:ext cx="1985817" cy="609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de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B03CFD-4CA0-47CE-ACF5-712C5889EC22}"/>
              </a:ext>
            </a:extLst>
          </p:cNvPr>
          <p:cNvSpPr/>
          <p:nvPr/>
        </p:nvSpPr>
        <p:spPr>
          <a:xfrm>
            <a:off x="6549733" y="3352800"/>
            <a:ext cx="2274456" cy="335280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 2</a:t>
            </a:r>
            <a:endParaRPr lang="de-C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ED88D9-BB9B-4E0D-9B59-BE73E540E0FA}"/>
              </a:ext>
            </a:extLst>
          </p:cNvPr>
          <p:cNvSpPr/>
          <p:nvPr/>
        </p:nvSpPr>
        <p:spPr>
          <a:xfrm>
            <a:off x="6773422" y="5003764"/>
            <a:ext cx="1808529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D495C1-2FF5-43B2-B57B-BDFFCF174747}"/>
              </a:ext>
            </a:extLst>
          </p:cNvPr>
          <p:cNvCxnSpPr/>
          <p:nvPr/>
        </p:nvCxnSpPr>
        <p:spPr>
          <a:xfrm>
            <a:off x="7681189" y="5382592"/>
            <a:ext cx="0" cy="4755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B51A096-7F63-4264-9F5F-606D5224BBA4}"/>
              </a:ext>
            </a:extLst>
          </p:cNvPr>
          <p:cNvSpPr/>
          <p:nvPr/>
        </p:nvSpPr>
        <p:spPr>
          <a:xfrm>
            <a:off x="3703611" y="2610673"/>
            <a:ext cx="1780603" cy="21734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JavaScript, Web API, DOM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8461D5-8BAD-4CB2-B8AB-B8E2DC251192}"/>
              </a:ext>
            </a:extLst>
          </p:cNvPr>
          <p:cNvSpPr/>
          <p:nvPr/>
        </p:nvSpPr>
        <p:spPr>
          <a:xfrm>
            <a:off x="540033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A0882-A340-48FA-AF3F-A555577DCA7C}"/>
              </a:ext>
            </a:extLst>
          </p:cNvPr>
          <p:cNvSpPr/>
          <p:nvPr/>
        </p:nvSpPr>
        <p:spPr>
          <a:xfrm>
            <a:off x="540033" y="4405222"/>
            <a:ext cx="1808529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application.angular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0D9631-9AFA-4826-B087-F81C5A46DD50}"/>
              </a:ext>
            </a:extLst>
          </p:cNvPr>
          <p:cNvSpPr/>
          <p:nvPr/>
        </p:nvSpPr>
        <p:spPr>
          <a:xfrm>
            <a:off x="3703611" y="2012131"/>
            <a:ext cx="1780603" cy="217343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</a:t>
            </a:r>
            <a:endParaRPr lang="de-CH" sz="8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E3A07B-08ED-4325-9AF4-A0687186FA15}"/>
              </a:ext>
            </a:extLst>
          </p:cNvPr>
          <p:cNvSpPr/>
          <p:nvPr/>
        </p:nvSpPr>
        <p:spPr>
          <a:xfrm>
            <a:off x="3703320" y="1712860"/>
            <a:ext cx="1780603" cy="217343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workbench-application-platform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A12482-CC8F-4A2F-B217-DA4991C344AA}"/>
              </a:ext>
            </a:extLst>
          </p:cNvPr>
          <p:cNvGrpSpPr/>
          <p:nvPr/>
        </p:nvGrpSpPr>
        <p:grpSpPr>
          <a:xfrm>
            <a:off x="989284" y="2438400"/>
            <a:ext cx="887863" cy="874278"/>
            <a:chOff x="5653875" y="1811056"/>
            <a:chExt cx="899325" cy="1008333"/>
          </a:xfrm>
        </p:grpSpPr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28A471E7-A9CE-45C4-9FE5-E9BB6857C1B7}"/>
                </a:ext>
              </a:extLst>
            </p:cNvPr>
            <p:cNvSpPr/>
            <p:nvPr/>
          </p:nvSpPr>
          <p:spPr>
            <a:xfrm>
              <a:off x="5653875" y="1811056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CC6EAEA-05F4-497C-88D2-6FB4DA9BA2A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28F3C7-4D9F-41E6-8C68-A125D736D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etadata">
            <a:extLst>
              <a:ext uri="{FF2B5EF4-FFF2-40B4-BE49-F238E27FC236}">
                <a16:creationId xmlns:a16="http://schemas.microsoft.com/office/drawing/2014/main" id="{DA8CF1B3-7111-4B12-AAE0-E9AFF7D4F051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Bildergebnis fÃ¼r user">
            <a:extLst>
              <a:ext uri="{FF2B5EF4-FFF2-40B4-BE49-F238E27FC236}">
                <a16:creationId xmlns:a16="http://schemas.microsoft.com/office/drawing/2014/main" id="{0B383D20-813B-4C70-9DEB-EF7CCE5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50" y="208402"/>
            <a:ext cx="315477" cy="3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CC62497-2816-4E80-B892-0531450775CE}"/>
              </a:ext>
            </a:extLst>
          </p:cNvPr>
          <p:cNvSpPr/>
          <p:nvPr/>
        </p:nvSpPr>
        <p:spPr>
          <a:xfrm>
            <a:off x="6773422" y="4705557"/>
            <a:ext cx="1288768" cy="215215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workbench-</a:t>
            </a:r>
            <a:r>
              <a:rPr lang="en-US" sz="800" b="1" dirty="0" err="1">
                <a:solidFill>
                  <a:schemeClr val="bg1"/>
                </a:solidFill>
              </a:rPr>
              <a:t>application.core</a:t>
            </a:r>
            <a:endParaRPr lang="de-CH" sz="800" b="1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F1D461-1A65-49D8-BEC9-67E04573C685}"/>
              </a:ext>
            </a:extLst>
          </p:cNvPr>
          <p:cNvGrpSpPr/>
          <p:nvPr/>
        </p:nvGrpSpPr>
        <p:grpSpPr>
          <a:xfrm>
            <a:off x="7222673" y="2413449"/>
            <a:ext cx="887863" cy="874278"/>
            <a:chOff x="5653875" y="1811056"/>
            <a:chExt cx="899325" cy="1008333"/>
          </a:xfrm>
        </p:grpSpPr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2A7CD553-8573-464C-847E-CC9C52CD94FB}"/>
                </a:ext>
              </a:extLst>
            </p:cNvPr>
            <p:cNvSpPr/>
            <p:nvPr/>
          </p:nvSpPr>
          <p:spPr>
            <a:xfrm>
              <a:off x="5653875" y="1811056"/>
              <a:ext cx="899325" cy="1008333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capabilities</a:t>
              </a:r>
            </a:p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intents</a:t>
              </a:r>
              <a:endParaRPr lang="de-CH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6C09F62-834F-43B1-A0B9-883D0B7B561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1811056"/>
              <a:ext cx="0" cy="151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EDF4433-74C9-4459-9F76-E562FA885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1962150"/>
              <a:ext cx="1498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CC888A-DA31-4B1A-8620-4F46C860DD56}"/>
              </a:ext>
            </a:extLst>
          </p:cNvPr>
          <p:cNvCxnSpPr>
            <a:cxnSpLocks/>
          </p:cNvCxnSpPr>
          <p:nvPr/>
        </p:nvCxnSpPr>
        <p:spPr>
          <a:xfrm flipH="1">
            <a:off x="1863359" y="1295400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045CC6-3033-4E01-8B6C-60B3185828B4}"/>
              </a:ext>
            </a:extLst>
          </p:cNvPr>
          <p:cNvCxnSpPr>
            <a:cxnSpLocks/>
          </p:cNvCxnSpPr>
          <p:nvPr/>
        </p:nvCxnSpPr>
        <p:spPr>
          <a:xfrm>
            <a:off x="5321300" y="1282599"/>
            <a:ext cx="1959341" cy="111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F27A8F-5E62-4A70-A646-13A277FBDEDF}"/>
              </a:ext>
            </a:extLst>
          </p:cNvPr>
          <p:cNvSpPr txBox="1"/>
          <p:nvPr/>
        </p:nvSpPr>
        <p:spPr>
          <a:xfrm rot="19839313">
            <a:off x="1796689" y="1541459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https://www.app-1.com/manifest.json</a:t>
            </a:r>
            <a:endParaRPr lang="de-CH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D33C62-B651-4694-9CDA-9EC3B959C4B6}"/>
              </a:ext>
            </a:extLst>
          </p:cNvPr>
          <p:cNvSpPr txBox="1"/>
          <p:nvPr/>
        </p:nvSpPr>
        <p:spPr>
          <a:xfrm rot="1787140">
            <a:off x="5572350" y="1873736"/>
            <a:ext cx="244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https://www.app-2.com/manifest.json</a:t>
            </a:r>
            <a:endParaRPr lang="de-CH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6DD44B-9B9F-43F4-A3BB-0E9B15445918}"/>
              </a:ext>
            </a:extLst>
          </p:cNvPr>
          <p:cNvSpPr/>
          <p:nvPr/>
        </p:nvSpPr>
        <p:spPr>
          <a:xfrm>
            <a:off x="3703320" y="2311402"/>
            <a:ext cx="1780603" cy="217343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Angular</a:t>
            </a:r>
            <a:endParaRPr lang="de-CH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01AD8-E5B6-466F-A44B-B788438EE415}"/>
              </a:ext>
            </a:extLst>
          </p:cNvPr>
          <p:cNvGrpSpPr/>
          <p:nvPr/>
        </p:nvGrpSpPr>
        <p:grpSpPr>
          <a:xfrm>
            <a:off x="1863359" y="3915351"/>
            <a:ext cx="485203" cy="1004618"/>
            <a:chOff x="1863359" y="3915351"/>
            <a:chExt cx="485203" cy="1004618"/>
          </a:xfrm>
        </p:grpSpPr>
        <p:pic>
          <p:nvPicPr>
            <p:cNvPr id="1028" name="Picture 4" descr="Image result for angular">
              <a:extLst>
                <a:ext uri="{FF2B5EF4-FFF2-40B4-BE49-F238E27FC236}">
                  <a16:creationId xmlns:a16="http://schemas.microsoft.com/office/drawing/2014/main" id="{6FA632FF-AB39-48F1-85AC-460BB0BD4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219" y="3915351"/>
              <a:ext cx="217343" cy="21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0308A4-78E0-486F-8EEE-9EF6F2D123D7}"/>
                </a:ext>
              </a:extLst>
            </p:cNvPr>
            <p:cNvSpPr/>
            <p:nvPr/>
          </p:nvSpPr>
          <p:spPr>
            <a:xfrm>
              <a:off x="1863359" y="4704754"/>
              <a:ext cx="485203" cy="215215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800" dirty="0"/>
                <a:t>Angular</a:t>
              </a:r>
              <a:endParaRPr lang="de-CH" sz="800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CCAAFC-8CDE-4B04-AE2B-569CF3F3988F}"/>
              </a:ext>
            </a:extLst>
          </p:cNvPr>
          <p:cNvSpPr/>
          <p:nvPr/>
        </p:nvSpPr>
        <p:spPr>
          <a:xfrm>
            <a:off x="8096748" y="4704754"/>
            <a:ext cx="485203" cy="21521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800" dirty="0"/>
              <a:t>React</a:t>
            </a:r>
            <a:endParaRPr lang="de-CH" sz="800" dirty="0"/>
          </a:p>
        </p:txBody>
      </p:sp>
      <p:pic>
        <p:nvPicPr>
          <p:cNvPr id="118" name="Picture 2" descr="Image result for react">
            <a:extLst>
              <a:ext uri="{FF2B5EF4-FFF2-40B4-BE49-F238E27FC236}">
                <a16:creationId xmlns:a16="http://schemas.microsoft.com/office/drawing/2014/main" id="{09D3C373-4AD2-4043-ACFA-0D43C97E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25" y="3896435"/>
            <a:ext cx="334363" cy="2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angular">
            <a:extLst>
              <a:ext uri="{FF2B5EF4-FFF2-40B4-BE49-F238E27FC236}">
                <a16:creationId xmlns:a16="http://schemas.microsoft.com/office/drawing/2014/main" id="{A2F94623-7F54-4435-93CB-27B97350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09" y="1064543"/>
            <a:ext cx="217343" cy="2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8E2329-32F8-4635-BAF9-15D4E2B8E2B8}"/>
              </a:ext>
            </a:extLst>
          </p:cNvPr>
          <p:cNvCxnSpPr>
            <a:stCxn id="29" idx="1"/>
          </p:cNvCxnSpPr>
          <p:nvPr/>
        </p:nvCxnSpPr>
        <p:spPr>
          <a:xfrm rot="10800000" flipH="1">
            <a:off x="540032" y="1828801"/>
            <a:ext cx="3163287" cy="2984365"/>
          </a:xfrm>
          <a:prstGeom prst="bentConnector3">
            <a:avLst>
              <a:gd name="adj1" fmla="val -11643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4F6C8BA-47E2-4C29-AB76-84648E51C3EF}"/>
              </a:ext>
            </a:extLst>
          </p:cNvPr>
          <p:cNvCxnSpPr>
            <a:cxnSpLocks/>
            <a:stCxn id="108" idx="3"/>
            <a:endCxn id="63" idx="3"/>
          </p:cNvCxnSpPr>
          <p:nvPr/>
        </p:nvCxnSpPr>
        <p:spPr>
          <a:xfrm flipH="1" flipV="1">
            <a:off x="5483923" y="1821532"/>
            <a:ext cx="2578267" cy="2991633"/>
          </a:xfrm>
          <a:prstGeom prst="bentConnector3">
            <a:avLst>
              <a:gd name="adj1" fmla="val -35219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9E9451-C29A-467D-9372-AA1D1A8AF6FB}"/>
              </a:ext>
            </a:extLst>
          </p:cNvPr>
          <p:cNvSpPr/>
          <p:nvPr/>
        </p:nvSpPr>
        <p:spPr>
          <a:xfrm>
            <a:off x="-76200" y="-76200"/>
            <a:ext cx="9296400" cy="70104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759C49-A636-4D57-A84E-3B60D2234176}"/>
              </a:ext>
            </a:extLst>
          </p:cNvPr>
          <p:cNvGrpSpPr/>
          <p:nvPr/>
        </p:nvGrpSpPr>
        <p:grpSpPr>
          <a:xfrm>
            <a:off x="465975" y="2438400"/>
            <a:ext cx="2505825" cy="2678152"/>
            <a:chOff x="5653875" y="1811056"/>
            <a:chExt cx="776691" cy="809801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48B9811B-1025-4F96-98FA-488531A414A1}"/>
                </a:ext>
              </a:extLst>
            </p:cNvPr>
            <p:cNvSpPr/>
            <p:nvPr/>
          </p:nvSpPr>
          <p:spPr>
            <a:xfrm>
              <a:off x="5653875" y="1811056"/>
              <a:ext cx="776691" cy="809801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intents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[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"view",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qualifier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entity: "</a:t>
              </a:r>
              <a:r>
                <a:rPr lang="en-US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zugfahrt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id: "*"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2C85650-925D-4B0B-81E7-9D2756112E9C}"/>
                </a:ext>
              </a:extLst>
            </p:cNvPr>
            <p:cNvCxnSpPr>
              <a:cxnSpLocks/>
            </p:cNvCxnSpPr>
            <p:nvPr/>
          </p:nvCxnSpPr>
          <p:spPr>
            <a:xfrm>
              <a:off x="6300059" y="1811056"/>
              <a:ext cx="0" cy="1230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93EEC2-2AEE-4C2C-B8E1-C022DB8D2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059" y="1934150"/>
              <a:ext cx="1305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5D60AB-BAD1-43F3-881D-70A554A4B122}"/>
              </a:ext>
            </a:extLst>
          </p:cNvPr>
          <p:cNvGrpSpPr/>
          <p:nvPr/>
        </p:nvGrpSpPr>
        <p:grpSpPr>
          <a:xfrm>
            <a:off x="5851057" y="2411085"/>
            <a:ext cx="3222596" cy="2922915"/>
            <a:chOff x="4424849" y="1318453"/>
            <a:chExt cx="3222596" cy="2922915"/>
          </a:xfrm>
        </p:grpSpPr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F31A722D-F44E-4D2D-81AF-AD4BBDAEC59F}"/>
                </a:ext>
              </a:extLst>
            </p:cNvPr>
            <p:cNvSpPr/>
            <p:nvPr/>
          </p:nvSpPr>
          <p:spPr>
            <a:xfrm>
              <a:off x="4424849" y="1318453"/>
              <a:ext cx="3214970" cy="2922915"/>
            </a:xfrm>
            <a:prstGeom prst="snip1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MANIFEST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capabilities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[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"view",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qualifier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entity: “</a:t>
              </a:r>
              <a:r>
                <a:rPr lang="en-US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zugfahrt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id: "*"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{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</a:t>
              </a: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"/</a:t>
              </a:r>
              <a:r>
                <a:rPr lang="en-US" sz="105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zugfahrten</a:t>
              </a:r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/:id",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F8C21E-1626-4F7F-8D8B-6C47157F8A7C}"/>
                </a:ext>
              </a:extLst>
            </p:cNvPr>
            <p:cNvGrpSpPr/>
            <p:nvPr/>
          </p:nvGrpSpPr>
          <p:grpSpPr>
            <a:xfrm>
              <a:off x="7157219" y="1335939"/>
              <a:ext cx="490226" cy="473460"/>
              <a:chOff x="7543800" y="762000"/>
              <a:chExt cx="490226" cy="47346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7D311C-5C53-479D-9BBC-8893369FE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762000"/>
                <a:ext cx="0" cy="47346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AAEADE-D33E-4445-91B9-2CFAF37B0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3801" y="1235460"/>
                <a:ext cx="4902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C749557-9C08-454D-979C-61F1BB0ADF09}"/>
              </a:ext>
            </a:extLst>
          </p:cNvPr>
          <p:cNvSpPr/>
          <p:nvPr/>
        </p:nvSpPr>
        <p:spPr>
          <a:xfrm>
            <a:off x="1212704" y="5451980"/>
            <a:ext cx="6715126" cy="9212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CH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CH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wbRouterLink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]="{</a:t>
            </a:r>
            <a:r>
              <a:rPr lang="de-CH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‘</a:t>
            </a:r>
            <a:r>
              <a:rPr lang="de-CH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zugfahrt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de-CH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'5'}"&gt;Open Zugfahrt&lt;/</a:t>
            </a:r>
            <a:r>
              <a:rPr lang="de-CH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CH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01FD168-56C2-4840-AE0C-515FD2D42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Live Demo SCION Workbench Application Platform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590550" y="1690737"/>
            <a:ext cx="82296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hlinkClick r:id="rId3"/>
              </a:rPr>
              <a:t>https://pas-ui-prod.app.ose.sbb-cloud.net/</a:t>
            </a:r>
            <a:endParaRPr lang="en-US" sz="2400" dirty="0"/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C2AA9560-3220-46C2-81AD-7774C7A8941B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9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A11-37ED-4048-B8BF-C2D33A6B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768"/>
            <a:ext cx="8229600" cy="859432"/>
          </a:xfrm>
        </p:spPr>
        <p:txBody>
          <a:bodyPr tIns="0" anchor="t">
            <a:noAutofit/>
          </a:bodyPr>
          <a:lstStyle/>
          <a:p>
            <a:pPr algn="l"/>
            <a:r>
              <a:rPr lang="en-US" sz="2400" b="1" dirty="0">
                <a:solidFill>
                  <a:srgbClr val="4FA557"/>
                </a:solidFill>
              </a:rPr>
              <a:t>SCION Workbench Application Platform</a:t>
            </a:r>
            <a:br>
              <a:rPr lang="en-US" sz="24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br>
              <a:rPr lang="en-US" sz="600" b="1" dirty="0">
                <a:solidFill>
                  <a:srgbClr val="4FA557"/>
                </a:solidFill>
              </a:rPr>
            </a:br>
            <a:r>
              <a:rPr lang="en-US" sz="2000" b="1" dirty="0">
                <a:solidFill>
                  <a:srgbClr val="4FA557"/>
                </a:solidFill>
              </a:rPr>
              <a:t>Some Facts</a:t>
            </a:r>
            <a:endParaRPr lang="de-CH" sz="2000" b="1" dirty="0">
              <a:solidFill>
                <a:srgbClr val="4FA55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1983-04D4-44B0-AFDF-C4C967A0D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0497"/>
            <a:ext cx="1771639" cy="254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EDDC6-C8E0-4459-829F-DF90137E3EE6}"/>
              </a:ext>
            </a:extLst>
          </p:cNvPr>
          <p:cNvSpPr txBox="1"/>
          <p:nvPr/>
        </p:nvSpPr>
        <p:spPr>
          <a:xfrm>
            <a:off x="457200" y="1690737"/>
            <a:ext cx="838200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Platform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Router </a:t>
            </a:r>
            <a:r>
              <a:rPr lang="en-US" sz="2400" dirty="0" err="1"/>
              <a:t>für</a:t>
            </a:r>
            <a:r>
              <a:rPr lang="en-US" sz="2400" dirty="0"/>
              <a:t> Intents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Applikationen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iFrame</a:t>
            </a:r>
            <a:r>
              <a:rPr lang="en-US" sz="2400" dirty="0"/>
              <a:t> </a:t>
            </a:r>
            <a:r>
              <a:rPr lang="en-US" sz="2400" dirty="0" err="1"/>
              <a:t>integriert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Applikationen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potentiell</a:t>
            </a:r>
            <a:r>
              <a:rPr lang="en-US" sz="2400" dirty="0"/>
              <a:t> </a:t>
            </a:r>
            <a:r>
              <a:rPr lang="en-US" sz="2400" dirty="0" err="1"/>
              <a:t>mehrfach</a:t>
            </a:r>
            <a:r>
              <a:rPr lang="en-US" sz="2400" dirty="0"/>
              <a:t> </a:t>
            </a:r>
            <a:r>
              <a:rPr lang="en-US" sz="2400" dirty="0" err="1"/>
              <a:t>gestartet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Inter-</a:t>
            </a:r>
            <a:r>
              <a:rPr lang="en-US" sz="2400" dirty="0" err="1"/>
              <a:t>Applikation</a:t>
            </a:r>
            <a:r>
              <a:rPr lang="en-US" sz="2400" dirty="0"/>
              <a:t> </a:t>
            </a:r>
            <a:r>
              <a:rPr lang="en-US" sz="2400" dirty="0" err="1"/>
              <a:t>Kommunikation</a:t>
            </a:r>
            <a:r>
              <a:rPr lang="en-US" sz="2400" dirty="0"/>
              <a:t> via `</a:t>
            </a:r>
            <a:r>
              <a:rPr lang="en-US" sz="2400" dirty="0" err="1"/>
              <a:t>postMessage</a:t>
            </a:r>
            <a:r>
              <a:rPr lang="en-US" sz="2400" dirty="0"/>
              <a:t>`</a:t>
            </a:r>
          </a:p>
        </p:txBody>
      </p:sp>
      <p:sp>
        <p:nvSpPr>
          <p:cNvPr id="3" name="Metadata">
            <a:extLst>
              <a:ext uri="{FF2B5EF4-FFF2-40B4-BE49-F238E27FC236}">
                <a16:creationId xmlns:a16="http://schemas.microsoft.com/office/drawing/2014/main" id="{F2365283-C7DF-47E6-9FA6-38B1D620881D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2326</Words>
  <Application>Microsoft Office PowerPoint</Application>
  <PresentationFormat>On-screen Show (4:3)</PresentationFormat>
  <Paragraphs>345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Wingdings</vt:lpstr>
      <vt:lpstr>Larissa</vt:lpstr>
      <vt:lpstr>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 SCION Workbench Application Platform</vt:lpstr>
      <vt:lpstr>SCION Workbench Application Platform   Some Facts</vt:lpstr>
      <vt:lpstr>SCION Workbench Application Platform   Was gilt es zu beachten</vt:lpstr>
      <vt:lpstr>SCION Workbench Application Platform   Ausblick</vt:lpstr>
      <vt:lpstr>Merci.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Wiehl Daniel (IT-SWE-CC1-JV2)</dc:creator>
  <cp:lastModifiedBy>Wiehl Daniel (IT-SWE-CC1-JV2)</cp:lastModifiedBy>
  <cp:revision>88</cp:revision>
  <cp:lastPrinted>2019-02-13T09:51:18Z</cp:lastPrinted>
  <dcterms:created xsi:type="dcterms:W3CDTF">2019-02-12T18:40:02Z</dcterms:created>
  <dcterms:modified xsi:type="dcterms:W3CDTF">2019-03-05T15:09:14Z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  <property fmtid="{D5CDD505-2E9C-101B-9397-08002B2CF9AE}" pid="4" name="DateSHPTitle">
    <vt:lpwstr>15-Feb-19 9:45:53 AM</vt:lpwstr>
  </property>
</Properties>
</file>