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62" r:id="rId1"/>
  </p:sldMasterIdLst>
  <p:sldIdLst>
    <p:sldId id="256" r:id="rId2"/>
    <p:sldId id="308" r:id="rId3"/>
    <p:sldId id="265" r:id="rId4"/>
    <p:sldId id="267" r:id="rId5"/>
    <p:sldId id="282" r:id="rId6"/>
    <p:sldId id="283" r:id="rId7"/>
    <p:sldId id="285" r:id="rId8"/>
    <p:sldId id="286" r:id="rId9"/>
    <p:sldId id="288" r:id="rId10"/>
    <p:sldId id="287" r:id="rId11"/>
    <p:sldId id="289" r:id="rId12"/>
    <p:sldId id="290" r:id="rId13"/>
    <p:sldId id="291" r:id="rId14"/>
    <p:sldId id="292" r:id="rId15"/>
    <p:sldId id="293" r:id="rId16"/>
    <p:sldId id="296" r:id="rId17"/>
    <p:sldId id="295" r:id="rId18"/>
    <p:sldId id="302" r:id="rId19"/>
    <p:sldId id="297" r:id="rId20"/>
    <p:sldId id="294" r:id="rId21"/>
    <p:sldId id="298" r:id="rId22"/>
    <p:sldId id="300" r:id="rId23"/>
    <p:sldId id="301" r:id="rId24"/>
    <p:sldId id="303" r:id="rId25"/>
    <p:sldId id="305" r:id="rId26"/>
    <p:sldId id="306" r:id="rId27"/>
    <p:sldId id="307" r:id="rId28"/>
    <p:sldId id="28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extLst>
      <p:ext uri="{19B8F6BF-5375-455C-9EA6-DF929625EA0E}">
        <p15:presenceInfo xmlns:p15="http://schemas.microsoft.com/office/powerpoint/2012/main" userId="5ea1880963dc085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C1C1C"/>
    <a:srgbClr val="595959"/>
    <a:srgbClr val="8D15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546" autoAdjust="0"/>
    <p:restoredTop sz="86424" autoAdjust="0"/>
  </p:normalViewPr>
  <p:slideViewPr>
    <p:cSldViewPr snapToGrid="0">
      <p:cViewPr varScale="1">
        <p:scale>
          <a:sx n="77" d="100"/>
          <a:sy n="77" d="100"/>
        </p:scale>
        <p:origin x="1070" y="53"/>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0074BBAC-8936-44E4-AF1A-2737DDCD42AB}" type="datetimeFigureOut">
              <a:rPr lang="it-IT" smtClean="0"/>
              <a:t>18/02/2023</a:t>
            </a:fld>
            <a:endParaRPr lang="it-IT" dirty="0"/>
          </a:p>
        </p:txBody>
      </p:sp>
      <p:sp>
        <p:nvSpPr>
          <p:cNvPr id="5" name="Footer Placeholder 4"/>
          <p:cNvSpPr>
            <a:spLocks noGrp="1"/>
          </p:cNvSpPr>
          <p:nvPr>
            <p:ph type="ftr" sz="quarter" idx="11"/>
          </p:nvPr>
        </p:nvSpPr>
        <p:spPr>
          <a:xfrm>
            <a:off x="5332412" y="5883275"/>
            <a:ext cx="4324044" cy="365125"/>
          </a:xfrm>
        </p:spPr>
        <p:txBody>
          <a:bodyPr/>
          <a:lstStyle/>
          <a:p>
            <a:endParaRPr lang="it-IT" dirty="0"/>
          </a:p>
        </p:txBody>
      </p:sp>
      <p:sp>
        <p:nvSpPr>
          <p:cNvPr id="6" name="Slide Number Placeholder 5"/>
          <p:cNvSpPr>
            <a:spLocks noGrp="1"/>
          </p:cNvSpPr>
          <p:nvPr>
            <p:ph type="sldNum" sz="quarter" idx="12"/>
          </p:nvPr>
        </p:nvSpPr>
        <p:spPr/>
        <p:txBody>
          <a:bodyPr/>
          <a:lstStyle/>
          <a:p>
            <a:fld id="{C2C04E0F-3234-4F4F-BB95-5F93F09548D4}" type="slidenum">
              <a:rPr lang="it-IT" smtClean="0"/>
              <a:t>‹N›</a:t>
            </a:fld>
            <a:endParaRPr lang="it-IT" dirty="0"/>
          </a:p>
        </p:txBody>
      </p:sp>
    </p:spTree>
    <p:extLst>
      <p:ext uri="{BB962C8B-B14F-4D97-AF65-F5344CB8AC3E}">
        <p14:creationId xmlns:p14="http://schemas.microsoft.com/office/powerpoint/2010/main" val="4164752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dirty="0"/>
              <a:t>Fare clic sull'icona per inserire un'immagine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0074BBAC-8936-44E4-AF1A-2737DDCD42AB}" type="datetimeFigureOut">
              <a:rPr lang="it-IT" smtClean="0"/>
              <a:t>18/02/2023</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C2C04E0F-3234-4F4F-BB95-5F93F09548D4}" type="slidenum">
              <a:rPr lang="it-IT" smtClean="0"/>
              <a:t>‹N›</a:t>
            </a:fld>
            <a:endParaRPr lang="it-IT" dirty="0"/>
          </a:p>
        </p:txBody>
      </p:sp>
    </p:spTree>
    <p:extLst>
      <p:ext uri="{BB962C8B-B14F-4D97-AF65-F5344CB8AC3E}">
        <p14:creationId xmlns:p14="http://schemas.microsoft.com/office/powerpoint/2010/main" val="323722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074BBAC-8936-44E4-AF1A-2737DDCD42AB}" type="datetimeFigureOut">
              <a:rPr lang="it-IT" smtClean="0"/>
              <a:t>18/02/2023</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C2C04E0F-3234-4F4F-BB95-5F93F09548D4}" type="slidenum">
              <a:rPr lang="it-IT" smtClean="0"/>
              <a:t>‹N›</a:t>
            </a:fld>
            <a:endParaRPr lang="it-IT" dirty="0"/>
          </a:p>
        </p:txBody>
      </p:sp>
    </p:spTree>
    <p:extLst>
      <p:ext uri="{BB962C8B-B14F-4D97-AF65-F5344CB8AC3E}">
        <p14:creationId xmlns:p14="http://schemas.microsoft.com/office/powerpoint/2010/main" val="1159472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074BBAC-8936-44E4-AF1A-2737DDCD42AB}" type="datetimeFigureOut">
              <a:rPr lang="it-IT" smtClean="0"/>
              <a:t>18/02/2023</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C2C04E0F-3234-4F4F-BB95-5F93F09548D4}" type="slidenum">
              <a:rPr lang="it-IT" smtClean="0"/>
              <a:t>‹N›</a:t>
            </a:fld>
            <a:endParaRPr lang="it-IT" dirty="0"/>
          </a:p>
        </p:txBody>
      </p:sp>
    </p:spTree>
    <p:extLst>
      <p:ext uri="{BB962C8B-B14F-4D97-AF65-F5344CB8AC3E}">
        <p14:creationId xmlns:p14="http://schemas.microsoft.com/office/powerpoint/2010/main" val="1364722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074BBAC-8936-44E4-AF1A-2737DDCD42AB}" type="datetimeFigureOut">
              <a:rPr lang="it-IT" smtClean="0"/>
              <a:t>18/02/2023</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C2C04E0F-3234-4F4F-BB95-5F93F09548D4}" type="slidenum">
              <a:rPr lang="it-IT" smtClean="0"/>
              <a:t>‹N›</a:t>
            </a:fld>
            <a:endParaRPr lang="it-IT" dirty="0"/>
          </a:p>
        </p:txBody>
      </p:sp>
    </p:spTree>
    <p:extLst>
      <p:ext uri="{BB962C8B-B14F-4D97-AF65-F5344CB8AC3E}">
        <p14:creationId xmlns:p14="http://schemas.microsoft.com/office/powerpoint/2010/main" val="3670881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it-IT"/>
              <a:t>Fare clic per modificare gli stili del testo dello schema</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074BBAC-8936-44E4-AF1A-2737DDCD42AB}" type="datetimeFigureOut">
              <a:rPr lang="it-IT" smtClean="0"/>
              <a:t>18/02/2023</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C2C04E0F-3234-4F4F-BB95-5F93F09548D4}" type="slidenum">
              <a:rPr lang="it-IT" smtClean="0"/>
              <a:t>‹N›</a:t>
            </a:fld>
            <a:endParaRPr lang="it-IT" dirty="0"/>
          </a:p>
        </p:txBody>
      </p:sp>
    </p:spTree>
    <p:extLst>
      <p:ext uri="{BB962C8B-B14F-4D97-AF65-F5344CB8AC3E}">
        <p14:creationId xmlns:p14="http://schemas.microsoft.com/office/powerpoint/2010/main" val="2296231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it-IT"/>
              <a:t>Fare clic per modificare lo stile del titolo dello schema</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it-IT"/>
              <a:t>Fare clic per modificare gli stili del testo dello schema</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074BBAC-8936-44E4-AF1A-2737DDCD42AB}" type="datetimeFigureOut">
              <a:rPr lang="it-IT" smtClean="0"/>
              <a:t>18/02/2023</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C2C04E0F-3234-4F4F-BB95-5F93F09548D4}" type="slidenum">
              <a:rPr lang="it-IT" smtClean="0"/>
              <a:t>‹N›</a:t>
            </a:fld>
            <a:endParaRPr lang="it-IT" dirty="0"/>
          </a:p>
        </p:txBody>
      </p:sp>
    </p:spTree>
    <p:extLst>
      <p:ext uri="{BB962C8B-B14F-4D97-AF65-F5344CB8AC3E}">
        <p14:creationId xmlns:p14="http://schemas.microsoft.com/office/powerpoint/2010/main" val="39640664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074BBAC-8936-44E4-AF1A-2737DDCD42AB}" type="datetimeFigureOut">
              <a:rPr lang="it-IT" smtClean="0"/>
              <a:t>18/02/2023</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C2C04E0F-3234-4F4F-BB95-5F93F09548D4}" type="slidenum">
              <a:rPr lang="it-IT" smtClean="0"/>
              <a:t>‹N›</a:t>
            </a:fld>
            <a:endParaRPr lang="it-IT" dirty="0"/>
          </a:p>
        </p:txBody>
      </p:sp>
    </p:spTree>
    <p:extLst>
      <p:ext uri="{BB962C8B-B14F-4D97-AF65-F5344CB8AC3E}">
        <p14:creationId xmlns:p14="http://schemas.microsoft.com/office/powerpoint/2010/main" val="32763804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074BBAC-8936-44E4-AF1A-2737DDCD42AB}" type="datetimeFigureOut">
              <a:rPr lang="it-IT" smtClean="0"/>
              <a:t>18/02/2023</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C2C04E0F-3234-4F4F-BB95-5F93F09548D4}" type="slidenum">
              <a:rPr lang="it-IT" smtClean="0"/>
              <a:t>‹N›</a:t>
            </a:fld>
            <a:endParaRPr lang="it-IT" dirty="0"/>
          </a:p>
        </p:txBody>
      </p:sp>
    </p:spTree>
    <p:extLst>
      <p:ext uri="{BB962C8B-B14F-4D97-AF65-F5344CB8AC3E}">
        <p14:creationId xmlns:p14="http://schemas.microsoft.com/office/powerpoint/2010/main" val="1586970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074BBAC-8936-44E4-AF1A-2737DDCD42AB}" type="datetimeFigureOut">
              <a:rPr lang="it-IT" smtClean="0"/>
              <a:t>18/02/2023</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a:xfrm>
            <a:off x="10951856" y="5867131"/>
            <a:ext cx="551167" cy="365125"/>
          </a:xfrm>
        </p:spPr>
        <p:txBody>
          <a:bodyPr/>
          <a:lstStyle/>
          <a:p>
            <a:fld id="{C2C04E0F-3234-4F4F-BB95-5F93F09548D4}" type="slidenum">
              <a:rPr lang="it-IT" smtClean="0"/>
              <a:t>‹N›</a:t>
            </a:fld>
            <a:endParaRPr lang="it-IT" dirty="0"/>
          </a:p>
        </p:txBody>
      </p:sp>
    </p:spTree>
    <p:extLst>
      <p:ext uri="{BB962C8B-B14F-4D97-AF65-F5344CB8AC3E}">
        <p14:creationId xmlns:p14="http://schemas.microsoft.com/office/powerpoint/2010/main" val="3388914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074BBAC-8936-44E4-AF1A-2737DDCD42AB}" type="datetimeFigureOut">
              <a:rPr lang="it-IT" smtClean="0"/>
              <a:t>18/02/2023</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C2C04E0F-3234-4F4F-BB95-5F93F09548D4}" type="slidenum">
              <a:rPr lang="it-IT" smtClean="0"/>
              <a:t>‹N›</a:t>
            </a:fld>
            <a:endParaRPr lang="it-IT" dirty="0"/>
          </a:p>
        </p:txBody>
      </p:sp>
    </p:spTree>
    <p:extLst>
      <p:ext uri="{BB962C8B-B14F-4D97-AF65-F5344CB8AC3E}">
        <p14:creationId xmlns:p14="http://schemas.microsoft.com/office/powerpoint/2010/main" val="3247659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0074BBAC-8936-44E4-AF1A-2737DDCD42AB}" type="datetimeFigureOut">
              <a:rPr lang="it-IT" smtClean="0"/>
              <a:t>18/02/2023</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C2C04E0F-3234-4F4F-BB95-5F93F09548D4}" type="slidenum">
              <a:rPr lang="it-IT" smtClean="0"/>
              <a:t>‹N›</a:t>
            </a:fld>
            <a:endParaRPr lang="it-IT" dirty="0"/>
          </a:p>
        </p:txBody>
      </p:sp>
    </p:spTree>
    <p:extLst>
      <p:ext uri="{BB962C8B-B14F-4D97-AF65-F5344CB8AC3E}">
        <p14:creationId xmlns:p14="http://schemas.microsoft.com/office/powerpoint/2010/main" val="2988365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0074BBAC-8936-44E4-AF1A-2737DDCD42AB}" type="datetimeFigureOut">
              <a:rPr lang="it-IT" smtClean="0"/>
              <a:t>18/02/2023</a:t>
            </a:fld>
            <a:endParaRPr lang="it-IT" dirty="0"/>
          </a:p>
        </p:txBody>
      </p:sp>
      <p:sp>
        <p:nvSpPr>
          <p:cNvPr id="8" name="Footer Placeholder 7"/>
          <p:cNvSpPr>
            <a:spLocks noGrp="1"/>
          </p:cNvSpPr>
          <p:nvPr>
            <p:ph type="ftr" sz="quarter" idx="11"/>
          </p:nvPr>
        </p:nvSpPr>
        <p:spPr/>
        <p:txBody>
          <a:bodyPr/>
          <a:lstStyle/>
          <a:p>
            <a:endParaRPr lang="it-IT" dirty="0"/>
          </a:p>
        </p:txBody>
      </p:sp>
      <p:sp>
        <p:nvSpPr>
          <p:cNvPr id="9" name="Slide Number Placeholder 8"/>
          <p:cNvSpPr>
            <a:spLocks noGrp="1"/>
          </p:cNvSpPr>
          <p:nvPr>
            <p:ph type="sldNum" sz="quarter" idx="12"/>
          </p:nvPr>
        </p:nvSpPr>
        <p:spPr/>
        <p:txBody>
          <a:bodyPr/>
          <a:lstStyle/>
          <a:p>
            <a:fld id="{C2C04E0F-3234-4F4F-BB95-5F93F09548D4}" type="slidenum">
              <a:rPr lang="it-IT" smtClean="0"/>
              <a:t>‹N›</a:t>
            </a:fld>
            <a:endParaRPr lang="it-IT" dirty="0"/>
          </a:p>
        </p:txBody>
      </p:sp>
    </p:spTree>
    <p:extLst>
      <p:ext uri="{BB962C8B-B14F-4D97-AF65-F5344CB8AC3E}">
        <p14:creationId xmlns:p14="http://schemas.microsoft.com/office/powerpoint/2010/main" val="2117718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0074BBAC-8936-44E4-AF1A-2737DDCD42AB}" type="datetimeFigureOut">
              <a:rPr lang="it-IT" smtClean="0"/>
              <a:t>18/02/2023</a:t>
            </a:fld>
            <a:endParaRPr lang="it-IT" dirty="0"/>
          </a:p>
        </p:txBody>
      </p:sp>
      <p:sp>
        <p:nvSpPr>
          <p:cNvPr id="4" name="Footer Placeholder 3"/>
          <p:cNvSpPr>
            <a:spLocks noGrp="1"/>
          </p:cNvSpPr>
          <p:nvPr>
            <p:ph type="ftr" sz="quarter" idx="11"/>
          </p:nvPr>
        </p:nvSpPr>
        <p:spPr/>
        <p:txBody>
          <a:bodyPr/>
          <a:lstStyle/>
          <a:p>
            <a:endParaRPr lang="it-IT" dirty="0"/>
          </a:p>
        </p:txBody>
      </p:sp>
      <p:sp>
        <p:nvSpPr>
          <p:cNvPr id="5" name="Slide Number Placeholder 4"/>
          <p:cNvSpPr>
            <a:spLocks noGrp="1"/>
          </p:cNvSpPr>
          <p:nvPr>
            <p:ph type="sldNum" sz="quarter" idx="12"/>
          </p:nvPr>
        </p:nvSpPr>
        <p:spPr/>
        <p:txBody>
          <a:bodyPr/>
          <a:lstStyle/>
          <a:p>
            <a:fld id="{C2C04E0F-3234-4F4F-BB95-5F93F09548D4}" type="slidenum">
              <a:rPr lang="it-IT" smtClean="0"/>
              <a:t>‹N›</a:t>
            </a:fld>
            <a:endParaRPr lang="it-IT" dirty="0"/>
          </a:p>
        </p:txBody>
      </p:sp>
    </p:spTree>
    <p:extLst>
      <p:ext uri="{BB962C8B-B14F-4D97-AF65-F5344CB8AC3E}">
        <p14:creationId xmlns:p14="http://schemas.microsoft.com/office/powerpoint/2010/main" val="34840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74BBAC-8936-44E4-AF1A-2737DDCD42AB}" type="datetimeFigureOut">
              <a:rPr lang="it-IT" smtClean="0"/>
              <a:t>18/02/2023</a:t>
            </a:fld>
            <a:endParaRPr lang="it-IT" dirty="0"/>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C2C04E0F-3234-4F4F-BB95-5F93F09548D4}" type="slidenum">
              <a:rPr lang="it-IT" smtClean="0"/>
              <a:t>‹N›</a:t>
            </a:fld>
            <a:endParaRPr lang="it-IT" dirty="0"/>
          </a:p>
        </p:txBody>
      </p:sp>
    </p:spTree>
    <p:extLst>
      <p:ext uri="{BB962C8B-B14F-4D97-AF65-F5344CB8AC3E}">
        <p14:creationId xmlns:p14="http://schemas.microsoft.com/office/powerpoint/2010/main" val="3469916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0074BBAC-8936-44E4-AF1A-2737DDCD42AB}" type="datetimeFigureOut">
              <a:rPr lang="it-IT" smtClean="0"/>
              <a:t>18/02/2023</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C2C04E0F-3234-4F4F-BB95-5F93F09548D4}" type="slidenum">
              <a:rPr lang="it-IT" smtClean="0"/>
              <a:t>‹N›</a:t>
            </a:fld>
            <a:endParaRPr lang="it-IT" dirty="0"/>
          </a:p>
        </p:txBody>
      </p:sp>
    </p:spTree>
    <p:extLst>
      <p:ext uri="{BB962C8B-B14F-4D97-AF65-F5344CB8AC3E}">
        <p14:creationId xmlns:p14="http://schemas.microsoft.com/office/powerpoint/2010/main" val="769323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it-IT"/>
              <a:t>Fare clic per modificare lo stile del titolo dello schema</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dirty="0"/>
              <a:t>Fare clic sull'icona per inserire un'immagine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0074BBAC-8936-44E4-AF1A-2737DDCD42AB}" type="datetimeFigureOut">
              <a:rPr lang="it-IT" smtClean="0"/>
              <a:t>18/02/2023</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C2C04E0F-3234-4F4F-BB95-5F93F09548D4}" type="slidenum">
              <a:rPr lang="it-IT" smtClean="0"/>
              <a:t>‹N›</a:t>
            </a:fld>
            <a:endParaRPr lang="it-IT" dirty="0"/>
          </a:p>
        </p:txBody>
      </p:sp>
    </p:spTree>
    <p:extLst>
      <p:ext uri="{BB962C8B-B14F-4D97-AF65-F5344CB8AC3E}">
        <p14:creationId xmlns:p14="http://schemas.microsoft.com/office/powerpoint/2010/main" val="3729722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074BBAC-8936-44E4-AF1A-2737DDCD42AB}" type="datetimeFigureOut">
              <a:rPr lang="it-IT" smtClean="0"/>
              <a:t>18/02/2023</a:t>
            </a:fld>
            <a:endParaRPr lang="it-IT"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t-IT"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2C04E0F-3234-4F4F-BB95-5F93F09548D4}" type="slidenum">
              <a:rPr lang="it-IT" smtClean="0"/>
              <a:t>‹N›</a:t>
            </a:fld>
            <a:endParaRPr lang="it-IT" dirty="0"/>
          </a:p>
        </p:txBody>
      </p:sp>
    </p:spTree>
    <p:extLst>
      <p:ext uri="{BB962C8B-B14F-4D97-AF65-F5344CB8AC3E}">
        <p14:creationId xmlns:p14="http://schemas.microsoft.com/office/powerpoint/2010/main" val="3358302809"/>
      </p:ext>
    </p:extLst>
  </p:cSld>
  <p:clrMap bg1="lt1" tx1="dk1" bg2="lt2" tx2="dk2" accent1="accent1" accent2="accent2" accent3="accent3" accent4="accent4" accent5="accent5" accent6="accent6" hlink="hlink" folHlink="folHlink"/>
  <p:sldLayoutIdLst>
    <p:sldLayoutId id="2147484263" r:id="rId1"/>
    <p:sldLayoutId id="2147484264" r:id="rId2"/>
    <p:sldLayoutId id="2147484265" r:id="rId3"/>
    <p:sldLayoutId id="2147484266" r:id="rId4"/>
    <p:sldLayoutId id="2147484267" r:id="rId5"/>
    <p:sldLayoutId id="2147484268" r:id="rId6"/>
    <p:sldLayoutId id="2147484269" r:id="rId7"/>
    <p:sldLayoutId id="2147484270" r:id="rId8"/>
    <p:sldLayoutId id="2147484271" r:id="rId9"/>
    <p:sldLayoutId id="2147484272" r:id="rId10"/>
    <p:sldLayoutId id="2147484273" r:id="rId11"/>
    <p:sldLayoutId id="2147484274" r:id="rId12"/>
    <p:sldLayoutId id="2147484275" r:id="rId13"/>
    <p:sldLayoutId id="2147484276" r:id="rId14"/>
    <p:sldLayoutId id="2147484277" r:id="rId15"/>
    <p:sldLayoutId id="2147484278" r:id="rId16"/>
    <p:sldLayoutId id="214748427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22C8A1-58A4-4EB4-ACFA-91FEAA918650}"/>
              </a:ext>
            </a:extLst>
          </p:cNvPr>
          <p:cNvSpPr>
            <a:spLocks noGrp="1"/>
          </p:cNvSpPr>
          <p:nvPr>
            <p:ph type="ctrTitle"/>
          </p:nvPr>
        </p:nvSpPr>
        <p:spPr>
          <a:xfrm>
            <a:off x="1100495" y="3866324"/>
            <a:ext cx="12429410" cy="599263"/>
          </a:xfrm>
        </p:spPr>
        <p:txBody>
          <a:bodyPr>
            <a:noAutofit/>
          </a:bodyPr>
          <a:lstStyle/>
          <a:p>
            <a:pPr algn="ctr"/>
            <a:r>
              <a:rPr lang="it-IT" sz="4400" b="1" i="1" u="none" strike="noStrike" baseline="0" dirty="0">
                <a:solidFill>
                  <a:srgbClr val="CD0000"/>
                </a:solidFill>
                <a:latin typeface="Arial-BoldItalicMT"/>
              </a:rPr>
              <a:t>PROGETTO </a:t>
            </a:r>
            <a:r>
              <a:rPr lang="it-IT" sz="4400" b="1" i="1" dirty="0">
                <a:solidFill>
                  <a:srgbClr val="CD0000"/>
                </a:solidFill>
                <a:latin typeface="Arial-BoldItalicMT"/>
              </a:rPr>
              <a:t>DATA MINING</a:t>
            </a:r>
            <a:br>
              <a:rPr lang="it-IT" sz="3200" b="1" i="1" dirty="0">
                <a:solidFill>
                  <a:srgbClr val="CD0000"/>
                </a:solidFill>
                <a:latin typeface="Arial-BoldItalicMT"/>
              </a:rPr>
            </a:br>
            <a:br>
              <a:rPr lang="it-IT" sz="3200" b="1" i="1" dirty="0">
                <a:solidFill>
                  <a:srgbClr val="CD0000"/>
                </a:solidFill>
                <a:latin typeface="Arial-BoldItalicMT"/>
              </a:rPr>
            </a:br>
            <a:r>
              <a:rPr lang="it-IT" sz="1600" b="1" i="1" dirty="0">
                <a:solidFill>
                  <a:schemeClr val="accent1"/>
                </a:solidFill>
                <a:effectLst/>
                <a:latin typeface="Roboto" panose="02000000000000000000" pitchFamily="2" charset="0"/>
              </a:rPr>
              <a:t>FLIGHT TICKET PRICE PREDICTION</a:t>
            </a:r>
            <a:br>
              <a:rPr lang="it-IT" sz="1000" b="0" i="0" dirty="0">
                <a:solidFill>
                  <a:srgbClr val="212121"/>
                </a:solidFill>
                <a:effectLst/>
                <a:latin typeface="Roboto" panose="02000000000000000000" pitchFamily="2" charset="0"/>
              </a:rPr>
            </a:br>
            <a:endParaRPr lang="it-IT" sz="3200" dirty="0"/>
          </a:p>
        </p:txBody>
      </p:sp>
      <p:pic>
        <p:nvPicPr>
          <p:cNvPr id="5" name="Immagine 4">
            <a:extLst>
              <a:ext uri="{FF2B5EF4-FFF2-40B4-BE49-F238E27FC236}">
                <a16:creationId xmlns:a16="http://schemas.microsoft.com/office/drawing/2014/main" id="{26CE83A2-BFFA-406A-9CF7-180949D2A9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2219"/>
            <a:ext cx="4876800" cy="1133475"/>
          </a:xfrm>
          <a:prstGeom prst="rect">
            <a:avLst/>
          </a:prstGeom>
        </p:spPr>
      </p:pic>
      <p:sp>
        <p:nvSpPr>
          <p:cNvPr id="7" name="CasellaDiTesto 6">
            <a:extLst>
              <a:ext uri="{FF2B5EF4-FFF2-40B4-BE49-F238E27FC236}">
                <a16:creationId xmlns:a16="http://schemas.microsoft.com/office/drawing/2014/main" id="{CC0989E5-4AAA-414C-A10A-91306F1A6D47}"/>
              </a:ext>
            </a:extLst>
          </p:cNvPr>
          <p:cNvSpPr txBox="1"/>
          <p:nvPr/>
        </p:nvSpPr>
        <p:spPr>
          <a:xfrm>
            <a:off x="8296712" y="4969448"/>
            <a:ext cx="3608421" cy="769441"/>
          </a:xfrm>
          <a:prstGeom prst="rect">
            <a:avLst/>
          </a:prstGeom>
          <a:noFill/>
        </p:spPr>
        <p:txBody>
          <a:bodyPr wrap="square" rtlCol="0">
            <a:spAutoFit/>
          </a:bodyPr>
          <a:lstStyle/>
          <a:p>
            <a:pPr algn="r"/>
            <a:r>
              <a:rPr lang="it-IT" sz="2200" dirty="0"/>
              <a:t>Giorgio Simone </a:t>
            </a:r>
          </a:p>
          <a:p>
            <a:pPr algn="r"/>
            <a:r>
              <a:rPr lang="it-IT" sz="2200" dirty="0"/>
              <a:t>matricola 214575</a:t>
            </a:r>
          </a:p>
        </p:txBody>
      </p:sp>
    </p:spTree>
    <p:extLst>
      <p:ext uri="{BB962C8B-B14F-4D97-AF65-F5344CB8AC3E}">
        <p14:creationId xmlns:p14="http://schemas.microsoft.com/office/powerpoint/2010/main" val="3666124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14B602C-B78B-16F9-607B-531296A6209B}"/>
              </a:ext>
            </a:extLst>
          </p:cNvPr>
          <p:cNvPicPr>
            <a:picLocks noChangeAspect="1"/>
          </p:cNvPicPr>
          <p:nvPr/>
        </p:nvPicPr>
        <p:blipFill>
          <a:blip r:embed="rId2"/>
          <a:stretch>
            <a:fillRect/>
          </a:stretch>
        </p:blipFill>
        <p:spPr>
          <a:xfrm>
            <a:off x="2376824" y="434501"/>
            <a:ext cx="8785756" cy="5728576"/>
          </a:xfrm>
          <a:prstGeom prst="rect">
            <a:avLst/>
          </a:prstGeom>
        </p:spPr>
      </p:pic>
      <p:sp>
        <p:nvSpPr>
          <p:cNvPr id="9" name="CasellaDiTesto 8">
            <a:extLst>
              <a:ext uri="{FF2B5EF4-FFF2-40B4-BE49-F238E27FC236}">
                <a16:creationId xmlns:a16="http://schemas.microsoft.com/office/drawing/2014/main" id="{E62133B5-7608-8C40-806F-AED0C23D4F79}"/>
              </a:ext>
            </a:extLst>
          </p:cNvPr>
          <p:cNvSpPr txBox="1"/>
          <p:nvPr/>
        </p:nvSpPr>
        <p:spPr>
          <a:xfrm>
            <a:off x="7090913" y="793002"/>
            <a:ext cx="3761117" cy="2062103"/>
          </a:xfrm>
          <a:prstGeom prst="rect">
            <a:avLst/>
          </a:prstGeom>
          <a:noFill/>
        </p:spPr>
        <p:txBody>
          <a:bodyPr wrap="square">
            <a:spAutoFit/>
          </a:bodyPr>
          <a:lstStyle/>
          <a:p>
            <a:r>
              <a:rPr lang="it-IT" sz="1600" dirty="0">
                <a:latin typeface="Roboto" panose="02000000000000000000" pitchFamily="2" charset="0"/>
                <a:ea typeface="Roboto" panose="02000000000000000000" pitchFamily="2" charset="0"/>
                <a:cs typeface="Roboto" panose="02000000000000000000" pitchFamily="2" charset="0"/>
              </a:rPr>
              <a:t>Vistara ed Air India mantengono prezzi superiori rispetto alle concorrenti anche considerando esclusivamente </a:t>
            </a:r>
          </a:p>
          <a:p>
            <a:r>
              <a:rPr lang="it-IT" sz="1600" dirty="0">
                <a:latin typeface="Roboto" panose="02000000000000000000" pitchFamily="2" charset="0"/>
                <a:ea typeface="Roboto" panose="02000000000000000000" pitchFamily="2" charset="0"/>
                <a:cs typeface="Roboto" panose="02000000000000000000" pitchFamily="2" charset="0"/>
              </a:rPr>
              <a:t>i voli in Economy, seguite in ordine da SpiceJet, GoFirst ed Indigo. </a:t>
            </a:r>
          </a:p>
          <a:p>
            <a:endParaRPr lang="it-IT" sz="1600" dirty="0">
              <a:latin typeface="Roboto" panose="02000000000000000000" pitchFamily="2" charset="0"/>
              <a:ea typeface="Roboto" panose="02000000000000000000" pitchFamily="2" charset="0"/>
              <a:cs typeface="Roboto" panose="02000000000000000000" pitchFamily="2" charset="0"/>
            </a:endParaRPr>
          </a:p>
          <a:p>
            <a:r>
              <a:rPr lang="it-IT" sz="1600" dirty="0">
                <a:latin typeface="Roboto" panose="02000000000000000000" pitchFamily="2" charset="0"/>
                <a:ea typeface="Roboto" panose="02000000000000000000" pitchFamily="2" charset="0"/>
                <a:cs typeface="Roboto" panose="02000000000000000000" pitchFamily="2" charset="0"/>
              </a:rPr>
              <a:t>AirAsia risulta essere la compagnia più economica.</a:t>
            </a:r>
          </a:p>
        </p:txBody>
      </p:sp>
    </p:spTree>
    <p:extLst>
      <p:ext uri="{BB962C8B-B14F-4D97-AF65-F5344CB8AC3E}">
        <p14:creationId xmlns:p14="http://schemas.microsoft.com/office/powerpoint/2010/main" val="4157333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589CD6-6852-4023-85CD-AF1B2BA5B413}"/>
              </a:ext>
            </a:extLst>
          </p:cNvPr>
          <p:cNvSpPr>
            <a:spLocks noGrp="1"/>
          </p:cNvSpPr>
          <p:nvPr>
            <p:ph type="title"/>
          </p:nvPr>
        </p:nvSpPr>
        <p:spPr>
          <a:xfrm>
            <a:off x="1541504" y="424452"/>
            <a:ext cx="4554496" cy="275253"/>
          </a:xfrm>
        </p:spPr>
        <p:txBody>
          <a:bodyPr>
            <a:noAutofit/>
          </a:bodyPr>
          <a:lstStyle/>
          <a:p>
            <a:r>
              <a:rPr lang="it-IT" sz="2800" b="1" i="1" dirty="0">
                <a:solidFill>
                  <a:schemeClr val="accent1"/>
                </a:solidFill>
              </a:rPr>
              <a:t>Visualization</a:t>
            </a:r>
          </a:p>
        </p:txBody>
      </p:sp>
      <p:sp>
        <p:nvSpPr>
          <p:cNvPr id="8" name="CasellaDiTesto 7">
            <a:extLst>
              <a:ext uri="{FF2B5EF4-FFF2-40B4-BE49-F238E27FC236}">
                <a16:creationId xmlns:a16="http://schemas.microsoft.com/office/drawing/2014/main" id="{E9B91B75-55F3-1BF4-1261-B858B171015B}"/>
              </a:ext>
            </a:extLst>
          </p:cNvPr>
          <p:cNvSpPr txBox="1"/>
          <p:nvPr/>
        </p:nvSpPr>
        <p:spPr>
          <a:xfrm>
            <a:off x="1541504" y="1230655"/>
            <a:ext cx="9457175" cy="338554"/>
          </a:xfrm>
          <a:prstGeom prst="rect">
            <a:avLst/>
          </a:prstGeom>
          <a:noFill/>
        </p:spPr>
        <p:txBody>
          <a:bodyPr wrap="square">
            <a:spAutoFit/>
          </a:bodyPr>
          <a:lstStyle/>
          <a:p>
            <a:pPr algn="ctr"/>
            <a:r>
              <a:rPr lang="it-IT" sz="1600" b="1" i="0" dirty="0">
                <a:solidFill>
                  <a:srgbClr val="212121"/>
                </a:solidFill>
                <a:effectLst/>
                <a:latin typeface="Roboto" panose="02000000000000000000" pitchFamily="2" charset="0"/>
              </a:rPr>
              <a:t>Come varia il prezzo dei ticket al variare della fascia oraria di partenza e di arrivo?</a:t>
            </a:r>
            <a:endParaRPr lang="it-IT" sz="1600" b="1" dirty="0"/>
          </a:p>
        </p:txBody>
      </p:sp>
      <p:pic>
        <p:nvPicPr>
          <p:cNvPr id="4" name="Immagine 3">
            <a:extLst>
              <a:ext uri="{FF2B5EF4-FFF2-40B4-BE49-F238E27FC236}">
                <a16:creationId xmlns:a16="http://schemas.microsoft.com/office/drawing/2014/main" id="{64F95BE0-9C8A-CC62-E2AB-E92FDD2474D8}"/>
              </a:ext>
            </a:extLst>
          </p:cNvPr>
          <p:cNvPicPr>
            <a:picLocks noChangeAspect="1"/>
          </p:cNvPicPr>
          <p:nvPr/>
        </p:nvPicPr>
        <p:blipFill>
          <a:blip r:embed="rId2"/>
          <a:stretch>
            <a:fillRect/>
          </a:stretch>
        </p:blipFill>
        <p:spPr>
          <a:xfrm>
            <a:off x="1848235" y="1846540"/>
            <a:ext cx="9358171" cy="3048264"/>
          </a:xfrm>
          <a:prstGeom prst="rect">
            <a:avLst/>
          </a:prstGeom>
        </p:spPr>
      </p:pic>
      <p:sp>
        <p:nvSpPr>
          <p:cNvPr id="11" name="CasellaDiTesto 10">
            <a:extLst>
              <a:ext uri="{FF2B5EF4-FFF2-40B4-BE49-F238E27FC236}">
                <a16:creationId xmlns:a16="http://schemas.microsoft.com/office/drawing/2014/main" id="{997E9228-E592-C747-7444-5C7952F9F118}"/>
              </a:ext>
            </a:extLst>
          </p:cNvPr>
          <p:cNvSpPr txBox="1"/>
          <p:nvPr/>
        </p:nvSpPr>
        <p:spPr>
          <a:xfrm>
            <a:off x="2219837" y="5110913"/>
            <a:ext cx="8926184" cy="1384995"/>
          </a:xfrm>
          <a:prstGeom prst="rect">
            <a:avLst/>
          </a:prstGeom>
          <a:noFill/>
        </p:spPr>
        <p:txBody>
          <a:bodyPr wrap="square">
            <a:spAutoFit/>
          </a:bodyPr>
          <a:lstStyle/>
          <a:p>
            <a:pPr algn="ctr"/>
            <a:r>
              <a:rPr lang="it-IT" sz="1400" dirty="0">
                <a:latin typeface="Roboto" panose="02000000000000000000" pitchFamily="2" charset="0"/>
                <a:ea typeface="Roboto" panose="02000000000000000000" pitchFamily="2" charset="0"/>
                <a:cs typeface="Roboto" panose="02000000000000000000" pitchFamily="2" charset="0"/>
              </a:rPr>
              <a:t>La fascia oraria più </a:t>
            </a:r>
            <a:r>
              <a:rPr lang="it-IT" sz="1400" b="1" dirty="0">
                <a:latin typeface="Roboto" panose="02000000000000000000" pitchFamily="2" charset="0"/>
                <a:ea typeface="Roboto" panose="02000000000000000000" pitchFamily="2" charset="0"/>
                <a:cs typeface="Roboto" panose="02000000000000000000" pitchFamily="2" charset="0"/>
              </a:rPr>
              <a:t>economica</a:t>
            </a:r>
            <a:r>
              <a:rPr lang="it-IT" sz="1400" dirty="0">
                <a:latin typeface="Roboto" panose="02000000000000000000" pitchFamily="2" charset="0"/>
                <a:ea typeface="Roboto" panose="02000000000000000000" pitchFamily="2" charset="0"/>
                <a:cs typeface="Roboto" panose="02000000000000000000" pitchFamily="2" charset="0"/>
              </a:rPr>
              <a:t> in cui partire è quella della tarda notte, e per quanto riguarda la fascia oraria di arrivo, oltre alla tarda notte, è relativamente economico l'arrivo in mattinata presto.</a:t>
            </a:r>
          </a:p>
          <a:p>
            <a:pPr algn="ctr"/>
            <a:r>
              <a:rPr lang="it-IT" sz="1400" dirty="0">
                <a:latin typeface="Roboto" panose="02000000000000000000" pitchFamily="2" charset="0"/>
                <a:ea typeface="Roboto" panose="02000000000000000000" pitchFamily="2" charset="0"/>
                <a:cs typeface="Roboto" panose="02000000000000000000" pitchFamily="2" charset="0"/>
              </a:rPr>
              <a:t>Inoltre, partire nella fascia pomeridiana sembra essere una scelta leggermente più economica rispetto alle restanti fasce orarie.</a:t>
            </a:r>
          </a:p>
          <a:p>
            <a:pPr algn="ctr"/>
            <a:endParaRPr lang="it-IT" sz="1400" dirty="0">
              <a:latin typeface="Roboto" panose="02000000000000000000" pitchFamily="2" charset="0"/>
              <a:ea typeface="Roboto" panose="02000000000000000000" pitchFamily="2" charset="0"/>
              <a:cs typeface="Roboto" panose="02000000000000000000" pitchFamily="2" charset="0"/>
            </a:endParaRPr>
          </a:p>
          <a:p>
            <a:pPr algn="ctr"/>
            <a:r>
              <a:rPr lang="it-IT" sz="1400" dirty="0">
                <a:latin typeface="Roboto" panose="02000000000000000000" pitchFamily="2" charset="0"/>
                <a:ea typeface="Roboto" panose="02000000000000000000" pitchFamily="2" charset="0"/>
                <a:cs typeface="Roboto" panose="02000000000000000000" pitchFamily="2" charset="0"/>
              </a:rPr>
              <a:t>I ticket più </a:t>
            </a:r>
            <a:r>
              <a:rPr lang="it-IT" sz="1400" b="1" dirty="0">
                <a:latin typeface="Roboto" panose="02000000000000000000" pitchFamily="2" charset="0"/>
                <a:ea typeface="Roboto" panose="02000000000000000000" pitchFamily="2" charset="0"/>
                <a:cs typeface="Roboto" panose="02000000000000000000" pitchFamily="2" charset="0"/>
              </a:rPr>
              <a:t>costosi</a:t>
            </a:r>
            <a:r>
              <a:rPr lang="it-IT" sz="1400" dirty="0">
                <a:latin typeface="Roboto" panose="02000000000000000000" pitchFamily="2" charset="0"/>
                <a:ea typeface="Roboto" panose="02000000000000000000" pitchFamily="2" charset="0"/>
                <a:cs typeface="Roboto" panose="02000000000000000000" pitchFamily="2" charset="0"/>
              </a:rPr>
              <a:t> sia in partenza che in arrivo sono quelli nella fascia serale.</a:t>
            </a:r>
          </a:p>
        </p:txBody>
      </p:sp>
    </p:spTree>
    <p:extLst>
      <p:ext uri="{BB962C8B-B14F-4D97-AF65-F5344CB8AC3E}">
        <p14:creationId xmlns:p14="http://schemas.microsoft.com/office/powerpoint/2010/main" val="974893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589CD6-6852-4023-85CD-AF1B2BA5B413}"/>
              </a:ext>
            </a:extLst>
          </p:cNvPr>
          <p:cNvSpPr>
            <a:spLocks noGrp="1"/>
          </p:cNvSpPr>
          <p:nvPr>
            <p:ph type="title"/>
          </p:nvPr>
        </p:nvSpPr>
        <p:spPr>
          <a:xfrm>
            <a:off x="1541504" y="424452"/>
            <a:ext cx="4554496" cy="275253"/>
          </a:xfrm>
        </p:spPr>
        <p:txBody>
          <a:bodyPr>
            <a:noAutofit/>
          </a:bodyPr>
          <a:lstStyle/>
          <a:p>
            <a:r>
              <a:rPr lang="it-IT" sz="2800" b="1" i="1" dirty="0">
                <a:solidFill>
                  <a:schemeClr val="accent1"/>
                </a:solidFill>
              </a:rPr>
              <a:t>Visualization</a:t>
            </a:r>
          </a:p>
        </p:txBody>
      </p:sp>
      <p:sp>
        <p:nvSpPr>
          <p:cNvPr id="8" name="CasellaDiTesto 7">
            <a:extLst>
              <a:ext uri="{FF2B5EF4-FFF2-40B4-BE49-F238E27FC236}">
                <a16:creationId xmlns:a16="http://schemas.microsoft.com/office/drawing/2014/main" id="{E9B91B75-55F3-1BF4-1261-B858B171015B}"/>
              </a:ext>
            </a:extLst>
          </p:cNvPr>
          <p:cNvSpPr txBox="1"/>
          <p:nvPr/>
        </p:nvSpPr>
        <p:spPr>
          <a:xfrm>
            <a:off x="1541503" y="1322654"/>
            <a:ext cx="9457175" cy="338554"/>
          </a:xfrm>
          <a:prstGeom prst="rect">
            <a:avLst/>
          </a:prstGeom>
          <a:noFill/>
        </p:spPr>
        <p:txBody>
          <a:bodyPr wrap="square">
            <a:spAutoFit/>
          </a:bodyPr>
          <a:lstStyle/>
          <a:p>
            <a:pPr algn="ctr"/>
            <a:r>
              <a:rPr lang="it-IT" sz="1600" b="1" dirty="0">
                <a:solidFill>
                  <a:srgbClr val="212121"/>
                </a:solidFill>
                <a:latin typeface="Roboto" panose="02000000000000000000" pitchFamily="2" charset="0"/>
              </a:rPr>
              <a:t>Q</a:t>
            </a:r>
            <a:r>
              <a:rPr lang="it-IT" sz="1600" b="1" i="0" dirty="0">
                <a:solidFill>
                  <a:srgbClr val="212121"/>
                </a:solidFill>
                <a:effectLst/>
                <a:latin typeface="Roboto" panose="02000000000000000000" pitchFamily="2" charset="0"/>
              </a:rPr>
              <a:t>uanto è influenzato il prezzo dal variare del numero di fermate/scali a seconda da città partenza?</a:t>
            </a:r>
            <a:endParaRPr lang="it-IT" sz="1600" b="1" dirty="0"/>
          </a:p>
        </p:txBody>
      </p:sp>
      <p:pic>
        <p:nvPicPr>
          <p:cNvPr id="5" name="Immagine 4">
            <a:extLst>
              <a:ext uri="{FF2B5EF4-FFF2-40B4-BE49-F238E27FC236}">
                <a16:creationId xmlns:a16="http://schemas.microsoft.com/office/drawing/2014/main" id="{FE5FD1C2-0FC3-C8B7-716B-1AE42344A557}"/>
              </a:ext>
            </a:extLst>
          </p:cNvPr>
          <p:cNvPicPr>
            <a:picLocks noChangeAspect="1"/>
          </p:cNvPicPr>
          <p:nvPr/>
        </p:nvPicPr>
        <p:blipFill>
          <a:blip r:embed="rId2"/>
          <a:stretch>
            <a:fillRect/>
          </a:stretch>
        </p:blipFill>
        <p:spPr>
          <a:xfrm>
            <a:off x="1541503" y="2025425"/>
            <a:ext cx="9989655" cy="3228062"/>
          </a:xfrm>
          <a:prstGeom prst="rect">
            <a:avLst/>
          </a:prstGeom>
        </p:spPr>
      </p:pic>
      <p:sp>
        <p:nvSpPr>
          <p:cNvPr id="10" name="CasellaDiTesto 9">
            <a:extLst>
              <a:ext uri="{FF2B5EF4-FFF2-40B4-BE49-F238E27FC236}">
                <a16:creationId xmlns:a16="http://schemas.microsoft.com/office/drawing/2014/main" id="{ADCC2AED-872F-5099-404B-ED380BEA9DF6}"/>
              </a:ext>
            </a:extLst>
          </p:cNvPr>
          <p:cNvSpPr txBox="1"/>
          <p:nvPr/>
        </p:nvSpPr>
        <p:spPr>
          <a:xfrm>
            <a:off x="2139350" y="5535346"/>
            <a:ext cx="9235765" cy="1077218"/>
          </a:xfrm>
          <a:prstGeom prst="rect">
            <a:avLst/>
          </a:prstGeom>
          <a:noFill/>
        </p:spPr>
        <p:txBody>
          <a:bodyPr wrap="square">
            <a:spAutoFit/>
          </a:bodyPr>
          <a:lstStyle/>
          <a:p>
            <a:pPr algn="ctr"/>
            <a:r>
              <a:rPr lang="it-IT" sz="1600" dirty="0">
                <a:latin typeface="Roboto" panose="02000000000000000000" pitchFamily="2" charset="0"/>
                <a:ea typeface="Roboto" panose="02000000000000000000" pitchFamily="2" charset="0"/>
                <a:cs typeface="Roboto" panose="02000000000000000000" pitchFamily="2" charset="0"/>
              </a:rPr>
              <a:t>In questo caso otteniamo per entrambe le classi lo stesso comportamento:</a:t>
            </a:r>
          </a:p>
          <a:p>
            <a:pPr algn="ctr"/>
            <a:r>
              <a:rPr lang="it-IT" sz="1600" dirty="0">
                <a:latin typeface="Roboto" panose="02000000000000000000" pitchFamily="2" charset="0"/>
                <a:ea typeface="Roboto" panose="02000000000000000000" pitchFamily="2" charset="0"/>
                <a:cs typeface="Roboto" panose="02000000000000000000" pitchFamily="2" charset="0"/>
              </a:rPr>
              <a:t> il prezzo è direttamente proporzionale al numero di scali effettuati.</a:t>
            </a:r>
          </a:p>
          <a:p>
            <a:pPr algn="ctr"/>
            <a:endParaRPr lang="it-IT" sz="1600" dirty="0">
              <a:latin typeface="Roboto" panose="02000000000000000000" pitchFamily="2" charset="0"/>
              <a:ea typeface="Roboto" panose="02000000000000000000" pitchFamily="2" charset="0"/>
              <a:cs typeface="Roboto" panose="02000000000000000000" pitchFamily="2" charset="0"/>
            </a:endParaRPr>
          </a:p>
          <a:p>
            <a:pPr algn="ctr"/>
            <a:r>
              <a:rPr lang="it-IT" sz="1600" dirty="0">
                <a:latin typeface="Roboto" panose="02000000000000000000" pitchFamily="2" charset="0"/>
                <a:ea typeface="Roboto" panose="02000000000000000000" pitchFamily="2" charset="0"/>
                <a:cs typeface="Roboto" panose="02000000000000000000" pitchFamily="2" charset="0"/>
              </a:rPr>
              <a:t>Inoltre, SpiceJet è l'unica compagnia ad effettuare voli con al più uno scalo.</a:t>
            </a:r>
          </a:p>
        </p:txBody>
      </p:sp>
    </p:spTree>
    <p:extLst>
      <p:ext uri="{BB962C8B-B14F-4D97-AF65-F5344CB8AC3E}">
        <p14:creationId xmlns:p14="http://schemas.microsoft.com/office/powerpoint/2010/main" val="2016365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589CD6-6852-4023-85CD-AF1B2BA5B413}"/>
              </a:ext>
            </a:extLst>
          </p:cNvPr>
          <p:cNvSpPr>
            <a:spLocks noGrp="1"/>
          </p:cNvSpPr>
          <p:nvPr>
            <p:ph type="title"/>
          </p:nvPr>
        </p:nvSpPr>
        <p:spPr>
          <a:xfrm>
            <a:off x="1541504" y="424452"/>
            <a:ext cx="4554496" cy="275253"/>
          </a:xfrm>
        </p:spPr>
        <p:txBody>
          <a:bodyPr>
            <a:noAutofit/>
          </a:bodyPr>
          <a:lstStyle/>
          <a:p>
            <a:r>
              <a:rPr lang="it-IT" sz="2800" b="1" i="1" dirty="0">
                <a:solidFill>
                  <a:schemeClr val="accent1"/>
                </a:solidFill>
              </a:rPr>
              <a:t>Visualization</a:t>
            </a:r>
          </a:p>
        </p:txBody>
      </p:sp>
      <p:sp>
        <p:nvSpPr>
          <p:cNvPr id="8" name="CasellaDiTesto 7">
            <a:extLst>
              <a:ext uri="{FF2B5EF4-FFF2-40B4-BE49-F238E27FC236}">
                <a16:creationId xmlns:a16="http://schemas.microsoft.com/office/drawing/2014/main" id="{E9B91B75-55F3-1BF4-1261-B858B171015B}"/>
              </a:ext>
            </a:extLst>
          </p:cNvPr>
          <p:cNvSpPr txBox="1"/>
          <p:nvPr/>
        </p:nvSpPr>
        <p:spPr>
          <a:xfrm>
            <a:off x="1541504" y="1169124"/>
            <a:ext cx="9457175" cy="369332"/>
          </a:xfrm>
          <a:prstGeom prst="rect">
            <a:avLst/>
          </a:prstGeom>
          <a:noFill/>
        </p:spPr>
        <p:txBody>
          <a:bodyPr wrap="square">
            <a:spAutoFit/>
          </a:bodyPr>
          <a:lstStyle/>
          <a:p>
            <a:pPr algn="ctr"/>
            <a:r>
              <a:rPr lang="it-IT" b="1" dirty="0">
                <a:latin typeface="Roboto" panose="02000000000000000000" pitchFamily="2" charset="0"/>
                <a:ea typeface="Roboto" panose="02000000000000000000" pitchFamily="2" charset="0"/>
                <a:cs typeface="Roboto" panose="02000000000000000000" pitchFamily="2" charset="0"/>
              </a:rPr>
              <a:t>Come varia il prezzo al variare della durata del volo?</a:t>
            </a:r>
          </a:p>
        </p:txBody>
      </p:sp>
      <p:sp>
        <p:nvSpPr>
          <p:cNvPr id="10" name="CasellaDiTesto 9">
            <a:extLst>
              <a:ext uri="{FF2B5EF4-FFF2-40B4-BE49-F238E27FC236}">
                <a16:creationId xmlns:a16="http://schemas.microsoft.com/office/drawing/2014/main" id="{ADCC2AED-872F-5099-404B-ED380BEA9DF6}"/>
              </a:ext>
            </a:extLst>
          </p:cNvPr>
          <p:cNvSpPr txBox="1"/>
          <p:nvPr/>
        </p:nvSpPr>
        <p:spPr>
          <a:xfrm>
            <a:off x="2122097" y="5837334"/>
            <a:ext cx="9235765" cy="584775"/>
          </a:xfrm>
          <a:prstGeom prst="rect">
            <a:avLst/>
          </a:prstGeom>
          <a:noFill/>
        </p:spPr>
        <p:txBody>
          <a:bodyPr wrap="square">
            <a:spAutoFit/>
          </a:bodyPr>
          <a:lstStyle/>
          <a:p>
            <a:pPr algn="ctr"/>
            <a:r>
              <a:rPr lang="it-IT" sz="1600" b="0" i="0" dirty="0">
                <a:solidFill>
                  <a:srgbClr val="212121"/>
                </a:solidFill>
                <a:effectLst/>
                <a:latin typeface="Roboto" panose="02000000000000000000" pitchFamily="2" charset="0"/>
              </a:rPr>
              <a:t>Anche se la curva è "disturbata" da qualche elemento, possiamo notare che mediamente i ticket raggiungono il loro prezzo massimo per i voli intorno alle 20 ore, per poi riabbassarsi.</a:t>
            </a:r>
            <a:endParaRPr lang="it-IT" sz="1600" dirty="0">
              <a:latin typeface="Roboto" panose="02000000000000000000" pitchFamily="2" charset="0"/>
              <a:ea typeface="Roboto" panose="02000000000000000000" pitchFamily="2" charset="0"/>
              <a:cs typeface="Roboto" panose="02000000000000000000" pitchFamily="2" charset="0"/>
            </a:endParaRPr>
          </a:p>
        </p:txBody>
      </p:sp>
      <p:pic>
        <p:nvPicPr>
          <p:cNvPr id="4" name="Immagine 3">
            <a:extLst>
              <a:ext uri="{FF2B5EF4-FFF2-40B4-BE49-F238E27FC236}">
                <a16:creationId xmlns:a16="http://schemas.microsoft.com/office/drawing/2014/main" id="{467E92CD-64BB-0627-377C-0D14C12543B6}"/>
              </a:ext>
            </a:extLst>
          </p:cNvPr>
          <p:cNvPicPr>
            <a:picLocks noChangeAspect="1"/>
          </p:cNvPicPr>
          <p:nvPr/>
        </p:nvPicPr>
        <p:blipFill>
          <a:blip r:embed="rId2"/>
          <a:stretch>
            <a:fillRect/>
          </a:stretch>
        </p:blipFill>
        <p:spPr>
          <a:xfrm>
            <a:off x="2509295" y="1702420"/>
            <a:ext cx="7521592" cy="3848433"/>
          </a:xfrm>
          <a:prstGeom prst="rect">
            <a:avLst/>
          </a:prstGeom>
        </p:spPr>
      </p:pic>
    </p:spTree>
    <p:extLst>
      <p:ext uri="{BB962C8B-B14F-4D97-AF65-F5344CB8AC3E}">
        <p14:creationId xmlns:p14="http://schemas.microsoft.com/office/powerpoint/2010/main" val="1973253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589CD6-6852-4023-85CD-AF1B2BA5B413}"/>
              </a:ext>
            </a:extLst>
          </p:cNvPr>
          <p:cNvSpPr>
            <a:spLocks noGrp="1"/>
          </p:cNvSpPr>
          <p:nvPr>
            <p:ph type="title"/>
          </p:nvPr>
        </p:nvSpPr>
        <p:spPr>
          <a:xfrm>
            <a:off x="1541504" y="424452"/>
            <a:ext cx="4554496" cy="275253"/>
          </a:xfrm>
        </p:spPr>
        <p:txBody>
          <a:bodyPr>
            <a:noAutofit/>
          </a:bodyPr>
          <a:lstStyle/>
          <a:p>
            <a:r>
              <a:rPr lang="it-IT" sz="2800" b="1" i="1" dirty="0">
                <a:solidFill>
                  <a:schemeClr val="accent1"/>
                </a:solidFill>
              </a:rPr>
              <a:t>Visualization</a:t>
            </a:r>
          </a:p>
        </p:txBody>
      </p:sp>
      <p:sp>
        <p:nvSpPr>
          <p:cNvPr id="8" name="CasellaDiTesto 7">
            <a:extLst>
              <a:ext uri="{FF2B5EF4-FFF2-40B4-BE49-F238E27FC236}">
                <a16:creationId xmlns:a16="http://schemas.microsoft.com/office/drawing/2014/main" id="{E9B91B75-55F3-1BF4-1261-B858B171015B}"/>
              </a:ext>
            </a:extLst>
          </p:cNvPr>
          <p:cNvSpPr txBox="1"/>
          <p:nvPr/>
        </p:nvSpPr>
        <p:spPr>
          <a:xfrm>
            <a:off x="1541504" y="1169124"/>
            <a:ext cx="9457175" cy="369332"/>
          </a:xfrm>
          <a:prstGeom prst="rect">
            <a:avLst/>
          </a:prstGeom>
          <a:noFill/>
        </p:spPr>
        <p:txBody>
          <a:bodyPr wrap="square">
            <a:spAutoFit/>
          </a:bodyPr>
          <a:lstStyle/>
          <a:p>
            <a:pPr algn="ctr"/>
            <a:r>
              <a:rPr lang="it-IT" b="1" dirty="0">
                <a:latin typeface="Roboto" panose="02000000000000000000" pitchFamily="2" charset="0"/>
                <a:ea typeface="Roboto" panose="02000000000000000000" pitchFamily="2" charset="0"/>
                <a:cs typeface="Roboto" panose="02000000000000000000" pitchFamily="2" charset="0"/>
              </a:rPr>
              <a:t>Quanto è influenzato il prezzo dalla città di partenza e da quella di destinazione?</a:t>
            </a:r>
          </a:p>
        </p:txBody>
      </p:sp>
      <p:sp>
        <p:nvSpPr>
          <p:cNvPr id="10" name="CasellaDiTesto 9">
            <a:extLst>
              <a:ext uri="{FF2B5EF4-FFF2-40B4-BE49-F238E27FC236}">
                <a16:creationId xmlns:a16="http://schemas.microsoft.com/office/drawing/2014/main" id="{ADCC2AED-872F-5099-404B-ED380BEA9DF6}"/>
              </a:ext>
            </a:extLst>
          </p:cNvPr>
          <p:cNvSpPr txBox="1"/>
          <p:nvPr/>
        </p:nvSpPr>
        <p:spPr>
          <a:xfrm>
            <a:off x="1906437" y="5264829"/>
            <a:ext cx="9235765" cy="1323439"/>
          </a:xfrm>
          <a:prstGeom prst="rect">
            <a:avLst/>
          </a:prstGeom>
          <a:noFill/>
        </p:spPr>
        <p:txBody>
          <a:bodyPr wrap="square">
            <a:spAutoFit/>
          </a:bodyPr>
          <a:lstStyle/>
          <a:p>
            <a:pPr algn="ctr"/>
            <a:r>
              <a:rPr lang="it-IT" sz="1600" b="0" i="0" dirty="0">
                <a:solidFill>
                  <a:srgbClr val="212121"/>
                </a:solidFill>
                <a:effectLst/>
                <a:latin typeface="Roboto" panose="02000000000000000000" pitchFamily="2" charset="0"/>
              </a:rPr>
              <a:t>I voli da e verso Delhi sono i più economici, probabilmente dovuto al fatto che essendo la capitale ha un aeroporto con una migliore proposta.</a:t>
            </a:r>
          </a:p>
          <a:p>
            <a:pPr algn="ctr"/>
            <a:endParaRPr lang="it-IT" sz="1600" b="0" i="0" dirty="0">
              <a:solidFill>
                <a:srgbClr val="212121"/>
              </a:solidFill>
              <a:effectLst/>
              <a:latin typeface="Roboto" panose="02000000000000000000" pitchFamily="2" charset="0"/>
            </a:endParaRPr>
          </a:p>
          <a:p>
            <a:pPr algn="ctr"/>
            <a:r>
              <a:rPr lang="it-IT" sz="1600" b="0" i="0" dirty="0">
                <a:solidFill>
                  <a:srgbClr val="212121"/>
                </a:solidFill>
                <a:effectLst/>
                <a:latin typeface="Roboto" panose="02000000000000000000" pitchFamily="2" charset="0"/>
              </a:rPr>
              <a:t>I voli in partenza e in arrivo più costosi sono quelli da Kolkata e Chennai, le restanti destinazioni sono equiparabili.</a:t>
            </a:r>
            <a:endParaRPr lang="it-IT" sz="1600" dirty="0">
              <a:latin typeface="Roboto" panose="02000000000000000000" pitchFamily="2" charset="0"/>
              <a:ea typeface="Roboto" panose="02000000000000000000" pitchFamily="2" charset="0"/>
              <a:cs typeface="Roboto" panose="02000000000000000000" pitchFamily="2" charset="0"/>
            </a:endParaRPr>
          </a:p>
        </p:txBody>
      </p:sp>
      <p:pic>
        <p:nvPicPr>
          <p:cNvPr id="5" name="Immagine 4">
            <a:extLst>
              <a:ext uri="{FF2B5EF4-FFF2-40B4-BE49-F238E27FC236}">
                <a16:creationId xmlns:a16="http://schemas.microsoft.com/office/drawing/2014/main" id="{429E0505-4FB0-2CD8-DB6E-FF53569D0958}"/>
              </a:ext>
            </a:extLst>
          </p:cNvPr>
          <p:cNvPicPr>
            <a:picLocks noChangeAspect="1"/>
          </p:cNvPicPr>
          <p:nvPr/>
        </p:nvPicPr>
        <p:blipFill>
          <a:blip r:embed="rId2"/>
          <a:stretch>
            <a:fillRect/>
          </a:stretch>
        </p:blipFill>
        <p:spPr>
          <a:xfrm>
            <a:off x="1541439" y="1897247"/>
            <a:ext cx="9457240" cy="3063505"/>
          </a:xfrm>
          <a:prstGeom prst="rect">
            <a:avLst/>
          </a:prstGeom>
        </p:spPr>
      </p:pic>
    </p:spTree>
    <p:extLst>
      <p:ext uri="{BB962C8B-B14F-4D97-AF65-F5344CB8AC3E}">
        <p14:creationId xmlns:p14="http://schemas.microsoft.com/office/powerpoint/2010/main" val="504689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589CD6-6852-4023-85CD-AF1B2BA5B413}"/>
              </a:ext>
            </a:extLst>
          </p:cNvPr>
          <p:cNvSpPr>
            <a:spLocks noGrp="1"/>
          </p:cNvSpPr>
          <p:nvPr>
            <p:ph type="title"/>
          </p:nvPr>
        </p:nvSpPr>
        <p:spPr>
          <a:xfrm>
            <a:off x="1541504" y="424452"/>
            <a:ext cx="4554496" cy="275253"/>
          </a:xfrm>
        </p:spPr>
        <p:txBody>
          <a:bodyPr>
            <a:noAutofit/>
          </a:bodyPr>
          <a:lstStyle/>
          <a:p>
            <a:r>
              <a:rPr lang="it-IT" sz="2800" b="1" i="1" dirty="0">
                <a:solidFill>
                  <a:schemeClr val="accent1"/>
                </a:solidFill>
              </a:rPr>
              <a:t>Visualization</a:t>
            </a:r>
          </a:p>
        </p:txBody>
      </p:sp>
      <p:sp>
        <p:nvSpPr>
          <p:cNvPr id="8" name="CasellaDiTesto 7">
            <a:extLst>
              <a:ext uri="{FF2B5EF4-FFF2-40B4-BE49-F238E27FC236}">
                <a16:creationId xmlns:a16="http://schemas.microsoft.com/office/drawing/2014/main" id="{E9B91B75-55F3-1BF4-1261-B858B171015B}"/>
              </a:ext>
            </a:extLst>
          </p:cNvPr>
          <p:cNvSpPr txBox="1"/>
          <p:nvPr/>
        </p:nvSpPr>
        <p:spPr>
          <a:xfrm>
            <a:off x="582408" y="1186377"/>
            <a:ext cx="11027183" cy="369332"/>
          </a:xfrm>
          <a:prstGeom prst="rect">
            <a:avLst/>
          </a:prstGeom>
          <a:noFill/>
        </p:spPr>
        <p:txBody>
          <a:bodyPr wrap="square">
            <a:spAutoFit/>
          </a:bodyPr>
          <a:lstStyle/>
          <a:p>
            <a:pPr algn="ctr"/>
            <a:r>
              <a:rPr lang="it-IT" b="1" dirty="0">
                <a:latin typeface="Roboto" panose="02000000000000000000" pitchFamily="2" charset="0"/>
                <a:ea typeface="Roboto" panose="02000000000000000000" pitchFamily="2" charset="0"/>
                <a:cs typeface="Roboto" panose="02000000000000000000" pitchFamily="2" charset="0"/>
              </a:rPr>
              <a:t>Vediamo infine come varia il prezzo al variare dei giorni rimanenti alla partenza</a:t>
            </a:r>
          </a:p>
        </p:txBody>
      </p:sp>
      <p:sp>
        <p:nvSpPr>
          <p:cNvPr id="10" name="CasellaDiTesto 9">
            <a:extLst>
              <a:ext uri="{FF2B5EF4-FFF2-40B4-BE49-F238E27FC236}">
                <a16:creationId xmlns:a16="http://schemas.microsoft.com/office/drawing/2014/main" id="{ADCC2AED-872F-5099-404B-ED380BEA9DF6}"/>
              </a:ext>
            </a:extLst>
          </p:cNvPr>
          <p:cNvSpPr txBox="1"/>
          <p:nvPr/>
        </p:nvSpPr>
        <p:spPr>
          <a:xfrm>
            <a:off x="1984075" y="5694884"/>
            <a:ext cx="9235765" cy="738664"/>
          </a:xfrm>
          <a:prstGeom prst="rect">
            <a:avLst/>
          </a:prstGeom>
          <a:noFill/>
        </p:spPr>
        <p:txBody>
          <a:bodyPr wrap="square">
            <a:spAutoFit/>
          </a:bodyPr>
          <a:lstStyle/>
          <a:p>
            <a:pPr algn="ctr"/>
            <a:r>
              <a:rPr lang="it-IT" sz="1400" b="0" i="0" dirty="0">
                <a:solidFill>
                  <a:srgbClr val="212121"/>
                </a:solidFill>
                <a:effectLst/>
                <a:latin typeface="Roboto" panose="02000000000000000000" pitchFamily="2" charset="0"/>
              </a:rPr>
              <a:t>È ben chiaro che i prezzi dei biglietti rimangono relativamente costanti fino a circa 20 giorni alla partenza,</a:t>
            </a:r>
          </a:p>
          <a:p>
            <a:pPr algn="ctr"/>
            <a:r>
              <a:rPr lang="it-IT" sz="1400" b="0" i="0" dirty="0">
                <a:solidFill>
                  <a:srgbClr val="212121"/>
                </a:solidFill>
                <a:effectLst/>
                <a:latin typeface="Roboto" panose="02000000000000000000" pitchFamily="2" charset="0"/>
              </a:rPr>
              <a:t> dopodiché abbiamo un aumento praticamente ininterrotto fino ad arrivare a 2 giorni dalla partenza, dove abbiamo un crollo che immaginiamo sia dovuto alle offerte last minute per riempire gli ultimi posti rimasti inoccupati.</a:t>
            </a:r>
            <a:endParaRPr lang="it-IT" sz="1400" dirty="0">
              <a:latin typeface="Roboto" panose="02000000000000000000" pitchFamily="2" charset="0"/>
              <a:ea typeface="Roboto" panose="02000000000000000000" pitchFamily="2" charset="0"/>
              <a:cs typeface="Roboto" panose="02000000000000000000" pitchFamily="2" charset="0"/>
            </a:endParaRPr>
          </a:p>
        </p:txBody>
      </p:sp>
      <p:pic>
        <p:nvPicPr>
          <p:cNvPr id="4" name="Immagine 3">
            <a:extLst>
              <a:ext uri="{FF2B5EF4-FFF2-40B4-BE49-F238E27FC236}">
                <a16:creationId xmlns:a16="http://schemas.microsoft.com/office/drawing/2014/main" id="{B04C4060-6C9B-2314-DE31-928A18905B4C}"/>
              </a:ext>
            </a:extLst>
          </p:cNvPr>
          <p:cNvPicPr>
            <a:picLocks noChangeAspect="1"/>
          </p:cNvPicPr>
          <p:nvPr/>
        </p:nvPicPr>
        <p:blipFill>
          <a:blip r:embed="rId2"/>
          <a:stretch>
            <a:fillRect/>
          </a:stretch>
        </p:blipFill>
        <p:spPr>
          <a:xfrm>
            <a:off x="2513023" y="1725284"/>
            <a:ext cx="7165954" cy="3720228"/>
          </a:xfrm>
          <a:prstGeom prst="rect">
            <a:avLst/>
          </a:prstGeom>
        </p:spPr>
      </p:pic>
    </p:spTree>
    <p:extLst>
      <p:ext uri="{BB962C8B-B14F-4D97-AF65-F5344CB8AC3E}">
        <p14:creationId xmlns:p14="http://schemas.microsoft.com/office/powerpoint/2010/main" val="1017802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589CD6-6852-4023-85CD-AF1B2BA5B413}"/>
              </a:ext>
            </a:extLst>
          </p:cNvPr>
          <p:cNvSpPr>
            <a:spLocks noGrp="1"/>
          </p:cNvSpPr>
          <p:nvPr>
            <p:ph type="title"/>
          </p:nvPr>
        </p:nvSpPr>
        <p:spPr>
          <a:xfrm>
            <a:off x="1541504" y="424452"/>
            <a:ext cx="4554496" cy="275253"/>
          </a:xfrm>
        </p:spPr>
        <p:txBody>
          <a:bodyPr>
            <a:noAutofit/>
          </a:bodyPr>
          <a:lstStyle/>
          <a:p>
            <a:r>
              <a:rPr lang="it-IT" sz="2800" b="1" i="1" dirty="0">
                <a:solidFill>
                  <a:schemeClr val="accent1"/>
                </a:solidFill>
              </a:rPr>
              <a:t>Visualization</a:t>
            </a:r>
          </a:p>
        </p:txBody>
      </p:sp>
      <p:sp>
        <p:nvSpPr>
          <p:cNvPr id="8" name="CasellaDiTesto 7">
            <a:extLst>
              <a:ext uri="{FF2B5EF4-FFF2-40B4-BE49-F238E27FC236}">
                <a16:creationId xmlns:a16="http://schemas.microsoft.com/office/drawing/2014/main" id="{E9B91B75-55F3-1BF4-1261-B858B171015B}"/>
              </a:ext>
            </a:extLst>
          </p:cNvPr>
          <p:cNvSpPr txBox="1"/>
          <p:nvPr/>
        </p:nvSpPr>
        <p:spPr>
          <a:xfrm>
            <a:off x="1449238" y="1186377"/>
            <a:ext cx="10160353" cy="646331"/>
          </a:xfrm>
          <a:prstGeom prst="rect">
            <a:avLst/>
          </a:prstGeom>
          <a:noFill/>
        </p:spPr>
        <p:txBody>
          <a:bodyPr wrap="square">
            <a:spAutoFit/>
          </a:bodyPr>
          <a:lstStyle/>
          <a:p>
            <a:pPr algn="ctr"/>
            <a:r>
              <a:rPr lang="it-IT" b="1" dirty="0">
                <a:latin typeface="Roboto" panose="02000000000000000000" pitchFamily="2" charset="0"/>
                <a:ea typeface="Roboto" panose="02000000000000000000" pitchFamily="2" charset="0"/>
                <a:cs typeface="Roboto" panose="02000000000000000000" pitchFamily="2" charset="0"/>
              </a:rPr>
              <a:t>Verifichiamo ora se esistono delle relazioni lineari tra gli attributi con l'attributo target grazie all'ausilio della matrice di correlazione </a:t>
            </a:r>
          </a:p>
        </p:txBody>
      </p:sp>
      <p:pic>
        <p:nvPicPr>
          <p:cNvPr id="5" name="Immagine 4">
            <a:extLst>
              <a:ext uri="{FF2B5EF4-FFF2-40B4-BE49-F238E27FC236}">
                <a16:creationId xmlns:a16="http://schemas.microsoft.com/office/drawing/2014/main" id="{A36DAF16-87C5-F80E-AFFF-09BEC19460F8}"/>
              </a:ext>
            </a:extLst>
          </p:cNvPr>
          <p:cNvPicPr>
            <a:picLocks noChangeAspect="1"/>
          </p:cNvPicPr>
          <p:nvPr/>
        </p:nvPicPr>
        <p:blipFill>
          <a:blip r:embed="rId2"/>
          <a:stretch>
            <a:fillRect/>
          </a:stretch>
        </p:blipFill>
        <p:spPr>
          <a:xfrm>
            <a:off x="2836102" y="2118379"/>
            <a:ext cx="2758679" cy="4519052"/>
          </a:xfrm>
          <a:prstGeom prst="rect">
            <a:avLst/>
          </a:prstGeom>
        </p:spPr>
      </p:pic>
      <p:sp>
        <p:nvSpPr>
          <p:cNvPr id="11" name="CasellaDiTesto 10">
            <a:extLst>
              <a:ext uri="{FF2B5EF4-FFF2-40B4-BE49-F238E27FC236}">
                <a16:creationId xmlns:a16="http://schemas.microsoft.com/office/drawing/2014/main" id="{80F16564-197B-B97C-BAFC-E8E21B4268C1}"/>
              </a:ext>
            </a:extLst>
          </p:cNvPr>
          <p:cNvSpPr txBox="1"/>
          <p:nvPr/>
        </p:nvSpPr>
        <p:spPr>
          <a:xfrm>
            <a:off x="6096000" y="3086300"/>
            <a:ext cx="5704936" cy="2585323"/>
          </a:xfrm>
          <a:prstGeom prst="rect">
            <a:avLst/>
          </a:prstGeom>
          <a:noFill/>
        </p:spPr>
        <p:txBody>
          <a:bodyPr wrap="square">
            <a:spAutoFit/>
          </a:bodyPr>
          <a:lstStyle/>
          <a:p>
            <a:r>
              <a:rPr lang="it-IT" dirty="0">
                <a:latin typeface="Roboto" panose="02000000000000000000" pitchFamily="2" charset="0"/>
                <a:ea typeface="Roboto" panose="02000000000000000000" pitchFamily="2" charset="0"/>
                <a:cs typeface="Roboto" panose="02000000000000000000" pitchFamily="2" charset="0"/>
              </a:rPr>
              <a:t>Non spiccano relazioni di tipo lineare se non quella con l’attributo classe, </a:t>
            </a:r>
          </a:p>
          <a:p>
            <a:endParaRPr lang="it-IT" dirty="0">
              <a:latin typeface="Roboto" panose="02000000000000000000" pitchFamily="2" charset="0"/>
              <a:ea typeface="Roboto" panose="02000000000000000000" pitchFamily="2" charset="0"/>
              <a:cs typeface="Roboto" panose="02000000000000000000" pitchFamily="2" charset="0"/>
            </a:endParaRPr>
          </a:p>
          <a:p>
            <a:r>
              <a:rPr lang="it-IT" dirty="0">
                <a:latin typeface="Roboto" panose="02000000000000000000" pitchFamily="2" charset="0"/>
                <a:ea typeface="Roboto" panose="02000000000000000000" pitchFamily="2" charset="0"/>
                <a:cs typeface="Roboto" panose="02000000000000000000" pitchFamily="2" charset="0"/>
              </a:rPr>
              <a:t>andiamo comunque avanti con l'analisi facendo forza sul fatto che ci saranno relazioni non lineari che quindi non vengono catturate.</a:t>
            </a:r>
          </a:p>
          <a:p>
            <a:endParaRPr lang="it-IT" dirty="0">
              <a:latin typeface="Roboto" panose="02000000000000000000" pitchFamily="2" charset="0"/>
              <a:ea typeface="Roboto" panose="02000000000000000000" pitchFamily="2" charset="0"/>
              <a:cs typeface="Roboto" panose="02000000000000000000" pitchFamily="2" charset="0"/>
            </a:endParaRPr>
          </a:p>
          <a:p>
            <a:r>
              <a:rPr lang="it-IT" dirty="0">
                <a:latin typeface="Roboto" panose="02000000000000000000" pitchFamily="2" charset="0"/>
                <a:ea typeface="Roboto" panose="02000000000000000000" pitchFamily="2" charset="0"/>
                <a:cs typeface="Roboto" panose="02000000000000000000" pitchFamily="2" charset="0"/>
              </a:rPr>
              <a:t>Successivamente proveremo altre tecniche come la dimension reduction basata sulla feature importance.</a:t>
            </a:r>
          </a:p>
        </p:txBody>
      </p:sp>
    </p:spTree>
    <p:extLst>
      <p:ext uri="{BB962C8B-B14F-4D97-AF65-F5344CB8AC3E}">
        <p14:creationId xmlns:p14="http://schemas.microsoft.com/office/powerpoint/2010/main" val="1060622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6F298F7-1695-705E-118F-609F86183393}"/>
              </a:ext>
            </a:extLst>
          </p:cNvPr>
          <p:cNvPicPr>
            <a:picLocks noChangeAspect="1"/>
          </p:cNvPicPr>
          <p:nvPr/>
        </p:nvPicPr>
        <p:blipFill>
          <a:blip r:embed="rId2"/>
          <a:stretch>
            <a:fillRect/>
          </a:stretch>
        </p:blipFill>
        <p:spPr>
          <a:xfrm>
            <a:off x="2342319" y="296908"/>
            <a:ext cx="9198137" cy="6264183"/>
          </a:xfrm>
          <a:prstGeom prst="rect">
            <a:avLst/>
          </a:prstGeom>
        </p:spPr>
      </p:pic>
    </p:spTree>
    <p:extLst>
      <p:ext uri="{BB962C8B-B14F-4D97-AF65-F5344CB8AC3E}">
        <p14:creationId xmlns:p14="http://schemas.microsoft.com/office/powerpoint/2010/main" val="231720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589CD6-6852-4023-85CD-AF1B2BA5B413}"/>
              </a:ext>
            </a:extLst>
          </p:cNvPr>
          <p:cNvSpPr>
            <a:spLocks noGrp="1"/>
          </p:cNvSpPr>
          <p:nvPr>
            <p:ph type="title"/>
          </p:nvPr>
        </p:nvSpPr>
        <p:spPr>
          <a:xfrm>
            <a:off x="1541503" y="424452"/>
            <a:ext cx="5161221" cy="257035"/>
          </a:xfrm>
        </p:spPr>
        <p:txBody>
          <a:bodyPr>
            <a:noAutofit/>
          </a:bodyPr>
          <a:lstStyle/>
          <a:p>
            <a:r>
              <a:rPr lang="it-IT" sz="2800" b="1" i="1" dirty="0">
                <a:solidFill>
                  <a:schemeClr val="accent1"/>
                </a:solidFill>
              </a:rPr>
              <a:t>Trasformazione dati</a:t>
            </a:r>
          </a:p>
        </p:txBody>
      </p:sp>
      <p:sp>
        <p:nvSpPr>
          <p:cNvPr id="8" name="CasellaDiTesto 7">
            <a:extLst>
              <a:ext uri="{FF2B5EF4-FFF2-40B4-BE49-F238E27FC236}">
                <a16:creationId xmlns:a16="http://schemas.microsoft.com/office/drawing/2014/main" id="{E9B91B75-55F3-1BF4-1261-B858B171015B}"/>
              </a:ext>
            </a:extLst>
          </p:cNvPr>
          <p:cNvSpPr txBox="1"/>
          <p:nvPr/>
        </p:nvSpPr>
        <p:spPr>
          <a:xfrm>
            <a:off x="1541503" y="954776"/>
            <a:ext cx="9996451" cy="2800767"/>
          </a:xfrm>
          <a:prstGeom prst="rect">
            <a:avLst/>
          </a:prstGeom>
          <a:noFill/>
        </p:spPr>
        <p:txBody>
          <a:bodyPr wrap="square">
            <a:spAutoFit/>
          </a:bodyPr>
          <a:lstStyle/>
          <a:p>
            <a:r>
              <a:rPr lang="it-IT" sz="1600" dirty="0">
                <a:solidFill>
                  <a:srgbClr val="212121"/>
                </a:solidFill>
                <a:latin typeface="Roboto" panose="02000000000000000000" pitchFamily="2" charset="0"/>
              </a:rPr>
              <a:t>A questo punto i dati sono stati preparati per la fase di predizione:</a:t>
            </a:r>
          </a:p>
          <a:p>
            <a:endParaRPr lang="it-IT" sz="1600" dirty="0">
              <a:solidFill>
                <a:srgbClr val="212121"/>
              </a:solidFill>
              <a:latin typeface="Roboto" panose="02000000000000000000" pitchFamily="2" charset="0"/>
            </a:endParaRPr>
          </a:p>
          <a:p>
            <a:pPr marL="285750" indent="-285750">
              <a:buFont typeface="Arial" panose="020B0604020202020204" pitchFamily="34" charset="0"/>
              <a:buChar char="•"/>
            </a:pPr>
            <a:r>
              <a:rPr lang="it-IT" sz="1600" b="0" i="0" dirty="0">
                <a:solidFill>
                  <a:srgbClr val="212121"/>
                </a:solidFill>
                <a:effectLst/>
                <a:latin typeface="Roboto" panose="02000000000000000000" pitchFamily="2" charset="0"/>
              </a:rPr>
              <a:t>Rimozione attributo </a:t>
            </a:r>
            <a:r>
              <a:rPr lang="it-IT" sz="1600" i="1" dirty="0">
                <a:solidFill>
                  <a:srgbClr val="212121"/>
                </a:solidFill>
                <a:effectLst/>
                <a:latin typeface="Roboto" panose="02000000000000000000" pitchFamily="2" charset="0"/>
              </a:rPr>
              <a:t>flight</a:t>
            </a:r>
            <a:r>
              <a:rPr lang="it-IT" sz="1600" b="0" i="0" dirty="0">
                <a:solidFill>
                  <a:srgbClr val="212121"/>
                </a:solidFill>
                <a:effectLst/>
                <a:latin typeface="Roboto" panose="02000000000000000000" pitchFamily="2" charset="0"/>
              </a:rPr>
              <a:t>, poiché inutile ai fini del learning. </a:t>
            </a:r>
          </a:p>
          <a:p>
            <a:pPr marL="285750" indent="-285750">
              <a:buFont typeface="Arial" panose="020B0604020202020204" pitchFamily="34" charset="0"/>
              <a:buChar char="•"/>
            </a:pPr>
            <a:endParaRPr lang="it-IT" sz="1600" b="0" i="0" dirty="0">
              <a:solidFill>
                <a:srgbClr val="212121"/>
              </a:solidFill>
              <a:effectLst/>
              <a:latin typeface="Roboto" panose="02000000000000000000" pitchFamily="2" charset="0"/>
            </a:endParaRPr>
          </a:p>
          <a:p>
            <a:pPr marL="285750" indent="-285750">
              <a:buFont typeface="Arial" panose="020B0604020202020204" pitchFamily="34" charset="0"/>
              <a:buChar char="•"/>
            </a:pPr>
            <a:r>
              <a:rPr lang="it-IT" sz="1600" dirty="0">
                <a:solidFill>
                  <a:srgbClr val="212121"/>
                </a:solidFill>
                <a:latin typeface="Roboto" panose="02000000000000000000" pitchFamily="2" charset="0"/>
              </a:rPr>
              <a:t>Normalizzazione [0-1] </a:t>
            </a:r>
            <a:r>
              <a:rPr lang="it-IT" sz="1600" i="1" dirty="0">
                <a:solidFill>
                  <a:srgbClr val="212121"/>
                </a:solidFill>
                <a:latin typeface="Roboto" panose="02000000000000000000" pitchFamily="2" charset="0"/>
              </a:rPr>
              <a:t>duration</a:t>
            </a:r>
            <a:r>
              <a:rPr lang="it-IT" sz="1600" dirty="0">
                <a:solidFill>
                  <a:srgbClr val="212121"/>
                </a:solidFill>
                <a:latin typeface="Roboto" panose="02000000000000000000" pitchFamily="2" charset="0"/>
              </a:rPr>
              <a:t> e </a:t>
            </a:r>
            <a:r>
              <a:rPr lang="it-IT" sz="1600" i="1" dirty="0">
                <a:solidFill>
                  <a:srgbClr val="212121"/>
                </a:solidFill>
                <a:latin typeface="Roboto" panose="02000000000000000000" pitchFamily="2" charset="0"/>
              </a:rPr>
              <a:t>daysleft</a:t>
            </a:r>
            <a:endParaRPr lang="it-IT" sz="1600" b="0" i="1" dirty="0">
              <a:solidFill>
                <a:srgbClr val="212121"/>
              </a:solidFill>
              <a:effectLst/>
              <a:latin typeface="Roboto" panose="02000000000000000000" pitchFamily="2" charset="0"/>
            </a:endParaRPr>
          </a:p>
          <a:p>
            <a:pPr marL="285750" indent="-285750">
              <a:buFont typeface="Arial" panose="020B0604020202020204" pitchFamily="34" charset="0"/>
              <a:buChar char="•"/>
            </a:pPr>
            <a:endParaRPr lang="it-IT" sz="1600" dirty="0">
              <a:solidFill>
                <a:srgbClr val="212121"/>
              </a:solidFill>
              <a:latin typeface="Roboto" panose="02000000000000000000" pitchFamily="2" charset="0"/>
            </a:endParaRPr>
          </a:p>
          <a:p>
            <a:pPr marL="285750" indent="-285750">
              <a:buFont typeface="Arial" panose="020B0604020202020204" pitchFamily="34" charset="0"/>
              <a:buChar char="•"/>
            </a:pPr>
            <a:r>
              <a:rPr lang="it-IT" sz="1600" b="0" i="0" dirty="0">
                <a:solidFill>
                  <a:srgbClr val="212121"/>
                </a:solidFill>
                <a:effectLst/>
                <a:latin typeface="Roboto" panose="02000000000000000000" pitchFamily="2" charset="0"/>
              </a:rPr>
              <a:t>Trasformazione attributi </a:t>
            </a:r>
            <a:r>
              <a:rPr lang="it-IT" sz="1600" b="0" i="1" dirty="0">
                <a:solidFill>
                  <a:srgbClr val="212121"/>
                </a:solidFill>
                <a:effectLst/>
                <a:latin typeface="Roboto" panose="02000000000000000000" pitchFamily="2" charset="0"/>
              </a:rPr>
              <a:t>stop</a:t>
            </a:r>
            <a:r>
              <a:rPr lang="it-IT" sz="1600" b="0" i="0" dirty="0">
                <a:solidFill>
                  <a:srgbClr val="212121"/>
                </a:solidFill>
                <a:effectLst/>
                <a:latin typeface="Roboto" panose="02000000000000000000" pitchFamily="2" charset="0"/>
              </a:rPr>
              <a:t> e </a:t>
            </a:r>
            <a:r>
              <a:rPr lang="it-IT" sz="1600" b="0" i="1" dirty="0">
                <a:solidFill>
                  <a:srgbClr val="212121"/>
                </a:solidFill>
                <a:effectLst/>
                <a:latin typeface="Roboto" panose="02000000000000000000" pitchFamily="2" charset="0"/>
              </a:rPr>
              <a:t>class</a:t>
            </a:r>
            <a:r>
              <a:rPr lang="it-IT" sz="1600" b="0" i="0" dirty="0">
                <a:solidFill>
                  <a:srgbClr val="212121"/>
                </a:solidFill>
                <a:effectLst/>
                <a:latin typeface="Roboto" panose="02000000000000000000" pitchFamily="2" charset="0"/>
              </a:rPr>
              <a:t> in numerici</a:t>
            </a:r>
          </a:p>
          <a:p>
            <a:pPr marL="285750" indent="-285750">
              <a:buFont typeface="Arial" panose="020B0604020202020204" pitchFamily="34" charset="0"/>
              <a:buChar char="•"/>
            </a:pPr>
            <a:endParaRPr lang="it-IT" sz="1600" b="0" i="0" dirty="0">
              <a:solidFill>
                <a:srgbClr val="212121"/>
              </a:solidFill>
              <a:effectLst/>
              <a:latin typeface="Roboto" panose="02000000000000000000" pitchFamily="2" charset="0"/>
            </a:endParaRPr>
          </a:p>
          <a:p>
            <a:pPr marL="285750" indent="-285750">
              <a:buFont typeface="Arial" panose="020B0604020202020204" pitchFamily="34" charset="0"/>
              <a:buChar char="•"/>
            </a:pPr>
            <a:r>
              <a:rPr lang="it-IT" sz="1600" b="0" i="0" dirty="0">
                <a:solidFill>
                  <a:srgbClr val="212121"/>
                </a:solidFill>
                <a:effectLst/>
                <a:latin typeface="Roboto" panose="02000000000000000000" pitchFamily="2" charset="0"/>
              </a:rPr>
              <a:t>Trasformazione </a:t>
            </a:r>
            <a:r>
              <a:rPr lang="it-IT" sz="1600" b="0" i="1" dirty="0">
                <a:solidFill>
                  <a:srgbClr val="212121"/>
                </a:solidFill>
                <a:effectLst/>
                <a:latin typeface="Roboto" panose="02000000000000000000" pitchFamily="2" charset="0"/>
              </a:rPr>
              <a:t>airline, from, to, dep_time, arr_time</a:t>
            </a:r>
            <a:r>
              <a:rPr lang="it-IT" sz="1600" b="0" i="0" dirty="0">
                <a:solidFill>
                  <a:srgbClr val="212121"/>
                </a:solidFill>
                <a:effectLst/>
                <a:latin typeface="Roboto" panose="02000000000000000000" pitchFamily="2" charset="0"/>
              </a:rPr>
              <a:t> con la funzione </a:t>
            </a:r>
            <a:r>
              <a:rPr lang="it-IT" sz="1600" i="1" dirty="0">
                <a:solidFill>
                  <a:srgbClr val="212121"/>
                </a:solidFill>
                <a:effectLst/>
                <a:latin typeface="Roboto" panose="02000000000000000000" pitchFamily="2" charset="0"/>
              </a:rPr>
              <a:t>get_dummies </a:t>
            </a:r>
            <a:r>
              <a:rPr lang="it-IT" sz="1600" b="0" i="0" dirty="0">
                <a:solidFill>
                  <a:srgbClr val="212121"/>
                </a:solidFill>
                <a:effectLst/>
                <a:latin typeface="Roboto" panose="02000000000000000000" pitchFamily="2" charset="0"/>
              </a:rPr>
              <a:t>di pandas che trasforma le colonne in matrici sparse con valori 0-1, dove l'unico 1 sulla riga sta ad indicare il valore assunto dall'attributo in quell'istanza.</a:t>
            </a:r>
            <a:endParaRPr lang="it-IT" sz="1600" dirty="0">
              <a:latin typeface="Roboto" panose="02000000000000000000" pitchFamily="2" charset="0"/>
              <a:ea typeface="Roboto" panose="02000000000000000000" pitchFamily="2" charset="0"/>
              <a:cs typeface="Roboto" panose="02000000000000000000" pitchFamily="2" charset="0"/>
            </a:endParaRPr>
          </a:p>
        </p:txBody>
      </p:sp>
      <p:sp>
        <p:nvSpPr>
          <p:cNvPr id="3" name="CasellaDiTesto 2">
            <a:extLst>
              <a:ext uri="{FF2B5EF4-FFF2-40B4-BE49-F238E27FC236}">
                <a16:creationId xmlns:a16="http://schemas.microsoft.com/office/drawing/2014/main" id="{B266A7AB-FF01-06A7-AD9A-B077A87F4301}"/>
              </a:ext>
            </a:extLst>
          </p:cNvPr>
          <p:cNvSpPr txBox="1"/>
          <p:nvPr/>
        </p:nvSpPr>
        <p:spPr>
          <a:xfrm>
            <a:off x="798068" y="3796921"/>
            <a:ext cx="11027183" cy="369332"/>
          </a:xfrm>
          <a:prstGeom prst="rect">
            <a:avLst/>
          </a:prstGeom>
          <a:noFill/>
        </p:spPr>
        <p:txBody>
          <a:bodyPr wrap="square">
            <a:spAutoFit/>
          </a:bodyPr>
          <a:lstStyle/>
          <a:p>
            <a:pPr algn="ctr"/>
            <a:r>
              <a:rPr lang="it-IT" b="1" dirty="0">
                <a:solidFill>
                  <a:schemeClr val="accent1"/>
                </a:solidFill>
                <a:latin typeface="Roboto" panose="02000000000000000000" pitchFamily="2" charset="0"/>
                <a:ea typeface="Roboto" panose="02000000000000000000" pitchFamily="2" charset="0"/>
                <a:cs typeface="Roboto" panose="02000000000000000000" pitchFamily="2" charset="0"/>
              </a:rPr>
              <a:t>Secondo tentativo</a:t>
            </a:r>
          </a:p>
        </p:txBody>
      </p:sp>
      <p:sp>
        <p:nvSpPr>
          <p:cNvPr id="9" name="CasellaDiTesto 8">
            <a:extLst>
              <a:ext uri="{FF2B5EF4-FFF2-40B4-BE49-F238E27FC236}">
                <a16:creationId xmlns:a16="http://schemas.microsoft.com/office/drawing/2014/main" id="{32E85811-6597-1FB9-D841-0EF6832C9A3D}"/>
              </a:ext>
            </a:extLst>
          </p:cNvPr>
          <p:cNvSpPr txBox="1"/>
          <p:nvPr/>
        </p:nvSpPr>
        <p:spPr>
          <a:xfrm>
            <a:off x="2262276" y="4207632"/>
            <a:ext cx="9383383" cy="2308324"/>
          </a:xfrm>
          <a:prstGeom prst="rect">
            <a:avLst/>
          </a:prstGeom>
          <a:noFill/>
        </p:spPr>
        <p:txBody>
          <a:bodyPr wrap="square">
            <a:spAutoFit/>
          </a:bodyPr>
          <a:lstStyle/>
          <a:p>
            <a:r>
              <a:rPr lang="it-IT" dirty="0">
                <a:latin typeface="Roboto" panose="02000000000000000000" pitchFamily="2" charset="0"/>
                <a:ea typeface="Roboto" panose="02000000000000000000" pitchFamily="2" charset="0"/>
                <a:cs typeface="Roboto" panose="02000000000000000000" pitchFamily="2" charset="0"/>
              </a:rPr>
              <a:t>Per cercare di migliorare le performance ottenute nelle slide successive sono stati fatti diversi tentativi: </a:t>
            </a:r>
          </a:p>
          <a:p>
            <a:pPr marL="285750" indent="-285750">
              <a:buFont typeface="Arial" panose="020B0604020202020204" pitchFamily="34" charset="0"/>
              <a:buChar char="•"/>
            </a:pPr>
            <a:r>
              <a:rPr lang="it-IT" dirty="0">
                <a:latin typeface="Roboto" panose="02000000000000000000" pitchFamily="2" charset="0"/>
                <a:ea typeface="Roboto" panose="02000000000000000000" pitchFamily="2" charset="0"/>
                <a:cs typeface="Roboto" panose="02000000000000000000" pitchFamily="2" charset="0"/>
              </a:rPr>
              <a:t>Tentativo utilizzo onehotencoder  anziché get_dummies </a:t>
            </a:r>
          </a:p>
          <a:p>
            <a:pPr marL="285750" indent="-285750">
              <a:buFont typeface="Arial" panose="020B0604020202020204" pitchFamily="34" charset="0"/>
              <a:buChar char="•"/>
            </a:pPr>
            <a:r>
              <a:rPr lang="it-IT" dirty="0">
                <a:latin typeface="Roboto" panose="02000000000000000000" pitchFamily="2" charset="0"/>
                <a:ea typeface="Roboto" panose="02000000000000000000" pitchFamily="2" charset="0"/>
                <a:cs typeface="Roboto" panose="02000000000000000000" pitchFamily="2" charset="0"/>
              </a:rPr>
              <a:t>Trasformazione la durata del volo in minuti </a:t>
            </a:r>
          </a:p>
          <a:p>
            <a:pPr marL="285750" indent="-285750">
              <a:buFont typeface="Arial" panose="020B0604020202020204" pitchFamily="34" charset="0"/>
              <a:buChar char="•"/>
            </a:pPr>
            <a:r>
              <a:rPr lang="it-IT" dirty="0">
                <a:latin typeface="Roboto" panose="02000000000000000000" pitchFamily="2" charset="0"/>
                <a:ea typeface="Roboto" panose="02000000000000000000" pitchFamily="2" charset="0"/>
                <a:cs typeface="Roboto" panose="02000000000000000000" pitchFamily="2" charset="0"/>
              </a:rPr>
              <a:t>Non normalizzazione [0-1] </a:t>
            </a:r>
            <a:r>
              <a:rPr lang="it-IT" i="1" dirty="0">
                <a:latin typeface="Roboto" panose="02000000000000000000" pitchFamily="2" charset="0"/>
                <a:ea typeface="Roboto" panose="02000000000000000000" pitchFamily="2" charset="0"/>
                <a:cs typeface="Roboto" panose="02000000000000000000" pitchFamily="2" charset="0"/>
              </a:rPr>
              <a:t>duration</a:t>
            </a:r>
            <a:r>
              <a:rPr lang="it-IT" dirty="0">
                <a:latin typeface="Roboto" panose="02000000000000000000" pitchFamily="2" charset="0"/>
                <a:ea typeface="Roboto" panose="02000000000000000000" pitchFamily="2" charset="0"/>
                <a:cs typeface="Roboto" panose="02000000000000000000" pitchFamily="2" charset="0"/>
              </a:rPr>
              <a:t> e </a:t>
            </a:r>
            <a:r>
              <a:rPr lang="it-IT" i="1" dirty="0">
                <a:latin typeface="Roboto" panose="02000000000000000000" pitchFamily="2" charset="0"/>
                <a:ea typeface="Roboto" panose="02000000000000000000" pitchFamily="2" charset="0"/>
                <a:cs typeface="Roboto" panose="02000000000000000000" pitchFamily="2" charset="0"/>
              </a:rPr>
              <a:t>daysleft</a:t>
            </a:r>
          </a:p>
          <a:p>
            <a:pPr marL="285750" indent="-285750">
              <a:buFont typeface="Arial" panose="020B0604020202020204" pitchFamily="34" charset="0"/>
              <a:buChar char="•"/>
            </a:pPr>
            <a:endParaRPr lang="it-IT" dirty="0">
              <a:latin typeface="Roboto" panose="02000000000000000000" pitchFamily="2" charset="0"/>
              <a:ea typeface="Roboto" panose="02000000000000000000" pitchFamily="2" charset="0"/>
              <a:cs typeface="Roboto" panose="02000000000000000000" pitchFamily="2" charset="0"/>
            </a:endParaRPr>
          </a:p>
          <a:p>
            <a:pPr algn="ctr"/>
            <a:r>
              <a:rPr lang="it-IT" dirty="0">
                <a:latin typeface="Roboto" panose="02000000000000000000" pitchFamily="2" charset="0"/>
                <a:ea typeface="Roboto" panose="02000000000000000000" pitchFamily="2" charset="0"/>
                <a:cs typeface="Roboto" panose="02000000000000000000" pitchFamily="2" charset="0"/>
              </a:rPr>
              <a:t>Tentativi senza ottenere miglioramenti in termini di performance tali da giustificare un cambio di rotta.</a:t>
            </a:r>
          </a:p>
        </p:txBody>
      </p:sp>
    </p:spTree>
    <p:extLst>
      <p:ext uri="{BB962C8B-B14F-4D97-AF65-F5344CB8AC3E}">
        <p14:creationId xmlns:p14="http://schemas.microsoft.com/office/powerpoint/2010/main" val="915419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589CD6-6852-4023-85CD-AF1B2BA5B413}"/>
              </a:ext>
            </a:extLst>
          </p:cNvPr>
          <p:cNvSpPr>
            <a:spLocks noGrp="1"/>
          </p:cNvSpPr>
          <p:nvPr>
            <p:ph type="title"/>
          </p:nvPr>
        </p:nvSpPr>
        <p:spPr>
          <a:xfrm>
            <a:off x="1541504" y="424452"/>
            <a:ext cx="4554496" cy="275253"/>
          </a:xfrm>
        </p:spPr>
        <p:txBody>
          <a:bodyPr>
            <a:noAutofit/>
          </a:bodyPr>
          <a:lstStyle/>
          <a:p>
            <a:r>
              <a:rPr lang="it-IT" sz="2800" b="1" i="1" dirty="0">
                <a:solidFill>
                  <a:schemeClr val="accent1"/>
                </a:solidFill>
              </a:rPr>
              <a:t>Predizione</a:t>
            </a:r>
          </a:p>
        </p:txBody>
      </p:sp>
      <p:sp>
        <p:nvSpPr>
          <p:cNvPr id="8" name="CasellaDiTesto 7">
            <a:extLst>
              <a:ext uri="{FF2B5EF4-FFF2-40B4-BE49-F238E27FC236}">
                <a16:creationId xmlns:a16="http://schemas.microsoft.com/office/drawing/2014/main" id="{E9B91B75-55F3-1BF4-1261-B858B171015B}"/>
              </a:ext>
            </a:extLst>
          </p:cNvPr>
          <p:cNvSpPr txBox="1"/>
          <p:nvPr/>
        </p:nvSpPr>
        <p:spPr>
          <a:xfrm>
            <a:off x="1613140" y="1186377"/>
            <a:ext cx="9996451" cy="1077218"/>
          </a:xfrm>
          <a:prstGeom prst="rect">
            <a:avLst/>
          </a:prstGeom>
          <a:noFill/>
        </p:spPr>
        <p:txBody>
          <a:bodyPr wrap="square">
            <a:spAutoFit/>
          </a:bodyPr>
          <a:lstStyle/>
          <a:p>
            <a:pPr algn="ctr"/>
            <a:r>
              <a:rPr lang="it-IT" sz="1600" dirty="0">
                <a:latin typeface="Roboto" panose="02000000000000000000" pitchFamily="2" charset="0"/>
                <a:ea typeface="Roboto" panose="02000000000000000000" pitchFamily="2" charset="0"/>
                <a:cs typeface="Roboto" panose="02000000000000000000" pitchFamily="2" charset="0"/>
              </a:rPr>
              <a:t>Passiamo ora alla fase di predizione, andando a comparare i risultati ottenuti dai regressori presi in esame, valutati con l’utilizzo di vari parametri grazie alla </a:t>
            </a:r>
            <a:r>
              <a:rPr lang="it-IT" sz="1600" b="1" dirty="0">
                <a:latin typeface="Roboto" panose="02000000000000000000" pitchFamily="2" charset="0"/>
                <a:ea typeface="Roboto" panose="02000000000000000000" pitchFamily="2" charset="0"/>
                <a:cs typeface="Roboto" panose="02000000000000000000" pitchFamily="2" charset="0"/>
              </a:rPr>
              <a:t>gridsearch</a:t>
            </a:r>
            <a:r>
              <a:rPr lang="it-IT" sz="1600" dirty="0">
                <a:latin typeface="Roboto" panose="02000000000000000000" pitchFamily="2" charset="0"/>
                <a:ea typeface="Roboto" panose="02000000000000000000" pitchFamily="2" charset="0"/>
                <a:cs typeface="Roboto" panose="02000000000000000000" pitchFamily="2" charset="0"/>
              </a:rPr>
              <a:t> ed una </a:t>
            </a:r>
            <a:r>
              <a:rPr lang="it-IT" sz="1600" b="1" dirty="0">
                <a:latin typeface="Roboto" panose="02000000000000000000" pitchFamily="2" charset="0"/>
                <a:ea typeface="Roboto" panose="02000000000000000000" pitchFamily="2" charset="0"/>
                <a:cs typeface="Roboto" panose="02000000000000000000" pitchFamily="2" charset="0"/>
              </a:rPr>
              <a:t>5-cross validation</a:t>
            </a:r>
            <a:r>
              <a:rPr lang="it-IT" sz="1600" dirty="0">
                <a:latin typeface="Roboto" panose="02000000000000000000" pitchFamily="2" charset="0"/>
                <a:ea typeface="Roboto" panose="02000000000000000000" pitchFamily="2" charset="0"/>
                <a:cs typeface="Roboto" panose="02000000000000000000" pitchFamily="2" charset="0"/>
              </a:rPr>
              <a:t>.</a:t>
            </a:r>
          </a:p>
          <a:p>
            <a:pPr algn="ctr"/>
            <a:endParaRPr lang="it-IT" sz="1600" dirty="0">
              <a:latin typeface="Roboto" panose="02000000000000000000" pitchFamily="2" charset="0"/>
              <a:ea typeface="Roboto" panose="02000000000000000000" pitchFamily="2" charset="0"/>
              <a:cs typeface="Roboto" panose="02000000000000000000" pitchFamily="2" charset="0"/>
            </a:endParaRPr>
          </a:p>
          <a:p>
            <a:pPr algn="ctr"/>
            <a:r>
              <a:rPr lang="it-IT" sz="1600" dirty="0">
                <a:latin typeface="Roboto" panose="02000000000000000000" pitchFamily="2" charset="0"/>
                <a:ea typeface="Roboto" panose="02000000000000000000" pitchFamily="2" charset="0"/>
                <a:cs typeface="Roboto" panose="02000000000000000000" pitchFamily="2" charset="0"/>
              </a:rPr>
              <a:t>Le misure di valutazione di questi ultimi che verranno considerate sono:</a:t>
            </a:r>
          </a:p>
        </p:txBody>
      </p:sp>
      <p:pic>
        <p:nvPicPr>
          <p:cNvPr id="5" name="Immagine 4">
            <a:extLst>
              <a:ext uri="{FF2B5EF4-FFF2-40B4-BE49-F238E27FC236}">
                <a16:creationId xmlns:a16="http://schemas.microsoft.com/office/drawing/2014/main" id="{4F2EBACB-206A-3517-DB8F-A68C2F34E052}"/>
              </a:ext>
            </a:extLst>
          </p:cNvPr>
          <p:cNvPicPr>
            <a:picLocks noChangeAspect="1"/>
          </p:cNvPicPr>
          <p:nvPr/>
        </p:nvPicPr>
        <p:blipFill>
          <a:blip r:embed="rId2"/>
          <a:stretch>
            <a:fillRect/>
          </a:stretch>
        </p:blipFill>
        <p:spPr>
          <a:xfrm>
            <a:off x="3268483" y="2587383"/>
            <a:ext cx="6945193" cy="4014045"/>
          </a:xfrm>
          <a:prstGeom prst="rect">
            <a:avLst/>
          </a:prstGeom>
        </p:spPr>
      </p:pic>
    </p:spTree>
    <p:extLst>
      <p:ext uri="{BB962C8B-B14F-4D97-AF65-F5344CB8AC3E}">
        <p14:creationId xmlns:p14="http://schemas.microsoft.com/office/powerpoint/2010/main" val="2122998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asellaDiTesto 9">
            <a:extLst>
              <a:ext uri="{FF2B5EF4-FFF2-40B4-BE49-F238E27FC236}">
                <a16:creationId xmlns:a16="http://schemas.microsoft.com/office/drawing/2014/main" id="{DBE1D3C1-1E5B-D468-0172-BCEB6F66E069}"/>
              </a:ext>
            </a:extLst>
          </p:cNvPr>
          <p:cNvSpPr txBox="1"/>
          <p:nvPr/>
        </p:nvSpPr>
        <p:spPr>
          <a:xfrm>
            <a:off x="5006009" y="918472"/>
            <a:ext cx="8328991" cy="5021055"/>
          </a:xfrm>
          <a:prstGeom prst="rect">
            <a:avLst/>
          </a:prstGeom>
          <a:noFill/>
        </p:spPr>
        <p:txBody>
          <a:bodyPr wrap="square">
            <a:spAutoFit/>
          </a:bodyPr>
          <a:lstStyle/>
          <a:p>
            <a:pPr marL="342900" indent="-342900">
              <a:lnSpc>
                <a:spcPct val="150000"/>
              </a:lnSpc>
              <a:buFont typeface="+mj-lt"/>
              <a:buAutoNum type="arabicPeriod"/>
            </a:pPr>
            <a:r>
              <a:rPr lang="it-IT" sz="2400" i="1" dirty="0">
                <a:solidFill>
                  <a:schemeClr val="accent1"/>
                </a:solidFill>
              </a:rPr>
              <a:t>Introduzione</a:t>
            </a:r>
          </a:p>
          <a:p>
            <a:pPr marL="342900" indent="-342900">
              <a:lnSpc>
                <a:spcPct val="150000"/>
              </a:lnSpc>
              <a:buFont typeface="+mj-lt"/>
              <a:buAutoNum type="arabicPeriod"/>
            </a:pPr>
            <a:r>
              <a:rPr lang="it-IT" sz="2400" i="1" dirty="0">
                <a:solidFill>
                  <a:schemeClr val="accent1"/>
                </a:solidFill>
              </a:rPr>
              <a:t>Caricamento e Preprocessing</a:t>
            </a:r>
          </a:p>
          <a:p>
            <a:pPr marL="342900" indent="-342900">
              <a:lnSpc>
                <a:spcPct val="150000"/>
              </a:lnSpc>
              <a:buFont typeface="+mj-lt"/>
              <a:buAutoNum type="arabicPeriod"/>
            </a:pPr>
            <a:r>
              <a:rPr lang="it-IT" sz="2400" i="1" dirty="0">
                <a:solidFill>
                  <a:schemeClr val="accent1"/>
                </a:solidFill>
              </a:rPr>
              <a:t>Visualization</a:t>
            </a:r>
          </a:p>
          <a:p>
            <a:pPr marL="342900" indent="-342900">
              <a:lnSpc>
                <a:spcPct val="150000"/>
              </a:lnSpc>
              <a:buFont typeface="+mj-lt"/>
              <a:buAutoNum type="arabicPeriod"/>
            </a:pPr>
            <a:r>
              <a:rPr lang="it-IT" sz="2400" i="1" dirty="0">
                <a:solidFill>
                  <a:schemeClr val="accent1"/>
                </a:solidFill>
              </a:rPr>
              <a:t>Trasformazione dati</a:t>
            </a:r>
          </a:p>
          <a:p>
            <a:pPr marL="342900" indent="-342900">
              <a:lnSpc>
                <a:spcPct val="150000"/>
              </a:lnSpc>
              <a:buFont typeface="+mj-lt"/>
              <a:buAutoNum type="arabicPeriod"/>
            </a:pPr>
            <a:r>
              <a:rPr lang="it-IT" sz="2400" i="1" dirty="0">
                <a:solidFill>
                  <a:schemeClr val="accent1"/>
                </a:solidFill>
              </a:rPr>
              <a:t>Predizione</a:t>
            </a:r>
          </a:p>
          <a:p>
            <a:pPr marL="342900" indent="-342900">
              <a:lnSpc>
                <a:spcPct val="150000"/>
              </a:lnSpc>
              <a:buFont typeface="+mj-lt"/>
              <a:buAutoNum type="arabicPeriod"/>
            </a:pPr>
            <a:r>
              <a:rPr lang="it-IT" sz="2400" i="1" dirty="0">
                <a:solidFill>
                  <a:schemeClr val="accent1"/>
                </a:solidFill>
              </a:rPr>
              <a:t>Random Forest per valutazione sulle top features</a:t>
            </a:r>
          </a:p>
          <a:p>
            <a:pPr marL="342900" indent="-342900">
              <a:lnSpc>
                <a:spcPct val="150000"/>
              </a:lnSpc>
              <a:buFont typeface="+mj-lt"/>
              <a:buAutoNum type="arabicPeriod"/>
            </a:pPr>
            <a:r>
              <a:rPr lang="it-IT" sz="2400" i="1" dirty="0">
                <a:solidFill>
                  <a:schemeClr val="accent1"/>
                </a:solidFill>
              </a:rPr>
              <a:t>Confronto tra TOP3 e ALL features</a:t>
            </a:r>
          </a:p>
          <a:p>
            <a:pPr marL="342900" indent="-342900">
              <a:lnSpc>
                <a:spcPct val="150000"/>
              </a:lnSpc>
              <a:buFont typeface="+mj-lt"/>
              <a:buAutoNum type="arabicPeriod"/>
            </a:pPr>
            <a:r>
              <a:rPr lang="it-IT" sz="2400" i="1" dirty="0">
                <a:solidFill>
                  <a:schemeClr val="accent1"/>
                </a:solidFill>
              </a:rPr>
              <a:t> Ulteriori Valutazioni</a:t>
            </a:r>
          </a:p>
          <a:p>
            <a:pPr marL="342900" indent="-342900">
              <a:lnSpc>
                <a:spcPct val="150000"/>
              </a:lnSpc>
              <a:buFont typeface="+mj-lt"/>
              <a:buAutoNum type="arabicPeriod"/>
            </a:pPr>
            <a:r>
              <a:rPr lang="it-IT" sz="2400" i="1" dirty="0">
                <a:solidFill>
                  <a:schemeClr val="accent1"/>
                </a:solidFill>
              </a:rPr>
              <a:t>Stacking</a:t>
            </a:r>
          </a:p>
        </p:txBody>
      </p:sp>
      <p:sp>
        <p:nvSpPr>
          <p:cNvPr id="11" name="Titolo 1">
            <a:extLst>
              <a:ext uri="{FF2B5EF4-FFF2-40B4-BE49-F238E27FC236}">
                <a16:creationId xmlns:a16="http://schemas.microsoft.com/office/drawing/2014/main" id="{66205CA7-BED6-ABF7-62BC-F531FB91597F}"/>
              </a:ext>
            </a:extLst>
          </p:cNvPr>
          <p:cNvSpPr txBox="1">
            <a:spLocks/>
          </p:cNvSpPr>
          <p:nvPr/>
        </p:nvSpPr>
        <p:spPr>
          <a:xfrm>
            <a:off x="1225519" y="362310"/>
            <a:ext cx="2923787" cy="263106"/>
          </a:xfrm>
          <a:prstGeom prst="rect">
            <a:avLst/>
          </a:prstGeom>
          <a:effectLst/>
        </p:spPr>
        <p:txBody>
          <a:bodyPr vert="horz" lIns="91440" tIns="45720" rIns="91440" bIns="45720" rtlCol="0" anchor="b">
            <a:noAutofit/>
          </a:bodyPr>
          <a:lstStyle>
            <a:lvl1pPr algn="r" defTabSz="4572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2800" b="1" i="1" dirty="0">
                <a:solidFill>
                  <a:schemeClr val="accent1"/>
                </a:solidFill>
              </a:rPr>
              <a:t>Indice</a:t>
            </a:r>
          </a:p>
        </p:txBody>
      </p:sp>
    </p:spTree>
    <p:extLst>
      <p:ext uri="{BB962C8B-B14F-4D97-AF65-F5344CB8AC3E}">
        <p14:creationId xmlns:p14="http://schemas.microsoft.com/office/powerpoint/2010/main" val="3104059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ADA4B0A5-9E5D-76CE-E465-3364B8886BB1}"/>
              </a:ext>
            </a:extLst>
          </p:cNvPr>
          <p:cNvPicPr>
            <a:picLocks noChangeAspect="1"/>
          </p:cNvPicPr>
          <p:nvPr/>
        </p:nvPicPr>
        <p:blipFill>
          <a:blip r:embed="rId2"/>
          <a:stretch>
            <a:fillRect/>
          </a:stretch>
        </p:blipFill>
        <p:spPr>
          <a:xfrm>
            <a:off x="1647826" y="1682150"/>
            <a:ext cx="9897294" cy="3493699"/>
          </a:xfrm>
          <a:prstGeom prst="rect">
            <a:avLst/>
          </a:prstGeom>
        </p:spPr>
      </p:pic>
      <p:sp>
        <p:nvSpPr>
          <p:cNvPr id="8" name="Titolo 1">
            <a:extLst>
              <a:ext uri="{FF2B5EF4-FFF2-40B4-BE49-F238E27FC236}">
                <a16:creationId xmlns:a16="http://schemas.microsoft.com/office/drawing/2014/main" id="{927DE161-6A0A-754C-D230-73FB4427CFE4}"/>
              </a:ext>
            </a:extLst>
          </p:cNvPr>
          <p:cNvSpPr>
            <a:spLocks noGrp="1"/>
          </p:cNvSpPr>
          <p:nvPr>
            <p:ph type="title"/>
          </p:nvPr>
        </p:nvSpPr>
        <p:spPr>
          <a:xfrm>
            <a:off x="1541504" y="424452"/>
            <a:ext cx="4554496" cy="275253"/>
          </a:xfrm>
        </p:spPr>
        <p:txBody>
          <a:bodyPr>
            <a:noAutofit/>
          </a:bodyPr>
          <a:lstStyle/>
          <a:p>
            <a:r>
              <a:rPr lang="it-IT" sz="2800" b="1" i="1" dirty="0">
                <a:solidFill>
                  <a:schemeClr val="accent1"/>
                </a:solidFill>
              </a:rPr>
              <a:t>Predizione</a:t>
            </a:r>
          </a:p>
        </p:txBody>
      </p:sp>
      <p:sp>
        <p:nvSpPr>
          <p:cNvPr id="13" name="CasellaDiTesto 12">
            <a:extLst>
              <a:ext uri="{FF2B5EF4-FFF2-40B4-BE49-F238E27FC236}">
                <a16:creationId xmlns:a16="http://schemas.microsoft.com/office/drawing/2014/main" id="{8DC557DA-F113-60D8-E452-7A895DE76AF6}"/>
              </a:ext>
            </a:extLst>
          </p:cNvPr>
          <p:cNvSpPr txBox="1"/>
          <p:nvPr/>
        </p:nvSpPr>
        <p:spPr>
          <a:xfrm>
            <a:off x="2402723" y="5788962"/>
            <a:ext cx="8387500" cy="369332"/>
          </a:xfrm>
          <a:prstGeom prst="rect">
            <a:avLst/>
          </a:prstGeom>
          <a:noFill/>
        </p:spPr>
        <p:txBody>
          <a:bodyPr wrap="square">
            <a:spAutoFit/>
          </a:bodyPr>
          <a:lstStyle/>
          <a:p>
            <a:pPr algn="ctr"/>
            <a:r>
              <a:rPr lang="it-IT" sz="1800" dirty="0">
                <a:latin typeface="Roboto" panose="02000000000000000000" pitchFamily="2" charset="0"/>
                <a:ea typeface="Roboto" panose="02000000000000000000" pitchFamily="2" charset="0"/>
                <a:cs typeface="Roboto" panose="02000000000000000000" pitchFamily="2" charset="0"/>
              </a:rPr>
              <a:t>13 regressori presi in esame, vediamo a seguire come si comportano</a:t>
            </a:r>
          </a:p>
        </p:txBody>
      </p:sp>
    </p:spTree>
    <p:extLst>
      <p:ext uri="{BB962C8B-B14F-4D97-AF65-F5344CB8AC3E}">
        <p14:creationId xmlns:p14="http://schemas.microsoft.com/office/powerpoint/2010/main" val="3683902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A413C223-6EB0-014E-CBAA-82F928A232C1}"/>
              </a:ext>
            </a:extLst>
          </p:cNvPr>
          <p:cNvPicPr>
            <a:picLocks noChangeAspect="1"/>
          </p:cNvPicPr>
          <p:nvPr/>
        </p:nvPicPr>
        <p:blipFill>
          <a:blip r:embed="rId2"/>
          <a:stretch>
            <a:fillRect/>
          </a:stretch>
        </p:blipFill>
        <p:spPr>
          <a:xfrm>
            <a:off x="0" y="2175255"/>
            <a:ext cx="5775225" cy="2465106"/>
          </a:xfrm>
          <a:prstGeom prst="rect">
            <a:avLst/>
          </a:prstGeom>
        </p:spPr>
      </p:pic>
      <p:sp>
        <p:nvSpPr>
          <p:cNvPr id="7" name="Titolo 1">
            <a:extLst>
              <a:ext uri="{FF2B5EF4-FFF2-40B4-BE49-F238E27FC236}">
                <a16:creationId xmlns:a16="http://schemas.microsoft.com/office/drawing/2014/main" id="{CDC07727-B5A3-A8A0-E36B-6F0DDB2AC4B8}"/>
              </a:ext>
            </a:extLst>
          </p:cNvPr>
          <p:cNvSpPr>
            <a:spLocks noGrp="1"/>
          </p:cNvSpPr>
          <p:nvPr>
            <p:ph type="title"/>
          </p:nvPr>
        </p:nvSpPr>
        <p:spPr>
          <a:xfrm>
            <a:off x="1541504" y="424452"/>
            <a:ext cx="4554496" cy="275253"/>
          </a:xfrm>
        </p:spPr>
        <p:txBody>
          <a:bodyPr>
            <a:noAutofit/>
          </a:bodyPr>
          <a:lstStyle/>
          <a:p>
            <a:r>
              <a:rPr lang="it-IT" sz="2800" b="1" i="1" dirty="0">
                <a:solidFill>
                  <a:schemeClr val="accent1"/>
                </a:solidFill>
              </a:rPr>
              <a:t>Predizione</a:t>
            </a:r>
          </a:p>
        </p:txBody>
      </p:sp>
      <p:sp>
        <p:nvSpPr>
          <p:cNvPr id="11" name="CasellaDiTesto 10">
            <a:extLst>
              <a:ext uri="{FF2B5EF4-FFF2-40B4-BE49-F238E27FC236}">
                <a16:creationId xmlns:a16="http://schemas.microsoft.com/office/drawing/2014/main" id="{67760B76-D097-2D30-FCF7-14CCB0DF03F6}"/>
              </a:ext>
            </a:extLst>
          </p:cNvPr>
          <p:cNvSpPr txBox="1"/>
          <p:nvPr/>
        </p:nvSpPr>
        <p:spPr>
          <a:xfrm>
            <a:off x="1423358" y="1836701"/>
            <a:ext cx="1976886" cy="338554"/>
          </a:xfrm>
          <a:prstGeom prst="rect">
            <a:avLst/>
          </a:prstGeom>
          <a:noFill/>
        </p:spPr>
        <p:txBody>
          <a:bodyPr wrap="square">
            <a:spAutoFit/>
          </a:bodyPr>
          <a:lstStyle/>
          <a:p>
            <a:r>
              <a:rPr lang="it-IT" sz="800" dirty="0">
                <a:latin typeface="Roboto" panose="02000000000000000000" pitchFamily="2" charset="0"/>
                <a:ea typeface="Roboto" panose="02000000000000000000" pitchFamily="2" charset="0"/>
                <a:cs typeface="Roboto" panose="02000000000000000000" pitchFamily="2" charset="0"/>
              </a:rPr>
              <a:t>1° BaggingRegressor 0.985608</a:t>
            </a:r>
          </a:p>
          <a:p>
            <a:r>
              <a:rPr lang="it-IT" sz="800" dirty="0">
                <a:latin typeface="Roboto" panose="02000000000000000000" pitchFamily="2" charset="0"/>
                <a:ea typeface="Roboto" panose="02000000000000000000" pitchFamily="2" charset="0"/>
                <a:cs typeface="Roboto" panose="02000000000000000000" pitchFamily="2" charset="0"/>
              </a:rPr>
              <a:t>2° XGBRegressor  0.983725.</a:t>
            </a:r>
          </a:p>
        </p:txBody>
      </p:sp>
      <p:pic>
        <p:nvPicPr>
          <p:cNvPr id="13" name="Immagine 12">
            <a:extLst>
              <a:ext uri="{FF2B5EF4-FFF2-40B4-BE49-F238E27FC236}">
                <a16:creationId xmlns:a16="http://schemas.microsoft.com/office/drawing/2014/main" id="{F01150B4-53F3-2300-84B1-F85C4F16A89D}"/>
              </a:ext>
            </a:extLst>
          </p:cNvPr>
          <p:cNvPicPr>
            <a:picLocks noChangeAspect="1"/>
          </p:cNvPicPr>
          <p:nvPr/>
        </p:nvPicPr>
        <p:blipFill>
          <a:blip r:embed="rId3"/>
          <a:stretch>
            <a:fillRect/>
          </a:stretch>
        </p:blipFill>
        <p:spPr>
          <a:xfrm>
            <a:off x="5775225" y="4288176"/>
            <a:ext cx="6399367" cy="2569824"/>
          </a:xfrm>
          <a:prstGeom prst="rect">
            <a:avLst/>
          </a:prstGeom>
        </p:spPr>
      </p:pic>
      <p:sp>
        <p:nvSpPr>
          <p:cNvPr id="15" name="CasellaDiTesto 14">
            <a:extLst>
              <a:ext uri="{FF2B5EF4-FFF2-40B4-BE49-F238E27FC236}">
                <a16:creationId xmlns:a16="http://schemas.microsoft.com/office/drawing/2014/main" id="{525FFB97-538B-B865-2A07-F14F53A725EC}"/>
              </a:ext>
            </a:extLst>
          </p:cNvPr>
          <p:cNvSpPr txBox="1"/>
          <p:nvPr/>
        </p:nvSpPr>
        <p:spPr>
          <a:xfrm>
            <a:off x="9803867" y="4471084"/>
            <a:ext cx="2487669" cy="338554"/>
          </a:xfrm>
          <a:prstGeom prst="rect">
            <a:avLst/>
          </a:prstGeom>
          <a:noFill/>
        </p:spPr>
        <p:txBody>
          <a:bodyPr wrap="square">
            <a:spAutoFit/>
          </a:bodyPr>
          <a:lstStyle/>
          <a:p>
            <a:r>
              <a:rPr lang="it-IT" sz="800" b="0" i="0" dirty="0">
                <a:solidFill>
                  <a:srgbClr val="212121"/>
                </a:solidFill>
                <a:effectLst/>
                <a:latin typeface="Roboto" panose="02000000000000000000" pitchFamily="2" charset="0"/>
              </a:rPr>
              <a:t>1°Adaboost Regressor con 1061.19</a:t>
            </a:r>
          </a:p>
          <a:p>
            <a:r>
              <a:rPr lang="it-IT" sz="800" dirty="0">
                <a:solidFill>
                  <a:srgbClr val="212121"/>
                </a:solidFill>
                <a:latin typeface="Roboto" panose="02000000000000000000" pitchFamily="2" charset="0"/>
              </a:rPr>
              <a:t>2°</a:t>
            </a:r>
            <a:r>
              <a:rPr lang="it-IT" sz="800" b="0" i="0" dirty="0">
                <a:solidFill>
                  <a:srgbClr val="212121"/>
                </a:solidFill>
                <a:effectLst/>
                <a:latin typeface="Roboto" panose="02000000000000000000" pitchFamily="2" charset="0"/>
              </a:rPr>
              <a:t>Bagging con 1114.76</a:t>
            </a:r>
            <a:endParaRPr lang="it-IT" sz="800" dirty="0"/>
          </a:p>
        </p:txBody>
      </p:sp>
      <p:pic>
        <p:nvPicPr>
          <p:cNvPr id="17" name="Immagine 16">
            <a:extLst>
              <a:ext uri="{FF2B5EF4-FFF2-40B4-BE49-F238E27FC236}">
                <a16:creationId xmlns:a16="http://schemas.microsoft.com/office/drawing/2014/main" id="{8F9FA3F8-3203-8967-7867-B33D24EEB3A3}"/>
              </a:ext>
            </a:extLst>
          </p:cNvPr>
          <p:cNvPicPr>
            <a:picLocks noChangeAspect="1"/>
          </p:cNvPicPr>
          <p:nvPr/>
        </p:nvPicPr>
        <p:blipFill>
          <a:blip r:embed="rId4"/>
          <a:stretch>
            <a:fillRect/>
          </a:stretch>
        </p:blipFill>
        <p:spPr>
          <a:xfrm>
            <a:off x="5734078" y="692478"/>
            <a:ext cx="6429541" cy="2654572"/>
          </a:xfrm>
          <a:prstGeom prst="rect">
            <a:avLst/>
          </a:prstGeom>
        </p:spPr>
      </p:pic>
      <p:sp>
        <p:nvSpPr>
          <p:cNvPr id="21" name="CasellaDiTesto 20">
            <a:extLst>
              <a:ext uri="{FF2B5EF4-FFF2-40B4-BE49-F238E27FC236}">
                <a16:creationId xmlns:a16="http://schemas.microsoft.com/office/drawing/2014/main" id="{2363D64A-A264-2DA4-801B-46CCC8E9F903}"/>
              </a:ext>
            </a:extLst>
          </p:cNvPr>
          <p:cNvSpPr txBox="1"/>
          <p:nvPr/>
        </p:nvSpPr>
        <p:spPr>
          <a:xfrm>
            <a:off x="9803867" y="875580"/>
            <a:ext cx="1645542" cy="338554"/>
          </a:xfrm>
          <a:prstGeom prst="rect">
            <a:avLst/>
          </a:prstGeom>
          <a:noFill/>
        </p:spPr>
        <p:txBody>
          <a:bodyPr wrap="square">
            <a:spAutoFit/>
          </a:bodyPr>
          <a:lstStyle/>
          <a:p>
            <a:r>
              <a:rPr lang="it-IT" sz="800" dirty="0">
                <a:latin typeface="Roboto" panose="02000000000000000000" pitchFamily="2" charset="0"/>
                <a:ea typeface="Roboto" panose="02000000000000000000" pitchFamily="2" charset="0"/>
                <a:cs typeface="Roboto" panose="02000000000000000000" pitchFamily="2" charset="0"/>
              </a:rPr>
              <a:t>1° BaggingRegressor 2716</a:t>
            </a:r>
          </a:p>
          <a:p>
            <a:r>
              <a:rPr lang="it-IT" sz="800" dirty="0">
                <a:latin typeface="Roboto" panose="02000000000000000000" pitchFamily="2" charset="0"/>
                <a:ea typeface="Roboto" panose="02000000000000000000" pitchFamily="2" charset="0"/>
                <a:cs typeface="Roboto" panose="02000000000000000000" pitchFamily="2" charset="0"/>
              </a:rPr>
              <a:t>2° Adaboost con 2943</a:t>
            </a:r>
          </a:p>
        </p:txBody>
      </p:sp>
    </p:spTree>
    <p:extLst>
      <p:ext uri="{BB962C8B-B14F-4D97-AF65-F5344CB8AC3E}">
        <p14:creationId xmlns:p14="http://schemas.microsoft.com/office/powerpoint/2010/main" val="4039708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589CD6-6852-4023-85CD-AF1B2BA5B413}"/>
              </a:ext>
            </a:extLst>
          </p:cNvPr>
          <p:cNvSpPr>
            <a:spLocks noGrp="1"/>
          </p:cNvSpPr>
          <p:nvPr>
            <p:ph type="title"/>
          </p:nvPr>
        </p:nvSpPr>
        <p:spPr>
          <a:xfrm>
            <a:off x="1541504" y="424452"/>
            <a:ext cx="4554496" cy="275253"/>
          </a:xfrm>
        </p:spPr>
        <p:txBody>
          <a:bodyPr>
            <a:noAutofit/>
          </a:bodyPr>
          <a:lstStyle/>
          <a:p>
            <a:r>
              <a:rPr lang="it-IT" sz="2800" b="1" i="1" dirty="0">
                <a:solidFill>
                  <a:schemeClr val="accent1"/>
                </a:solidFill>
              </a:rPr>
              <a:t>Predizione</a:t>
            </a:r>
          </a:p>
        </p:txBody>
      </p:sp>
      <p:sp>
        <p:nvSpPr>
          <p:cNvPr id="8" name="CasellaDiTesto 7">
            <a:extLst>
              <a:ext uri="{FF2B5EF4-FFF2-40B4-BE49-F238E27FC236}">
                <a16:creationId xmlns:a16="http://schemas.microsoft.com/office/drawing/2014/main" id="{E9B91B75-55F3-1BF4-1261-B858B171015B}"/>
              </a:ext>
            </a:extLst>
          </p:cNvPr>
          <p:cNvSpPr txBox="1"/>
          <p:nvPr/>
        </p:nvSpPr>
        <p:spPr>
          <a:xfrm>
            <a:off x="4917056" y="922537"/>
            <a:ext cx="5512279" cy="338554"/>
          </a:xfrm>
          <a:prstGeom prst="rect">
            <a:avLst/>
          </a:prstGeom>
          <a:noFill/>
        </p:spPr>
        <p:txBody>
          <a:bodyPr wrap="square">
            <a:spAutoFit/>
          </a:bodyPr>
          <a:lstStyle/>
          <a:p>
            <a:pPr algn="ctr"/>
            <a:r>
              <a:rPr lang="it-IT" sz="1600" dirty="0">
                <a:latin typeface="Roboto" panose="02000000000000000000" pitchFamily="2" charset="0"/>
                <a:ea typeface="Roboto" panose="02000000000000000000" pitchFamily="2" charset="0"/>
                <a:cs typeface="Roboto" panose="02000000000000000000" pitchFamily="2" charset="0"/>
              </a:rPr>
              <a:t>Vediamo graficamente la predizione con il Bagging.</a:t>
            </a:r>
          </a:p>
        </p:txBody>
      </p:sp>
      <p:pic>
        <p:nvPicPr>
          <p:cNvPr id="4" name="Immagine 3">
            <a:extLst>
              <a:ext uri="{FF2B5EF4-FFF2-40B4-BE49-F238E27FC236}">
                <a16:creationId xmlns:a16="http://schemas.microsoft.com/office/drawing/2014/main" id="{AC5AC6A2-15C9-88A3-F130-64900B8061D1}"/>
              </a:ext>
            </a:extLst>
          </p:cNvPr>
          <p:cNvPicPr>
            <a:picLocks noChangeAspect="1"/>
          </p:cNvPicPr>
          <p:nvPr/>
        </p:nvPicPr>
        <p:blipFill>
          <a:blip r:embed="rId2"/>
          <a:stretch>
            <a:fillRect/>
          </a:stretch>
        </p:blipFill>
        <p:spPr>
          <a:xfrm>
            <a:off x="1171544" y="1483923"/>
            <a:ext cx="5096056" cy="4780998"/>
          </a:xfrm>
          <a:prstGeom prst="rect">
            <a:avLst/>
          </a:prstGeom>
        </p:spPr>
      </p:pic>
      <p:sp>
        <p:nvSpPr>
          <p:cNvPr id="7" name="CasellaDiTesto 6">
            <a:extLst>
              <a:ext uri="{FF2B5EF4-FFF2-40B4-BE49-F238E27FC236}">
                <a16:creationId xmlns:a16="http://schemas.microsoft.com/office/drawing/2014/main" id="{BD244EE0-2F24-8D7F-CF18-8B7922E0184E}"/>
              </a:ext>
            </a:extLst>
          </p:cNvPr>
          <p:cNvSpPr txBox="1"/>
          <p:nvPr/>
        </p:nvSpPr>
        <p:spPr>
          <a:xfrm>
            <a:off x="6604239" y="5442473"/>
            <a:ext cx="5096055" cy="646331"/>
          </a:xfrm>
          <a:prstGeom prst="rect">
            <a:avLst/>
          </a:prstGeom>
          <a:noFill/>
        </p:spPr>
        <p:txBody>
          <a:bodyPr wrap="square">
            <a:spAutoFit/>
          </a:bodyPr>
          <a:lstStyle/>
          <a:p>
            <a:pPr algn="ctr"/>
            <a:r>
              <a:rPr lang="pt-BR" sz="1200" dirty="0">
                <a:solidFill>
                  <a:srgbClr val="212121"/>
                </a:solidFill>
                <a:latin typeface="Roboto" panose="02000000000000000000" pitchFamily="2" charset="0"/>
                <a:ea typeface="Roboto" panose="02000000000000000000" pitchFamily="2" charset="0"/>
                <a:cs typeface="Roboto" panose="02000000000000000000" pitchFamily="2" charset="0"/>
              </a:rPr>
              <a:t>Best:</a:t>
            </a:r>
            <a:endParaRPr lang="pt-BR" sz="1200" b="0" i="0" dirty="0">
              <a:solidFill>
                <a:srgbClr val="212121"/>
              </a:solidFill>
              <a:effectLst/>
              <a:latin typeface="Roboto" panose="02000000000000000000" pitchFamily="2" charset="0"/>
              <a:ea typeface="Roboto" panose="02000000000000000000" pitchFamily="2" charset="0"/>
              <a:cs typeface="Roboto" panose="02000000000000000000" pitchFamily="2" charset="0"/>
            </a:endParaRPr>
          </a:p>
          <a:p>
            <a:pPr algn="ctr"/>
            <a:r>
              <a:rPr lang="pt-BR" sz="1200" b="0" i="0" dirty="0">
                <a:solidFill>
                  <a:srgbClr val="212121"/>
                </a:solidFill>
                <a:effectLst/>
                <a:latin typeface="Roboto" panose="02000000000000000000" pitchFamily="2" charset="0"/>
                <a:ea typeface="Roboto" panose="02000000000000000000" pitchFamily="2" charset="0"/>
                <a:cs typeface="Roboto" panose="02000000000000000000" pitchFamily="2" charset="0"/>
              </a:rPr>
              <a:t>base_estimator=DecisionTreeRegressor(max_depth=25)</a:t>
            </a:r>
          </a:p>
          <a:p>
            <a:pPr algn="ctr"/>
            <a:r>
              <a:rPr lang="pt-BR" sz="1200" b="0" i="0" dirty="0">
                <a:solidFill>
                  <a:srgbClr val="212121"/>
                </a:solidFill>
                <a:effectLst/>
                <a:latin typeface="Roboto" panose="02000000000000000000" pitchFamily="2" charset="0"/>
                <a:ea typeface="Roboto" panose="02000000000000000000" pitchFamily="2" charset="0"/>
                <a:cs typeface="Roboto" panose="02000000000000000000" pitchFamily="2" charset="0"/>
              </a:rPr>
              <a:t>n_estimators=50</a:t>
            </a:r>
            <a:endParaRPr lang="it-IT" sz="1200" dirty="0">
              <a:latin typeface="Roboto" panose="02000000000000000000" pitchFamily="2" charset="0"/>
              <a:ea typeface="Roboto" panose="02000000000000000000" pitchFamily="2" charset="0"/>
              <a:cs typeface="Roboto" panose="02000000000000000000" pitchFamily="2" charset="0"/>
            </a:endParaRPr>
          </a:p>
        </p:txBody>
      </p:sp>
      <p:pic>
        <p:nvPicPr>
          <p:cNvPr id="10" name="Immagine 9">
            <a:extLst>
              <a:ext uri="{FF2B5EF4-FFF2-40B4-BE49-F238E27FC236}">
                <a16:creationId xmlns:a16="http://schemas.microsoft.com/office/drawing/2014/main" id="{4F3C80D9-D8E6-C8C5-F560-CE3DB13AEA42}"/>
              </a:ext>
            </a:extLst>
          </p:cNvPr>
          <p:cNvPicPr>
            <a:picLocks noChangeAspect="1"/>
          </p:cNvPicPr>
          <p:nvPr/>
        </p:nvPicPr>
        <p:blipFill rotWithShape="1">
          <a:blip r:embed="rId3"/>
          <a:srcRect l="2319" t="28989" r="28631" b="19281"/>
          <a:stretch/>
        </p:blipFill>
        <p:spPr>
          <a:xfrm>
            <a:off x="6722041" y="4151421"/>
            <a:ext cx="5104578" cy="759124"/>
          </a:xfrm>
          <a:prstGeom prst="rect">
            <a:avLst/>
          </a:prstGeom>
        </p:spPr>
      </p:pic>
      <p:sp>
        <p:nvSpPr>
          <p:cNvPr id="12" name="CasellaDiTesto 11">
            <a:extLst>
              <a:ext uri="{FF2B5EF4-FFF2-40B4-BE49-F238E27FC236}">
                <a16:creationId xmlns:a16="http://schemas.microsoft.com/office/drawing/2014/main" id="{10EFF561-AFDE-BEE4-1ED7-79EFA0733329}"/>
              </a:ext>
            </a:extLst>
          </p:cNvPr>
          <p:cNvSpPr txBox="1"/>
          <p:nvPr/>
        </p:nvSpPr>
        <p:spPr>
          <a:xfrm>
            <a:off x="7968218" y="3874422"/>
            <a:ext cx="2292470" cy="276999"/>
          </a:xfrm>
          <a:prstGeom prst="rect">
            <a:avLst/>
          </a:prstGeom>
          <a:noFill/>
        </p:spPr>
        <p:txBody>
          <a:bodyPr wrap="square">
            <a:spAutoFit/>
          </a:bodyPr>
          <a:lstStyle/>
          <a:p>
            <a:pPr algn="ctr"/>
            <a:r>
              <a:rPr lang="pt-BR" sz="1200" dirty="0">
                <a:solidFill>
                  <a:srgbClr val="212121"/>
                </a:solidFill>
                <a:latin typeface="Roboto" panose="02000000000000000000" pitchFamily="2" charset="0"/>
                <a:ea typeface="Roboto" panose="02000000000000000000" pitchFamily="2" charset="0"/>
                <a:cs typeface="Roboto" panose="02000000000000000000" pitchFamily="2" charset="0"/>
              </a:rPr>
              <a:t>Parametri testati:</a:t>
            </a:r>
            <a:endParaRPr lang="it-IT" sz="12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572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589CD6-6852-4023-85CD-AF1B2BA5B413}"/>
              </a:ext>
            </a:extLst>
          </p:cNvPr>
          <p:cNvSpPr>
            <a:spLocks noGrp="1"/>
          </p:cNvSpPr>
          <p:nvPr>
            <p:ph type="title"/>
          </p:nvPr>
        </p:nvSpPr>
        <p:spPr>
          <a:xfrm>
            <a:off x="1541503" y="424452"/>
            <a:ext cx="7757771" cy="168627"/>
          </a:xfrm>
        </p:spPr>
        <p:txBody>
          <a:bodyPr>
            <a:noAutofit/>
          </a:bodyPr>
          <a:lstStyle/>
          <a:p>
            <a:r>
              <a:rPr lang="it-IT" sz="2800" b="1" i="1" dirty="0">
                <a:solidFill>
                  <a:schemeClr val="accent1"/>
                </a:solidFill>
              </a:rPr>
              <a:t>Random Forest per valutazione sulle top features</a:t>
            </a:r>
          </a:p>
        </p:txBody>
      </p:sp>
      <p:pic>
        <p:nvPicPr>
          <p:cNvPr id="5" name="Immagine 4">
            <a:extLst>
              <a:ext uri="{FF2B5EF4-FFF2-40B4-BE49-F238E27FC236}">
                <a16:creationId xmlns:a16="http://schemas.microsoft.com/office/drawing/2014/main" id="{899D916F-B1E0-FEC8-FF70-BF37E1CDE062}"/>
              </a:ext>
            </a:extLst>
          </p:cNvPr>
          <p:cNvPicPr>
            <a:picLocks noChangeAspect="1"/>
          </p:cNvPicPr>
          <p:nvPr/>
        </p:nvPicPr>
        <p:blipFill>
          <a:blip r:embed="rId2"/>
          <a:stretch>
            <a:fillRect/>
          </a:stretch>
        </p:blipFill>
        <p:spPr>
          <a:xfrm>
            <a:off x="5080271" y="1550306"/>
            <a:ext cx="6715128" cy="4557136"/>
          </a:xfrm>
          <a:prstGeom prst="rect">
            <a:avLst/>
          </a:prstGeom>
        </p:spPr>
      </p:pic>
      <p:sp>
        <p:nvSpPr>
          <p:cNvPr id="9" name="CasellaDiTesto 8">
            <a:extLst>
              <a:ext uri="{FF2B5EF4-FFF2-40B4-BE49-F238E27FC236}">
                <a16:creationId xmlns:a16="http://schemas.microsoft.com/office/drawing/2014/main" id="{7BCD102F-6C05-16C7-3679-D25B711C3250}"/>
              </a:ext>
            </a:extLst>
          </p:cNvPr>
          <p:cNvSpPr txBox="1"/>
          <p:nvPr/>
        </p:nvSpPr>
        <p:spPr>
          <a:xfrm>
            <a:off x="3195851" y="1010094"/>
            <a:ext cx="4449074" cy="338554"/>
          </a:xfrm>
          <a:prstGeom prst="rect">
            <a:avLst/>
          </a:prstGeom>
          <a:noFill/>
        </p:spPr>
        <p:txBody>
          <a:bodyPr wrap="square">
            <a:spAutoFit/>
          </a:bodyPr>
          <a:lstStyle/>
          <a:p>
            <a:pPr algn="ctr"/>
            <a:r>
              <a:rPr lang="it-IT" sz="1600" b="1" dirty="0">
                <a:latin typeface="Roboto" panose="02000000000000000000" pitchFamily="2" charset="0"/>
                <a:ea typeface="Roboto" panose="02000000000000000000" pitchFamily="2" charset="0"/>
                <a:cs typeface="Roboto" panose="02000000000000000000" pitchFamily="2" charset="0"/>
              </a:rPr>
              <a:t>Possibile usare solo attributi migliori?</a:t>
            </a:r>
          </a:p>
        </p:txBody>
      </p:sp>
      <p:pic>
        <p:nvPicPr>
          <p:cNvPr id="14" name="Immagine 13">
            <a:extLst>
              <a:ext uri="{FF2B5EF4-FFF2-40B4-BE49-F238E27FC236}">
                <a16:creationId xmlns:a16="http://schemas.microsoft.com/office/drawing/2014/main" id="{59E35571-3478-0708-8537-F9319C9567E6}"/>
              </a:ext>
            </a:extLst>
          </p:cNvPr>
          <p:cNvPicPr>
            <a:picLocks noChangeAspect="1"/>
          </p:cNvPicPr>
          <p:nvPr/>
        </p:nvPicPr>
        <p:blipFill>
          <a:blip r:embed="rId3"/>
          <a:stretch>
            <a:fillRect/>
          </a:stretch>
        </p:blipFill>
        <p:spPr>
          <a:xfrm>
            <a:off x="734829" y="4445576"/>
            <a:ext cx="7891586" cy="2168178"/>
          </a:xfrm>
          <a:prstGeom prst="rect">
            <a:avLst/>
          </a:prstGeom>
        </p:spPr>
      </p:pic>
      <p:sp>
        <p:nvSpPr>
          <p:cNvPr id="15" name="CasellaDiTesto 14">
            <a:extLst>
              <a:ext uri="{FF2B5EF4-FFF2-40B4-BE49-F238E27FC236}">
                <a16:creationId xmlns:a16="http://schemas.microsoft.com/office/drawing/2014/main" id="{62908D4F-9BC3-BEE7-5224-BA999E579362}"/>
              </a:ext>
            </a:extLst>
          </p:cNvPr>
          <p:cNvSpPr txBox="1"/>
          <p:nvPr/>
        </p:nvSpPr>
        <p:spPr>
          <a:xfrm>
            <a:off x="734829" y="3567264"/>
            <a:ext cx="4435830" cy="523220"/>
          </a:xfrm>
          <a:prstGeom prst="rect">
            <a:avLst/>
          </a:prstGeom>
          <a:noFill/>
        </p:spPr>
        <p:txBody>
          <a:bodyPr wrap="none" rtlCol="0">
            <a:spAutoFit/>
          </a:bodyPr>
          <a:lstStyle/>
          <a:p>
            <a:pPr algn="ctr"/>
            <a:r>
              <a:rPr lang="it-IT" sz="1400" dirty="0">
                <a:latin typeface="Roboto" panose="02000000000000000000" pitchFamily="2" charset="0"/>
                <a:ea typeface="Roboto" panose="02000000000000000000" pitchFamily="2" charset="0"/>
                <a:cs typeface="Roboto" panose="02000000000000000000" pitchFamily="2" charset="0"/>
              </a:rPr>
              <a:t>Vediamo se riusciamo ad ottenere medesimi risultati </a:t>
            </a:r>
          </a:p>
          <a:p>
            <a:pPr algn="ctr"/>
            <a:r>
              <a:rPr lang="it-IT" sz="1400" dirty="0">
                <a:latin typeface="Roboto" panose="02000000000000000000" pitchFamily="2" charset="0"/>
                <a:ea typeface="Roboto" panose="02000000000000000000" pitchFamily="2" charset="0"/>
                <a:cs typeface="Roboto" panose="02000000000000000000" pitchFamily="2" charset="0"/>
              </a:rPr>
              <a:t>utilizzando solo i </a:t>
            </a:r>
            <a:r>
              <a:rPr lang="it-IT" sz="1400" b="1" dirty="0">
                <a:latin typeface="Roboto" panose="02000000000000000000" pitchFamily="2" charset="0"/>
                <a:ea typeface="Roboto" panose="02000000000000000000" pitchFamily="2" charset="0"/>
                <a:cs typeface="Roboto" panose="02000000000000000000" pitchFamily="2" charset="0"/>
              </a:rPr>
              <a:t>top3</a:t>
            </a:r>
            <a:r>
              <a:rPr lang="it-IT" sz="1400" dirty="0">
                <a:latin typeface="Roboto" panose="02000000000000000000" pitchFamily="2" charset="0"/>
                <a:ea typeface="Roboto" panose="02000000000000000000" pitchFamily="2" charset="0"/>
                <a:cs typeface="Roboto" panose="02000000000000000000" pitchFamily="2" charset="0"/>
              </a:rPr>
              <a:t> attributi più importanti</a:t>
            </a:r>
          </a:p>
        </p:txBody>
      </p:sp>
    </p:spTree>
    <p:extLst>
      <p:ext uri="{BB962C8B-B14F-4D97-AF65-F5344CB8AC3E}">
        <p14:creationId xmlns:p14="http://schemas.microsoft.com/office/powerpoint/2010/main" val="2370444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589CD6-6852-4023-85CD-AF1B2BA5B413}"/>
              </a:ext>
            </a:extLst>
          </p:cNvPr>
          <p:cNvSpPr>
            <a:spLocks noGrp="1"/>
          </p:cNvSpPr>
          <p:nvPr>
            <p:ph type="title"/>
          </p:nvPr>
        </p:nvSpPr>
        <p:spPr>
          <a:xfrm>
            <a:off x="1541503" y="424452"/>
            <a:ext cx="7757771" cy="168627"/>
          </a:xfrm>
        </p:spPr>
        <p:txBody>
          <a:bodyPr>
            <a:noAutofit/>
          </a:bodyPr>
          <a:lstStyle/>
          <a:p>
            <a:r>
              <a:rPr lang="it-IT" sz="2800" b="1" i="1" dirty="0">
                <a:solidFill>
                  <a:schemeClr val="accent1"/>
                </a:solidFill>
              </a:rPr>
              <a:t>Confronto tra TOP3 e ALL features</a:t>
            </a:r>
          </a:p>
        </p:txBody>
      </p:sp>
      <p:pic>
        <p:nvPicPr>
          <p:cNvPr id="4" name="Immagine 3">
            <a:extLst>
              <a:ext uri="{FF2B5EF4-FFF2-40B4-BE49-F238E27FC236}">
                <a16:creationId xmlns:a16="http://schemas.microsoft.com/office/drawing/2014/main" id="{4D48B5BE-D4E4-4776-5152-CBFA646C4B88}"/>
              </a:ext>
            </a:extLst>
          </p:cNvPr>
          <p:cNvPicPr>
            <a:picLocks noChangeAspect="1"/>
          </p:cNvPicPr>
          <p:nvPr/>
        </p:nvPicPr>
        <p:blipFill>
          <a:blip r:embed="rId2"/>
          <a:stretch>
            <a:fillRect/>
          </a:stretch>
        </p:blipFill>
        <p:spPr>
          <a:xfrm>
            <a:off x="-107078" y="2854991"/>
            <a:ext cx="6347764" cy="2648661"/>
          </a:xfrm>
          <a:prstGeom prst="rect">
            <a:avLst/>
          </a:prstGeom>
        </p:spPr>
      </p:pic>
      <p:pic>
        <p:nvPicPr>
          <p:cNvPr id="7" name="Immagine 6">
            <a:extLst>
              <a:ext uri="{FF2B5EF4-FFF2-40B4-BE49-F238E27FC236}">
                <a16:creationId xmlns:a16="http://schemas.microsoft.com/office/drawing/2014/main" id="{D35FE2A8-AA53-8BA1-9281-7D588B1979D8}"/>
              </a:ext>
            </a:extLst>
          </p:cNvPr>
          <p:cNvPicPr>
            <a:picLocks noChangeAspect="1"/>
          </p:cNvPicPr>
          <p:nvPr/>
        </p:nvPicPr>
        <p:blipFill>
          <a:blip r:embed="rId3"/>
          <a:stretch>
            <a:fillRect/>
          </a:stretch>
        </p:blipFill>
        <p:spPr>
          <a:xfrm>
            <a:off x="6147811" y="1110948"/>
            <a:ext cx="5970112" cy="2443135"/>
          </a:xfrm>
          <a:prstGeom prst="rect">
            <a:avLst/>
          </a:prstGeom>
        </p:spPr>
      </p:pic>
      <p:pic>
        <p:nvPicPr>
          <p:cNvPr id="10" name="Immagine 9">
            <a:extLst>
              <a:ext uri="{FF2B5EF4-FFF2-40B4-BE49-F238E27FC236}">
                <a16:creationId xmlns:a16="http://schemas.microsoft.com/office/drawing/2014/main" id="{DE6B023C-D867-DEF0-E4EB-58EDFD52F6F3}"/>
              </a:ext>
            </a:extLst>
          </p:cNvPr>
          <p:cNvPicPr>
            <a:picLocks noChangeAspect="1"/>
          </p:cNvPicPr>
          <p:nvPr/>
        </p:nvPicPr>
        <p:blipFill>
          <a:blip r:embed="rId4"/>
          <a:stretch>
            <a:fillRect/>
          </a:stretch>
        </p:blipFill>
        <p:spPr>
          <a:xfrm>
            <a:off x="6177664" y="4414865"/>
            <a:ext cx="6014336" cy="2443135"/>
          </a:xfrm>
          <a:prstGeom prst="rect">
            <a:avLst/>
          </a:prstGeom>
        </p:spPr>
      </p:pic>
      <p:sp>
        <p:nvSpPr>
          <p:cNvPr id="16" name="CasellaDiTesto 15">
            <a:extLst>
              <a:ext uri="{FF2B5EF4-FFF2-40B4-BE49-F238E27FC236}">
                <a16:creationId xmlns:a16="http://schemas.microsoft.com/office/drawing/2014/main" id="{7871634E-F7D4-9DCB-0C84-A670D3C5BF84}"/>
              </a:ext>
            </a:extLst>
          </p:cNvPr>
          <p:cNvSpPr txBox="1"/>
          <p:nvPr/>
        </p:nvSpPr>
        <p:spPr>
          <a:xfrm>
            <a:off x="1541503" y="1240242"/>
            <a:ext cx="4211750" cy="1323439"/>
          </a:xfrm>
          <a:prstGeom prst="rect">
            <a:avLst/>
          </a:prstGeom>
          <a:noFill/>
        </p:spPr>
        <p:txBody>
          <a:bodyPr wrap="square">
            <a:spAutoFit/>
          </a:bodyPr>
          <a:lstStyle/>
          <a:p>
            <a:pPr algn="ctr"/>
            <a:r>
              <a:rPr lang="it-IT" sz="1600" dirty="0"/>
              <a:t>L'analisi sulle top3 features non porta miglioramenti in riferimento a nessuna metrica, l'unico modello che sembra performare meglio rispetto alla versione completa è l'SGDRegressor.</a:t>
            </a:r>
          </a:p>
        </p:txBody>
      </p:sp>
      <p:sp>
        <p:nvSpPr>
          <p:cNvPr id="17" name="Ovale 16">
            <a:extLst>
              <a:ext uri="{FF2B5EF4-FFF2-40B4-BE49-F238E27FC236}">
                <a16:creationId xmlns:a16="http://schemas.microsoft.com/office/drawing/2014/main" id="{67E73BBB-9090-EED6-F8EF-1DA1EC1A8CC5}"/>
              </a:ext>
            </a:extLst>
          </p:cNvPr>
          <p:cNvSpPr/>
          <p:nvPr/>
        </p:nvSpPr>
        <p:spPr>
          <a:xfrm>
            <a:off x="897147" y="3062377"/>
            <a:ext cx="644356" cy="2648661"/>
          </a:xfrm>
          <a:prstGeom prst="ellipse">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dirty="0"/>
          </a:p>
        </p:txBody>
      </p:sp>
    </p:spTree>
    <p:extLst>
      <p:ext uri="{BB962C8B-B14F-4D97-AF65-F5344CB8AC3E}">
        <p14:creationId xmlns:p14="http://schemas.microsoft.com/office/powerpoint/2010/main" val="320996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589CD6-6852-4023-85CD-AF1B2BA5B413}"/>
              </a:ext>
            </a:extLst>
          </p:cNvPr>
          <p:cNvSpPr>
            <a:spLocks noGrp="1"/>
          </p:cNvSpPr>
          <p:nvPr>
            <p:ph type="title"/>
          </p:nvPr>
        </p:nvSpPr>
        <p:spPr>
          <a:xfrm>
            <a:off x="1541503" y="424452"/>
            <a:ext cx="7757771" cy="168627"/>
          </a:xfrm>
        </p:spPr>
        <p:txBody>
          <a:bodyPr>
            <a:noAutofit/>
          </a:bodyPr>
          <a:lstStyle/>
          <a:p>
            <a:r>
              <a:rPr lang="it-IT" sz="2800" b="1" i="1" dirty="0">
                <a:solidFill>
                  <a:schemeClr val="accent1"/>
                </a:solidFill>
              </a:rPr>
              <a:t> Valutazione senza includere l'attributo "Classe"</a:t>
            </a:r>
          </a:p>
        </p:txBody>
      </p:sp>
      <p:sp>
        <p:nvSpPr>
          <p:cNvPr id="16" name="CasellaDiTesto 15">
            <a:extLst>
              <a:ext uri="{FF2B5EF4-FFF2-40B4-BE49-F238E27FC236}">
                <a16:creationId xmlns:a16="http://schemas.microsoft.com/office/drawing/2014/main" id="{7871634E-F7D4-9DCB-0C84-A670D3C5BF84}"/>
              </a:ext>
            </a:extLst>
          </p:cNvPr>
          <p:cNvSpPr txBox="1"/>
          <p:nvPr/>
        </p:nvSpPr>
        <p:spPr>
          <a:xfrm>
            <a:off x="1691628" y="1723321"/>
            <a:ext cx="9646957" cy="923330"/>
          </a:xfrm>
          <a:prstGeom prst="rect">
            <a:avLst/>
          </a:prstGeom>
          <a:noFill/>
        </p:spPr>
        <p:txBody>
          <a:bodyPr wrap="square">
            <a:spAutoFit/>
          </a:bodyPr>
          <a:lstStyle/>
          <a:p>
            <a:pPr algn="ctr"/>
            <a:r>
              <a:rPr lang="it-IT" dirty="0">
                <a:latin typeface="Roboto" panose="02000000000000000000" pitchFamily="2" charset="0"/>
                <a:ea typeface="Roboto" panose="02000000000000000000" pitchFamily="2" charset="0"/>
                <a:cs typeface="Roboto" panose="02000000000000000000" pitchFamily="2" charset="0"/>
              </a:rPr>
              <a:t>Visto e considerato che la variabile dipendente ha una forte correlazione con l'attributo "Classe", proviamo ora ad escludere quest'ultimo per vedere come variano le performance del nostro modello migliore utilizzando solo le rimanenti variabili indipendenti.</a:t>
            </a:r>
          </a:p>
        </p:txBody>
      </p:sp>
      <p:sp>
        <p:nvSpPr>
          <p:cNvPr id="17" name="Ovale 16">
            <a:extLst>
              <a:ext uri="{FF2B5EF4-FFF2-40B4-BE49-F238E27FC236}">
                <a16:creationId xmlns:a16="http://schemas.microsoft.com/office/drawing/2014/main" id="{67E73BBB-9090-EED6-F8EF-1DA1EC1A8CC5}"/>
              </a:ext>
            </a:extLst>
          </p:cNvPr>
          <p:cNvSpPr/>
          <p:nvPr/>
        </p:nvSpPr>
        <p:spPr>
          <a:xfrm>
            <a:off x="897147" y="3062377"/>
            <a:ext cx="644356" cy="2648661"/>
          </a:xfrm>
          <a:prstGeom prst="ellipse">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dirty="0"/>
          </a:p>
        </p:txBody>
      </p:sp>
      <p:pic>
        <p:nvPicPr>
          <p:cNvPr id="5" name="Immagine 4">
            <a:extLst>
              <a:ext uri="{FF2B5EF4-FFF2-40B4-BE49-F238E27FC236}">
                <a16:creationId xmlns:a16="http://schemas.microsoft.com/office/drawing/2014/main" id="{C1ADCCE7-803E-4FA4-FEEE-BCDC37CB166C}"/>
              </a:ext>
            </a:extLst>
          </p:cNvPr>
          <p:cNvPicPr>
            <a:picLocks noChangeAspect="1"/>
          </p:cNvPicPr>
          <p:nvPr/>
        </p:nvPicPr>
        <p:blipFill>
          <a:blip r:embed="rId2"/>
          <a:stretch>
            <a:fillRect/>
          </a:stretch>
        </p:blipFill>
        <p:spPr>
          <a:xfrm>
            <a:off x="1219323" y="3429000"/>
            <a:ext cx="10591565" cy="987867"/>
          </a:xfrm>
          <a:prstGeom prst="rect">
            <a:avLst/>
          </a:prstGeom>
        </p:spPr>
      </p:pic>
      <p:sp>
        <p:nvSpPr>
          <p:cNvPr id="8" name="CasellaDiTesto 7">
            <a:extLst>
              <a:ext uri="{FF2B5EF4-FFF2-40B4-BE49-F238E27FC236}">
                <a16:creationId xmlns:a16="http://schemas.microsoft.com/office/drawing/2014/main" id="{B14E9CFA-326D-4C39-0E3A-AFF017D6088D}"/>
              </a:ext>
            </a:extLst>
          </p:cNvPr>
          <p:cNvSpPr txBox="1"/>
          <p:nvPr/>
        </p:nvSpPr>
        <p:spPr>
          <a:xfrm>
            <a:off x="1777654" y="5121968"/>
            <a:ext cx="9646957" cy="923330"/>
          </a:xfrm>
          <a:prstGeom prst="rect">
            <a:avLst/>
          </a:prstGeom>
          <a:noFill/>
        </p:spPr>
        <p:txBody>
          <a:bodyPr wrap="square">
            <a:spAutoFit/>
          </a:bodyPr>
          <a:lstStyle/>
          <a:p>
            <a:pPr algn="ctr"/>
            <a:r>
              <a:rPr lang="it-IT" b="0" i="0" dirty="0">
                <a:solidFill>
                  <a:srgbClr val="212121"/>
                </a:solidFill>
                <a:effectLst/>
                <a:latin typeface="Roboto" panose="02000000000000000000" pitchFamily="2" charset="0"/>
              </a:rPr>
              <a:t>Rimuovendo l'attributo Classe dal modello di classificazione i risultati sono significativamente peggiorati, il che dimostra quanto questo attributo è fortemente correlato all'attributo target ed è importante ai fini della predizione.</a:t>
            </a:r>
            <a:endParaRPr lang="it-IT" dirty="0"/>
          </a:p>
        </p:txBody>
      </p:sp>
    </p:spTree>
    <p:extLst>
      <p:ext uri="{BB962C8B-B14F-4D97-AF65-F5344CB8AC3E}">
        <p14:creationId xmlns:p14="http://schemas.microsoft.com/office/powerpoint/2010/main" val="1047435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589CD6-6852-4023-85CD-AF1B2BA5B413}"/>
              </a:ext>
            </a:extLst>
          </p:cNvPr>
          <p:cNvSpPr>
            <a:spLocks noGrp="1"/>
          </p:cNvSpPr>
          <p:nvPr>
            <p:ph type="title"/>
          </p:nvPr>
        </p:nvSpPr>
        <p:spPr>
          <a:xfrm>
            <a:off x="1541503" y="424452"/>
            <a:ext cx="7757771" cy="168627"/>
          </a:xfrm>
        </p:spPr>
        <p:txBody>
          <a:bodyPr>
            <a:noAutofit/>
          </a:bodyPr>
          <a:lstStyle/>
          <a:p>
            <a:r>
              <a:rPr lang="it-IT" sz="2800" b="1" i="1" dirty="0">
                <a:solidFill>
                  <a:schemeClr val="accent1"/>
                </a:solidFill>
              </a:rPr>
              <a:t>Valutazione separata su Economy e Business</a:t>
            </a:r>
          </a:p>
        </p:txBody>
      </p:sp>
      <p:sp>
        <p:nvSpPr>
          <p:cNvPr id="16" name="CasellaDiTesto 15">
            <a:extLst>
              <a:ext uri="{FF2B5EF4-FFF2-40B4-BE49-F238E27FC236}">
                <a16:creationId xmlns:a16="http://schemas.microsoft.com/office/drawing/2014/main" id="{7871634E-F7D4-9DCB-0C84-A670D3C5BF84}"/>
              </a:ext>
            </a:extLst>
          </p:cNvPr>
          <p:cNvSpPr txBox="1"/>
          <p:nvPr/>
        </p:nvSpPr>
        <p:spPr>
          <a:xfrm>
            <a:off x="1541503" y="1146962"/>
            <a:ext cx="9646957" cy="1569660"/>
          </a:xfrm>
          <a:prstGeom prst="rect">
            <a:avLst/>
          </a:prstGeom>
          <a:noFill/>
        </p:spPr>
        <p:txBody>
          <a:bodyPr wrap="square">
            <a:spAutoFit/>
          </a:bodyPr>
          <a:lstStyle/>
          <a:p>
            <a:pPr algn="ctr"/>
            <a:r>
              <a:rPr lang="it-IT" sz="1600" dirty="0">
                <a:latin typeface="Roboto" panose="02000000000000000000" pitchFamily="2" charset="0"/>
                <a:ea typeface="Roboto" panose="02000000000000000000" pitchFamily="2" charset="0"/>
                <a:cs typeface="Roboto" panose="02000000000000000000" pitchFamily="2" charset="0"/>
              </a:rPr>
              <a:t>Facendo una valutazione sulle singole classi si può notare </a:t>
            </a:r>
            <a:r>
              <a:rPr lang="it-IT" sz="1400" dirty="0">
                <a:latin typeface="Roboto" panose="02000000000000000000" pitchFamily="2" charset="0"/>
                <a:ea typeface="Roboto" panose="02000000000000000000" pitchFamily="2" charset="0"/>
                <a:cs typeface="Roboto" panose="02000000000000000000" pitchFamily="2" charset="0"/>
              </a:rPr>
              <a:t>che</a:t>
            </a:r>
            <a:r>
              <a:rPr lang="it-IT" sz="1600" dirty="0">
                <a:latin typeface="Roboto" panose="02000000000000000000" pitchFamily="2" charset="0"/>
                <a:ea typeface="Roboto" panose="02000000000000000000" pitchFamily="2" charset="0"/>
                <a:cs typeface="Roboto" panose="02000000000000000000" pitchFamily="2" charset="0"/>
              </a:rPr>
              <a:t> il dataset contenente solo record di classe Economy riesce ad ottenere risultati migliori in termini di MAE, MSE ed RMSE rispetto al dataset completo. Peggiora invece l'R2 test scendendo da 0.98 a 0.84.</a:t>
            </a:r>
          </a:p>
          <a:p>
            <a:pPr algn="ctr"/>
            <a:endParaRPr lang="it-IT" sz="1600" dirty="0">
              <a:latin typeface="Roboto" panose="02000000000000000000" pitchFamily="2" charset="0"/>
              <a:ea typeface="Roboto" panose="02000000000000000000" pitchFamily="2" charset="0"/>
              <a:cs typeface="Roboto" panose="02000000000000000000" pitchFamily="2" charset="0"/>
            </a:endParaRPr>
          </a:p>
          <a:p>
            <a:pPr algn="ctr"/>
            <a:r>
              <a:rPr lang="it-IT" sz="1600" dirty="0">
                <a:latin typeface="Roboto" panose="02000000000000000000" pitchFamily="2" charset="0"/>
                <a:ea typeface="Roboto" panose="02000000000000000000" pitchFamily="2" charset="0"/>
                <a:cs typeface="Roboto" panose="02000000000000000000" pitchFamily="2" charset="0"/>
              </a:rPr>
              <a:t>Per quanto riguarda il dataset Business otteniamo sul test set un R2 di 0.88, ma valori sensibilmente più alti rispetto al dataset completo sulle altre misure.</a:t>
            </a:r>
          </a:p>
        </p:txBody>
      </p:sp>
      <p:sp>
        <p:nvSpPr>
          <p:cNvPr id="17" name="Ovale 16">
            <a:extLst>
              <a:ext uri="{FF2B5EF4-FFF2-40B4-BE49-F238E27FC236}">
                <a16:creationId xmlns:a16="http://schemas.microsoft.com/office/drawing/2014/main" id="{67E73BBB-9090-EED6-F8EF-1DA1EC1A8CC5}"/>
              </a:ext>
            </a:extLst>
          </p:cNvPr>
          <p:cNvSpPr/>
          <p:nvPr/>
        </p:nvSpPr>
        <p:spPr>
          <a:xfrm>
            <a:off x="897147" y="3062377"/>
            <a:ext cx="644356" cy="2648661"/>
          </a:xfrm>
          <a:prstGeom prst="ellipse">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dirty="0"/>
          </a:p>
        </p:txBody>
      </p:sp>
      <p:pic>
        <p:nvPicPr>
          <p:cNvPr id="4" name="Immagine 3">
            <a:extLst>
              <a:ext uri="{FF2B5EF4-FFF2-40B4-BE49-F238E27FC236}">
                <a16:creationId xmlns:a16="http://schemas.microsoft.com/office/drawing/2014/main" id="{D0D98947-A2D0-F695-F8C7-8499897AA2B7}"/>
              </a:ext>
            </a:extLst>
          </p:cNvPr>
          <p:cNvPicPr>
            <a:picLocks noChangeAspect="1"/>
          </p:cNvPicPr>
          <p:nvPr/>
        </p:nvPicPr>
        <p:blipFill>
          <a:blip r:embed="rId2"/>
          <a:stretch>
            <a:fillRect/>
          </a:stretch>
        </p:blipFill>
        <p:spPr>
          <a:xfrm>
            <a:off x="1679526" y="2957383"/>
            <a:ext cx="10108893" cy="1118771"/>
          </a:xfrm>
          <a:prstGeom prst="rect">
            <a:avLst/>
          </a:prstGeom>
        </p:spPr>
      </p:pic>
      <p:sp>
        <p:nvSpPr>
          <p:cNvPr id="10" name="CasellaDiTesto 9">
            <a:extLst>
              <a:ext uri="{FF2B5EF4-FFF2-40B4-BE49-F238E27FC236}">
                <a16:creationId xmlns:a16="http://schemas.microsoft.com/office/drawing/2014/main" id="{4DA589F2-6DC2-CE4C-267D-35B86653431D}"/>
              </a:ext>
            </a:extLst>
          </p:cNvPr>
          <p:cNvSpPr txBox="1"/>
          <p:nvPr/>
        </p:nvSpPr>
        <p:spPr>
          <a:xfrm>
            <a:off x="1679526" y="4386707"/>
            <a:ext cx="8247572" cy="584775"/>
          </a:xfrm>
          <a:prstGeom prst="rect">
            <a:avLst/>
          </a:prstGeom>
          <a:noFill/>
        </p:spPr>
        <p:txBody>
          <a:bodyPr wrap="square">
            <a:spAutoFit/>
          </a:bodyPr>
          <a:lstStyle/>
          <a:p>
            <a:r>
              <a:rPr lang="it-IT" sz="1600" dirty="0">
                <a:latin typeface="Roboto" panose="02000000000000000000" pitchFamily="2" charset="0"/>
                <a:ea typeface="Roboto" panose="02000000000000000000" pitchFamily="2" charset="0"/>
                <a:cs typeface="Roboto" panose="02000000000000000000" pitchFamily="2" charset="0"/>
              </a:rPr>
              <a:t>Per concludere confrontiamo ora il MAE sul test ottenuto con il prezzo medio dei ticket per capire se è un errore accettabile o meno</a:t>
            </a:r>
          </a:p>
        </p:txBody>
      </p:sp>
      <p:pic>
        <p:nvPicPr>
          <p:cNvPr id="12" name="Immagine 11">
            <a:extLst>
              <a:ext uri="{FF2B5EF4-FFF2-40B4-BE49-F238E27FC236}">
                <a16:creationId xmlns:a16="http://schemas.microsoft.com/office/drawing/2014/main" id="{2ABE2ADF-6F4B-817E-6C7A-E021AC16F5AF}"/>
              </a:ext>
            </a:extLst>
          </p:cNvPr>
          <p:cNvPicPr>
            <a:picLocks noChangeAspect="1"/>
          </p:cNvPicPr>
          <p:nvPr/>
        </p:nvPicPr>
        <p:blipFill>
          <a:blip r:embed="rId3"/>
          <a:stretch>
            <a:fillRect/>
          </a:stretch>
        </p:blipFill>
        <p:spPr>
          <a:xfrm>
            <a:off x="4923266" y="5136404"/>
            <a:ext cx="2883429" cy="1149267"/>
          </a:xfrm>
          <a:prstGeom prst="rect">
            <a:avLst/>
          </a:prstGeom>
        </p:spPr>
      </p:pic>
    </p:spTree>
    <p:extLst>
      <p:ext uri="{BB962C8B-B14F-4D97-AF65-F5344CB8AC3E}">
        <p14:creationId xmlns:p14="http://schemas.microsoft.com/office/powerpoint/2010/main" val="3923145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589CD6-6852-4023-85CD-AF1B2BA5B413}"/>
              </a:ext>
            </a:extLst>
          </p:cNvPr>
          <p:cNvSpPr>
            <a:spLocks noGrp="1"/>
          </p:cNvSpPr>
          <p:nvPr>
            <p:ph type="title"/>
          </p:nvPr>
        </p:nvSpPr>
        <p:spPr>
          <a:xfrm>
            <a:off x="1541503" y="424452"/>
            <a:ext cx="2702693" cy="376755"/>
          </a:xfrm>
        </p:spPr>
        <p:txBody>
          <a:bodyPr>
            <a:noAutofit/>
          </a:bodyPr>
          <a:lstStyle/>
          <a:p>
            <a:r>
              <a:rPr lang="it-IT" sz="2800" b="1" i="1" dirty="0">
                <a:solidFill>
                  <a:schemeClr val="accent1"/>
                </a:solidFill>
              </a:rPr>
              <a:t>STACKING</a:t>
            </a:r>
          </a:p>
        </p:txBody>
      </p:sp>
      <p:sp>
        <p:nvSpPr>
          <p:cNvPr id="16" name="CasellaDiTesto 15">
            <a:extLst>
              <a:ext uri="{FF2B5EF4-FFF2-40B4-BE49-F238E27FC236}">
                <a16:creationId xmlns:a16="http://schemas.microsoft.com/office/drawing/2014/main" id="{7871634E-F7D4-9DCB-0C84-A670D3C5BF84}"/>
              </a:ext>
            </a:extLst>
          </p:cNvPr>
          <p:cNvSpPr txBox="1"/>
          <p:nvPr/>
        </p:nvSpPr>
        <p:spPr>
          <a:xfrm>
            <a:off x="1541503" y="983267"/>
            <a:ext cx="9646957" cy="1815882"/>
          </a:xfrm>
          <a:prstGeom prst="rect">
            <a:avLst/>
          </a:prstGeom>
          <a:noFill/>
        </p:spPr>
        <p:txBody>
          <a:bodyPr wrap="square">
            <a:spAutoFit/>
          </a:bodyPr>
          <a:lstStyle/>
          <a:p>
            <a:pPr algn="l"/>
            <a:r>
              <a:rPr lang="it-IT" sz="1400" b="0" i="0" dirty="0">
                <a:solidFill>
                  <a:srgbClr val="212121"/>
                </a:solidFill>
                <a:effectLst/>
                <a:latin typeface="Roboto" panose="02000000000000000000" pitchFamily="2" charset="0"/>
              </a:rPr>
              <a:t>Proviamo infine ad utilizzare la tecnica dello stacking, un metodo ensemble learning per cercare di dare un piccolo boost alle performance.</a:t>
            </a:r>
          </a:p>
          <a:p>
            <a:pPr algn="l"/>
            <a:endParaRPr lang="it-IT" sz="1400" b="0" i="0" dirty="0">
              <a:solidFill>
                <a:srgbClr val="212121"/>
              </a:solidFill>
              <a:effectLst/>
              <a:latin typeface="Roboto" panose="02000000000000000000" pitchFamily="2" charset="0"/>
            </a:endParaRPr>
          </a:p>
          <a:p>
            <a:pPr algn="l"/>
            <a:r>
              <a:rPr lang="it-IT" sz="1400" b="0" i="0" dirty="0">
                <a:solidFill>
                  <a:srgbClr val="212121"/>
                </a:solidFill>
                <a:effectLst/>
                <a:latin typeface="Roboto" panose="02000000000000000000" pitchFamily="2" charset="0"/>
              </a:rPr>
              <a:t>Utilizzeremo come </a:t>
            </a:r>
            <a:r>
              <a:rPr lang="it-IT" sz="1400" b="1" i="0" dirty="0">
                <a:solidFill>
                  <a:srgbClr val="212121"/>
                </a:solidFill>
                <a:effectLst/>
                <a:latin typeface="Roboto" panose="02000000000000000000" pitchFamily="2" charset="0"/>
              </a:rPr>
              <a:t>base models i 6 </a:t>
            </a:r>
            <a:r>
              <a:rPr lang="it-IT" sz="1400" b="0" i="0" dirty="0">
                <a:solidFill>
                  <a:srgbClr val="212121"/>
                </a:solidFill>
                <a:effectLst/>
                <a:latin typeface="Roboto" panose="02000000000000000000" pitchFamily="2" charset="0"/>
              </a:rPr>
              <a:t>con cui in precedenza abbiamo ottenuto i risultati migliori:</a:t>
            </a:r>
          </a:p>
          <a:p>
            <a:pPr algn="l"/>
            <a:r>
              <a:rPr lang="it-IT" sz="1400" b="0" i="1" dirty="0">
                <a:solidFill>
                  <a:srgbClr val="212121"/>
                </a:solidFill>
                <a:effectLst/>
                <a:latin typeface="Roboto" panose="02000000000000000000" pitchFamily="2" charset="0"/>
              </a:rPr>
              <a:t>XGBRegressor, AdaBoostRegressor, GradientBoostingRegressor, MLPRegressor, SVR e LinearRegressor.</a:t>
            </a:r>
          </a:p>
          <a:p>
            <a:pPr algn="l"/>
            <a:endParaRPr lang="it-IT" sz="1400" b="0" i="0" dirty="0">
              <a:solidFill>
                <a:srgbClr val="212121"/>
              </a:solidFill>
              <a:effectLst/>
              <a:latin typeface="Roboto" panose="02000000000000000000" pitchFamily="2" charset="0"/>
            </a:endParaRPr>
          </a:p>
          <a:p>
            <a:pPr algn="l"/>
            <a:r>
              <a:rPr lang="it-IT" sz="1400" b="0" i="0" dirty="0">
                <a:solidFill>
                  <a:srgbClr val="212121"/>
                </a:solidFill>
                <a:effectLst/>
                <a:latin typeface="Roboto" panose="02000000000000000000" pitchFamily="2" charset="0"/>
              </a:rPr>
              <a:t>Una volta ottenute le nuove features andremo ad utilizzare il nostro modello migliore, il BaggingRegressor, per effettuare la predizione finale utilizzando le features ottenute</a:t>
            </a:r>
          </a:p>
        </p:txBody>
      </p:sp>
      <p:sp>
        <p:nvSpPr>
          <p:cNvPr id="17" name="Ovale 16">
            <a:extLst>
              <a:ext uri="{FF2B5EF4-FFF2-40B4-BE49-F238E27FC236}">
                <a16:creationId xmlns:a16="http://schemas.microsoft.com/office/drawing/2014/main" id="{67E73BBB-9090-EED6-F8EF-1DA1EC1A8CC5}"/>
              </a:ext>
            </a:extLst>
          </p:cNvPr>
          <p:cNvSpPr/>
          <p:nvPr/>
        </p:nvSpPr>
        <p:spPr>
          <a:xfrm>
            <a:off x="897147" y="3062377"/>
            <a:ext cx="644356" cy="2648661"/>
          </a:xfrm>
          <a:prstGeom prst="ellipse">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dirty="0"/>
          </a:p>
        </p:txBody>
      </p:sp>
      <p:pic>
        <p:nvPicPr>
          <p:cNvPr id="14" name="Immagine 13">
            <a:extLst>
              <a:ext uri="{FF2B5EF4-FFF2-40B4-BE49-F238E27FC236}">
                <a16:creationId xmlns:a16="http://schemas.microsoft.com/office/drawing/2014/main" id="{C004E1DE-1DF3-E4AA-AC49-9A9A8B6FCD01}"/>
              </a:ext>
            </a:extLst>
          </p:cNvPr>
          <p:cNvPicPr>
            <a:picLocks noChangeAspect="1"/>
          </p:cNvPicPr>
          <p:nvPr/>
        </p:nvPicPr>
        <p:blipFill>
          <a:blip r:embed="rId2"/>
          <a:stretch>
            <a:fillRect/>
          </a:stretch>
        </p:blipFill>
        <p:spPr>
          <a:xfrm>
            <a:off x="2056495" y="3199725"/>
            <a:ext cx="3530140" cy="3357258"/>
          </a:xfrm>
          <a:prstGeom prst="rect">
            <a:avLst/>
          </a:prstGeom>
        </p:spPr>
      </p:pic>
      <p:pic>
        <p:nvPicPr>
          <p:cNvPr id="18" name="Immagine 17">
            <a:extLst>
              <a:ext uri="{FF2B5EF4-FFF2-40B4-BE49-F238E27FC236}">
                <a16:creationId xmlns:a16="http://schemas.microsoft.com/office/drawing/2014/main" id="{D7FC9CCD-91CE-11B8-8A3E-86BD8D9EC41A}"/>
              </a:ext>
            </a:extLst>
          </p:cNvPr>
          <p:cNvPicPr>
            <a:picLocks noChangeAspect="1"/>
          </p:cNvPicPr>
          <p:nvPr/>
        </p:nvPicPr>
        <p:blipFill>
          <a:blip r:embed="rId3"/>
          <a:stretch>
            <a:fillRect/>
          </a:stretch>
        </p:blipFill>
        <p:spPr>
          <a:xfrm>
            <a:off x="6939704" y="3271752"/>
            <a:ext cx="3530140" cy="615346"/>
          </a:xfrm>
          <a:prstGeom prst="rect">
            <a:avLst/>
          </a:prstGeom>
        </p:spPr>
      </p:pic>
      <p:sp>
        <p:nvSpPr>
          <p:cNvPr id="20" name="CasellaDiTesto 19">
            <a:extLst>
              <a:ext uri="{FF2B5EF4-FFF2-40B4-BE49-F238E27FC236}">
                <a16:creationId xmlns:a16="http://schemas.microsoft.com/office/drawing/2014/main" id="{5AB3AC7F-3BE2-0428-F425-F3D4B5BE7A81}"/>
              </a:ext>
            </a:extLst>
          </p:cNvPr>
          <p:cNvSpPr txBox="1"/>
          <p:nvPr/>
        </p:nvSpPr>
        <p:spPr>
          <a:xfrm>
            <a:off x="6760416" y="4386707"/>
            <a:ext cx="3888715" cy="1815882"/>
          </a:xfrm>
          <a:prstGeom prst="rect">
            <a:avLst/>
          </a:prstGeom>
          <a:noFill/>
        </p:spPr>
        <p:txBody>
          <a:bodyPr wrap="square">
            <a:spAutoFit/>
          </a:bodyPr>
          <a:lstStyle/>
          <a:p>
            <a:pPr algn="ctr"/>
            <a:r>
              <a:rPr lang="it-IT" sz="1600" b="0" i="0" dirty="0">
                <a:solidFill>
                  <a:srgbClr val="212121"/>
                </a:solidFill>
                <a:effectLst/>
                <a:latin typeface="Roboto" panose="02000000000000000000" pitchFamily="2" charset="0"/>
              </a:rPr>
              <a:t>Possiamo concludere che in questo specifico caso lo stacking non ha portato un miglioramento sostanziale rispetto alle valutazioni precedenti, ma in generale resta comunque un'ottima opportunità che si rivela utile in molte applicazioni reali.</a:t>
            </a:r>
            <a:endParaRPr lang="it-IT" sz="1600" dirty="0"/>
          </a:p>
        </p:txBody>
      </p:sp>
    </p:spTree>
    <p:extLst>
      <p:ext uri="{BB962C8B-B14F-4D97-AF65-F5344CB8AC3E}">
        <p14:creationId xmlns:p14="http://schemas.microsoft.com/office/powerpoint/2010/main" val="21882924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BCED4B-0492-4E14-9F38-5C7E8B54D92E}"/>
              </a:ext>
            </a:extLst>
          </p:cNvPr>
          <p:cNvSpPr>
            <a:spLocks noGrp="1"/>
          </p:cNvSpPr>
          <p:nvPr>
            <p:ph type="title"/>
          </p:nvPr>
        </p:nvSpPr>
        <p:spPr>
          <a:xfrm>
            <a:off x="1618535" y="2552700"/>
            <a:ext cx="10018713" cy="1752599"/>
          </a:xfrm>
        </p:spPr>
        <p:txBody>
          <a:bodyPr/>
          <a:lstStyle/>
          <a:p>
            <a:r>
              <a:rPr lang="it-IT" b="1" dirty="0">
                <a:solidFill>
                  <a:schemeClr val="accent1"/>
                </a:solidFill>
              </a:rPr>
              <a:t>GRAZIE PER L’ATTENZIONE</a:t>
            </a:r>
            <a:endParaRPr lang="it-IT" dirty="0"/>
          </a:p>
        </p:txBody>
      </p:sp>
    </p:spTree>
    <p:extLst>
      <p:ext uri="{BB962C8B-B14F-4D97-AF65-F5344CB8AC3E}">
        <p14:creationId xmlns:p14="http://schemas.microsoft.com/office/powerpoint/2010/main" val="1293369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589CD6-6852-4023-85CD-AF1B2BA5B413}"/>
              </a:ext>
            </a:extLst>
          </p:cNvPr>
          <p:cNvSpPr>
            <a:spLocks noGrp="1"/>
          </p:cNvSpPr>
          <p:nvPr>
            <p:ph type="title"/>
          </p:nvPr>
        </p:nvSpPr>
        <p:spPr>
          <a:xfrm>
            <a:off x="1225519" y="362310"/>
            <a:ext cx="2923787" cy="263106"/>
          </a:xfrm>
        </p:spPr>
        <p:txBody>
          <a:bodyPr>
            <a:noAutofit/>
          </a:bodyPr>
          <a:lstStyle/>
          <a:p>
            <a:r>
              <a:rPr lang="it-IT" sz="2800" b="1" i="1" dirty="0">
                <a:solidFill>
                  <a:schemeClr val="accent1"/>
                </a:solidFill>
              </a:rPr>
              <a:t>Introduzione</a:t>
            </a:r>
          </a:p>
        </p:txBody>
      </p:sp>
      <p:sp>
        <p:nvSpPr>
          <p:cNvPr id="3" name="Segnaposto contenuto 2">
            <a:extLst>
              <a:ext uri="{FF2B5EF4-FFF2-40B4-BE49-F238E27FC236}">
                <a16:creationId xmlns:a16="http://schemas.microsoft.com/office/drawing/2014/main" id="{12EDDDC9-7691-4DB4-BA8C-0B358A15842B}"/>
              </a:ext>
            </a:extLst>
          </p:cNvPr>
          <p:cNvSpPr>
            <a:spLocks noGrp="1"/>
          </p:cNvSpPr>
          <p:nvPr>
            <p:ph idx="1"/>
          </p:nvPr>
        </p:nvSpPr>
        <p:spPr>
          <a:xfrm>
            <a:off x="2036401" y="872705"/>
            <a:ext cx="9091675" cy="1430547"/>
          </a:xfrm>
        </p:spPr>
        <p:txBody>
          <a:bodyPr>
            <a:normAutofit/>
          </a:bodyPr>
          <a:lstStyle/>
          <a:p>
            <a:pPr marL="0" indent="0" algn="ctr">
              <a:buNone/>
            </a:pPr>
            <a:r>
              <a:rPr lang="it-IT" sz="1600" b="0" i="0" dirty="0">
                <a:solidFill>
                  <a:srgbClr val="212121"/>
                </a:solidFill>
                <a:effectLst/>
                <a:latin typeface="Roboto" panose="02000000000000000000" pitchFamily="2" charset="0"/>
              </a:rPr>
              <a:t>L'obiettivo dello studio è di analizzare nel dettaglio il dataset delle prenotazioni dei voli ottenuto dal sito web "</a:t>
            </a:r>
            <a:r>
              <a:rPr lang="it-IT" sz="1600" b="0" i="1" dirty="0">
                <a:solidFill>
                  <a:srgbClr val="212121"/>
                </a:solidFill>
                <a:effectLst/>
                <a:latin typeface="Roboto" panose="02000000000000000000" pitchFamily="2" charset="0"/>
              </a:rPr>
              <a:t>Ease my Trip</a:t>
            </a:r>
            <a:r>
              <a:rPr lang="it-IT" sz="1600" b="0" i="0" dirty="0">
                <a:solidFill>
                  <a:srgbClr val="212121"/>
                </a:solidFill>
                <a:effectLst/>
                <a:latin typeface="Roboto" panose="02000000000000000000" pitchFamily="2" charset="0"/>
              </a:rPr>
              <a:t>" (piattaforma online Indiana per la prenotazione di Ticket di voli), con il fine di ottenere informazioni di interesse.</a:t>
            </a:r>
            <a:endParaRPr lang="it-IT" sz="2000" dirty="0"/>
          </a:p>
        </p:txBody>
      </p:sp>
      <p:pic>
        <p:nvPicPr>
          <p:cNvPr id="8" name="Immagine 7" descr="Immagine che contiene esterni, cielo, aeroplano, volando">
            <a:extLst>
              <a:ext uri="{FF2B5EF4-FFF2-40B4-BE49-F238E27FC236}">
                <a16:creationId xmlns:a16="http://schemas.microsoft.com/office/drawing/2014/main" id="{FA1A0A79-DB2D-15FB-E839-51B67AF58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3029" y="2206115"/>
            <a:ext cx="4959098" cy="2792013"/>
          </a:xfrm>
          <a:prstGeom prst="rect">
            <a:avLst/>
          </a:prstGeom>
        </p:spPr>
      </p:pic>
      <p:sp>
        <p:nvSpPr>
          <p:cNvPr id="10" name="CasellaDiTesto 9">
            <a:extLst>
              <a:ext uri="{FF2B5EF4-FFF2-40B4-BE49-F238E27FC236}">
                <a16:creationId xmlns:a16="http://schemas.microsoft.com/office/drawing/2014/main" id="{4EE808BB-22ED-443A-3CE4-F3B3F645A406}"/>
              </a:ext>
            </a:extLst>
          </p:cNvPr>
          <p:cNvSpPr txBox="1"/>
          <p:nvPr/>
        </p:nvSpPr>
        <p:spPr>
          <a:xfrm>
            <a:off x="1525674" y="2527963"/>
            <a:ext cx="4363553" cy="1200329"/>
          </a:xfrm>
          <a:prstGeom prst="rect">
            <a:avLst/>
          </a:prstGeom>
          <a:noFill/>
        </p:spPr>
        <p:txBody>
          <a:bodyPr wrap="square">
            <a:spAutoFit/>
          </a:bodyPr>
          <a:lstStyle/>
          <a:p>
            <a:pPr algn="ctr"/>
            <a:r>
              <a:rPr lang="it-IT" dirty="0">
                <a:solidFill>
                  <a:srgbClr val="212121"/>
                </a:solidFill>
                <a:latin typeface="Roboto" panose="02000000000000000000" pitchFamily="2" charset="0"/>
              </a:rPr>
              <a:t>I</a:t>
            </a:r>
            <a:r>
              <a:rPr lang="it-IT" b="0" i="0" dirty="0">
                <a:solidFill>
                  <a:srgbClr val="212121"/>
                </a:solidFill>
                <a:effectLst/>
                <a:latin typeface="Roboto" panose="02000000000000000000" pitchFamily="2" charset="0"/>
              </a:rPr>
              <a:t>nformazioni riguardo prenotazioni di voli tra </a:t>
            </a:r>
            <a:r>
              <a:rPr lang="it-IT" b="1" i="0" dirty="0">
                <a:solidFill>
                  <a:srgbClr val="212121"/>
                </a:solidFill>
                <a:effectLst/>
                <a:latin typeface="Roboto" panose="02000000000000000000" pitchFamily="2" charset="0"/>
              </a:rPr>
              <a:t>le top 6 città metropolitane in India</a:t>
            </a:r>
            <a:r>
              <a:rPr lang="it-IT" b="0" i="0" dirty="0">
                <a:solidFill>
                  <a:srgbClr val="212121"/>
                </a:solidFill>
                <a:effectLst/>
                <a:latin typeface="Roboto" panose="02000000000000000000" pitchFamily="2" charset="0"/>
              </a:rPr>
              <a:t>: Delhi, Mumbai, Bangalore, Kolkata, Hyderabad, Chennai</a:t>
            </a:r>
            <a:endParaRPr lang="it-IT" dirty="0"/>
          </a:p>
        </p:txBody>
      </p:sp>
      <p:sp>
        <p:nvSpPr>
          <p:cNvPr id="12" name="CasellaDiTesto 11">
            <a:extLst>
              <a:ext uri="{FF2B5EF4-FFF2-40B4-BE49-F238E27FC236}">
                <a16:creationId xmlns:a16="http://schemas.microsoft.com/office/drawing/2014/main" id="{11C5AE6F-B291-B166-2E7F-3CB194FEAD45}"/>
              </a:ext>
            </a:extLst>
          </p:cNvPr>
          <p:cNvSpPr txBox="1"/>
          <p:nvPr/>
        </p:nvSpPr>
        <p:spPr>
          <a:xfrm>
            <a:off x="1525674" y="3953003"/>
            <a:ext cx="4405942" cy="584775"/>
          </a:xfrm>
          <a:prstGeom prst="rect">
            <a:avLst/>
          </a:prstGeom>
          <a:noFill/>
        </p:spPr>
        <p:txBody>
          <a:bodyPr wrap="square">
            <a:spAutoFit/>
          </a:bodyPr>
          <a:lstStyle/>
          <a:p>
            <a:r>
              <a:rPr lang="it-IT" sz="1600" b="0" i="0" dirty="0">
                <a:solidFill>
                  <a:srgbClr val="212121"/>
                </a:solidFill>
                <a:effectLst/>
                <a:latin typeface="Roboto" panose="02000000000000000000" pitchFamily="2" charset="0"/>
              </a:rPr>
              <a:t>I dati a disposizione sono stati raccolti per 50 giorni, dall' 11 Febbraio al 11 Marzo 2022.</a:t>
            </a:r>
            <a:endParaRPr lang="it-IT" sz="1600" dirty="0"/>
          </a:p>
        </p:txBody>
      </p:sp>
      <p:sp>
        <p:nvSpPr>
          <p:cNvPr id="14" name="CasellaDiTesto 13">
            <a:extLst>
              <a:ext uri="{FF2B5EF4-FFF2-40B4-BE49-F238E27FC236}">
                <a16:creationId xmlns:a16="http://schemas.microsoft.com/office/drawing/2014/main" id="{FC188FF8-F130-C570-FE0C-D1A19DA66B00}"/>
              </a:ext>
            </a:extLst>
          </p:cNvPr>
          <p:cNvSpPr txBox="1"/>
          <p:nvPr/>
        </p:nvSpPr>
        <p:spPr>
          <a:xfrm>
            <a:off x="2036401" y="5253455"/>
            <a:ext cx="10765198" cy="1077218"/>
          </a:xfrm>
          <a:prstGeom prst="rect">
            <a:avLst/>
          </a:prstGeom>
          <a:noFill/>
        </p:spPr>
        <p:txBody>
          <a:bodyPr wrap="square">
            <a:spAutoFit/>
          </a:bodyPr>
          <a:lstStyle/>
          <a:p>
            <a:pPr algn="l"/>
            <a:r>
              <a:rPr lang="it-IT" sz="1600" b="0" i="0" dirty="0">
                <a:solidFill>
                  <a:srgbClr val="212121"/>
                </a:solidFill>
                <a:effectLst/>
                <a:latin typeface="Roboto" panose="02000000000000000000" pitchFamily="2" charset="0"/>
              </a:rPr>
              <a:t>In una prima fase si cercherà di mettere in risalto le caratteristiche delle variabili in gioco, e come queste </a:t>
            </a:r>
          </a:p>
          <a:p>
            <a:pPr algn="l"/>
            <a:r>
              <a:rPr lang="it-IT" sz="1600" b="0" i="0" dirty="0">
                <a:solidFill>
                  <a:srgbClr val="212121"/>
                </a:solidFill>
                <a:effectLst/>
                <a:latin typeface="Roboto" panose="02000000000000000000" pitchFamily="2" charset="0"/>
              </a:rPr>
              <a:t>influenzano il prezzo dei ticket.</a:t>
            </a:r>
          </a:p>
          <a:p>
            <a:pPr algn="l"/>
            <a:endParaRPr lang="it-IT" sz="1600" b="0" i="0" dirty="0">
              <a:solidFill>
                <a:srgbClr val="212121"/>
              </a:solidFill>
              <a:effectLst/>
              <a:latin typeface="Roboto" panose="02000000000000000000" pitchFamily="2" charset="0"/>
            </a:endParaRPr>
          </a:p>
          <a:p>
            <a:pPr algn="l"/>
            <a:r>
              <a:rPr lang="it-IT" sz="1600" b="0" i="0" dirty="0">
                <a:solidFill>
                  <a:srgbClr val="212121"/>
                </a:solidFill>
                <a:effectLst/>
                <a:latin typeface="Roboto" panose="02000000000000000000" pitchFamily="2" charset="0"/>
              </a:rPr>
              <a:t>L'obiettivo finale sarà poi proprio quello di </a:t>
            </a:r>
            <a:r>
              <a:rPr lang="it-IT" sz="1600" b="1" i="0" dirty="0">
                <a:solidFill>
                  <a:srgbClr val="212121"/>
                </a:solidFill>
                <a:effectLst/>
                <a:latin typeface="Roboto" panose="02000000000000000000" pitchFamily="2" charset="0"/>
              </a:rPr>
              <a:t>predire il prezzo dei ticket </a:t>
            </a:r>
            <a:r>
              <a:rPr lang="it-IT" sz="1600" b="0" i="0" dirty="0">
                <a:solidFill>
                  <a:srgbClr val="212121"/>
                </a:solidFill>
                <a:effectLst/>
                <a:latin typeface="Roboto" panose="02000000000000000000" pitchFamily="2" charset="0"/>
              </a:rPr>
              <a:t>attraverso varie tecniche di regressione.</a:t>
            </a:r>
          </a:p>
        </p:txBody>
      </p:sp>
    </p:spTree>
    <p:extLst>
      <p:ext uri="{BB962C8B-B14F-4D97-AF65-F5344CB8AC3E}">
        <p14:creationId xmlns:p14="http://schemas.microsoft.com/office/powerpoint/2010/main" val="3157542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589CD6-6852-4023-85CD-AF1B2BA5B413}"/>
              </a:ext>
            </a:extLst>
          </p:cNvPr>
          <p:cNvSpPr>
            <a:spLocks noGrp="1"/>
          </p:cNvSpPr>
          <p:nvPr>
            <p:ph type="title"/>
          </p:nvPr>
        </p:nvSpPr>
        <p:spPr>
          <a:xfrm>
            <a:off x="1541504" y="424452"/>
            <a:ext cx="4554496" cy="275253"/>
          </a:xfrm>
        </p:spPr>
        <p:txBody>
          <a:bodyPr>
            <a:noAutofit/>
          </a:bodyPr>
          <a:lstStyle/>
          <a:p>
            <a:r>
              <a:rPr lang="it-IT" sz="2800" b="1" i="1" dirty="0">
                <a:solidFill>
                  <a:schemeClr val="accent1"/>
                </a:solidFill>
              </a:rPr>
              <a:t>Caricamento e Preprocessing</a:t>
            </a:r>
          </a:p>
        </p:txBody>
      </p:sp>
      <p:sp>
        <p:nvSpPr>
          <p:cNvPr id="10" name="CasellaDiTesto 9">
            <a:extLst>
              <a:ext uri="{FF2B5EF4-FFF2-40B4-BE49-F238E27FC236}">
                <a16:creationId xmlns:a16="http://schemas.microsoft.com/office/drawing/2014/main" id="{A916882A-E940-149D-FEA4-A720C175696F}"/>
              </a:ext>
            </a:extLst>
          </p:cNvPr>
          <p:cNvSpPr txBox="1"/>
          <p:nvPr/>
        </p:nvSpPr>
        <p:spPr>
          <a:xfrm>
            <a:off x="2310413" y="1075029"/>
            <a:ext cx="8848818" cy="1477328"/>
          </a:xfrm>
          <a:prstGeom prst="rect">
            <a:avLst/>
          </a:prstGeom>
          <a:noFill/>
        </p:spPr>
        <p:txBody>
          <a:bodyPr wrap="square">
            <a:spAutoFit/>
          </a:bodyPr>
          <a:lstStyle/>
          <a:p>
            <a:pPr algn="l"/>
            <a:r>
              <a:rPr lang="it-IT" b="0" i="0" dirty="0">
                <a:solidFill>
                  <a:srgbClr val="212121"/>
                </a:solidFill>
                <a:effectLst/>
                <a:latin typeface="Roboto" panose="02000000000000000000" pitchFamily="2" charset="0"/>
              </a:rPr>
              <a:t>In questa prima sezione caricheremo e analizzeremo i dati a disposizione, andando ad effettuare le prime trasformazioni per cercare di offrire un dataset finale ottimale.</a:t>
            </a:r>
          </a:p>
          <a:p>
            <a:pPr algn="l"/>
            <a:endParaRPr lang="it-IT" b="0" i="0" dirty="0">
              <a:solidFill>
                <a:srgbClr val="212121"/>
              </a:solidFill>
              <a:effectLst/>
              <a:latin typeface="Roboto" panose="02000000000000000000" pitchFamily="2" charset="0"/>
            </a:endParaRPr>
          </a:p>
          <a:p>
            <a:pPr algn="l"/>
            <a:r>
              <a:rPr lang="it-IT" b="0" i="0" dirty="0">
                <a:solidFill>
                  <a:srgbClr val="212121"/>
                </a:solidFill>
                <a:effectLst/>
                <a:latin typeface="Roboto" panose="02000000000000000000" pitchFamily="2" charset="0"/>
              </a:rPr>
              <a:t>Abbiamo a disposizione due csv raw, i quali sono </a:t>
            </a:r>
            <a:r>
              <a:rPr lang="it-IT" dirty="0">
                <a:solidFill>
                  <a:srgbClr val="212121"/>
                </a:solidFill>
                <a:latin typeface="Roboto" panose="02000000000000000000" pitchFamily="2" charset="0"/>
              </a:rPr>
              <a:t>separati</a:t>
            </a:r>
            <a:r>
              <a:rPr lang="it-IT" b="0" i="0" dirty="0">
                <a:solidFill>
                  <a:srgbClr val="212121"/>
                </a:solidFill>
                <a:effectLst/>
                <a:latin typeface="Roboto" panose="02000000000000000000" pitchFamily="2" charset="0"/>
              </a:rPr>
              <a:t> per classe di viaggio: economy e business.</a:t>
            </a:r>
          </a:p>
        </p:txBody>
      </p:sp>
      <p:pic>
        <p:nvPicPr>
          <p:cNvPr id="12" name="Immagine 11">
            <a:extLst>
              <a:ext uri="{FF2B5EF4-FFF2-40B4-BE49-F238E27FC236}">
                <a16:creationId xmlns:a16="http://schemas.microsoft.com/office/drawing/2014/main" id="{4B403E2B-7B11-92E2-4F59-6D8ABE99A0B4}"/>
              </a:ext>
            </a:extLst>
          </p:cNvPr>
          <p:cNvPicPr>
            <a:picLocks noChangeAspect="1"/>
          </p:cNvPicPr>
          <p:nvPr/>
        </p:nvPicPr>
        <p:blipFill>
          <a:blip r:embed="rId2"/>
          <a:stretch>
            <a:fillRect/>
          </a:stretch>
        </p:blipFill>
        <p:spPr>
          <a:xfrm>
            <a:off x="1541504" y="2790140"/>
            <a:ext cx="6240727" cy="1247022"/>
          </a:xfrm>
          <a:prstGeom prst="rect">
            <a:avLst/>
          </a:prstGeom>
        </p:spPr>
      </p:pic>
      <p:pic>
        <p:nvPicPr>
          <p:cNvPr id="16" name="Immagine 15">
            <a:extLst>
              <a:ext uri="{FF2B5EF4-FFF2-40B4-BE49-F238E27FC236}">
                <a16:creationId xmlns:a16="http://schemas.microsoft.com/office/drawing/2014/main" id="{F61C1130-A3D6-A334-8AAA-E22B4FA217A6}"/>
              </a:ext>
            </a:extLst>
          </p:cNvPr>
          <p:cNvPicPr>
            <a:picLocks noChangeAspect="1"/>
          </p:cNvPicPr>
          <p:nvPr/>
        </p:nvPicPr>
        <p:blipFill>
          <a:blip r:embed="rId3"/>
          <a:stretch>
            <a:fillRect/>
          </a:stretch>
        </p:blipFill>
        <p:spPr>
          <a:xfrm>
            <a:off x="2310413" y="4205736"/>
            <a:ext cx="2252961" cy="2423455"/>
          </a:xfrm>
          <a:prstGeom prst="rect">
            <a:avLst/>
          </a:prstGeom>
        </p:spPr>
      </p:pic>
      <p:sp>
        <p:nvSpPr>
          <p:cNvPr id="18" name="CasellaDiTesto 17">
            <a:extLst>
              <a:ext uri="{FF2B5EF4-FFF2-40B4-BE49-F238E27FC236}">
                <a16:creationId xmlns:a16="http://schemas.microsoft.com/office/drawing/2014/main" id="{D8FCA105-BB78-5CFF-9CE9-1A78691619EB}"/>
              </a:ext>
            </a:extLst>
          </p:cNvPr>
          <p:cNvSpPr txBox="1"/>
          <p:nvPr/>
        </p:nvSpPr>
        <p:spPr>
          <a:xfrm>
            <a:off x="5013133" y="4274944"/>
            <a:ext cx="5847524" cy="2462213"/>
          </a:xfrm>
          <a:prstGeom prst="rect">
            <a:avLst/>
          </a:prstGeom>
          <a:noFill/>
        </p:spPr>
        <p:txBody>
          <a:bodyPr wrap="square">
            <a:spAutoFit/>
          </a:bodyPr>
          <a:lstStyle/>
          <a:p>
            <a:pPr algn="l">
              <a:buFont typeface="Arial" panose="020B0604020202020204" pitchFamily="34" charset="0"/>
              <a:buChar char="•"/>
            </a:pPr>
            <a:r>
              <a:rPr lang="it-IT" sz="1400" b="0" i="1" dirty="0">
                <a:solidFill>
                  <a:srgbClr val="212121"/>
                </a:solidFill>
                <a:effectLst/>
                <a:latin typeface="Roboto" panose="02000000000000000000" pitchFamily="2" charset="0"/>
              </a:rPr>
              <a:t>'Unnamed: 0' :</a:t>
            </a:r>
            <a:r>
              <a:rPr lang="it-IT" sz="1400" b="0" i="0" dirty="0">
                <a:solidFill>
                  <a:srgbClr val="212121"/>
                </a:solidFill>
                <a:effectLst/>
                <a:latin typeface="Roboto" panose="02000000000000000000" pitchFamily="2" charset="0"/>
              </a:rPr>
              <a:t> progressivo </a:t>
            </a:r>
          </a:p>
          <a:p>
            <a:pPr algn="l">
              <a:buFont typeface="Arial" panose="020B0604020202020204" pitchFamily="34" charset="0"/>
              <a:buChar char="•"/>
            </a:pPr>
            <a:r>
              <a:rPr lang="it-IT" sz="1400" b="0" i="1" dirty="0">
                <a:solidFill>
                  <a:srgbClr val="212121"/>
                </a:solidFill>
                <a:effectLst/>
                <a:latin typeface="Roboto" panose="02000000000000000000" pitchFamily="2" charset="0"/>
              </a:rPr>
              <a:t>date :</a:t>
            </a:r>
            <a:r>
              <a:rPr lang="it-IT" sz="1400" b="0" i="0" dirty="0">
                <a:solidFill>
                  <a:srgbClr val="212121"/>
                </a:solidFill>
                <a:effectLst/>
                <a:latin typeface="Roboto" panose="02000000000000000000" pitchFamily="2" charset="0"/>
              </a:rPr>
              <a:t> data volo </a:t>
            </a:r>
          </a:p>
          <a:p>
            <a:pPr algn="l">
              <a:buFont typeface="Arial" panose="020B0604020202020204" pitchFamily="34" charset="0"/>
              <a:buChar char="•"/>
            </a:pPr>
            <a:r>
              <a:rPr lang="it-IT" sz="1400" b="0" i="1" dirty="0">
                <a:solidFill>
                  <a:srgbClr val="212121"/>
                </a:solidFill>
                <a:effectLst/>
                <a:latin typeface="Roboto" panose="02000000000000000000" pitchFamily="2" charset="0"/>
              </a:rPr>
              <a:t>ch_code :</a:t>
            </a:r>
            <a:r>
              <a:rPr lang="it-IT" sz="1400" b="0" i="0" dirty="0">
                <a:solidFill>
                  <a:srgbClr val="212121"/>
                </a:solidFill>
                <a:effectLst/>
                <a:latin typeface="Roboto" panose="02000000000000000000" pitchFamily="2" charset="0"/>
              </a:rPr>
              <a:t> compagnia aerea </a:t>
            </a:r>
          </a:p>
          <a:p>
            <a:pPr algn="l">
              <a:buFont typeface="Arial" panose="020B0604020202020204" pitchFamily="34" charset="0"/>
              <a:buChar char="•"/>
            </a:pPr>
            <a:r>
              <a:rPr lang="it-IT" sz="1400" b="0" i="1" dirty="0">
                <a:solidFill>
                  <a:srgbClr val="212121"/>
                </a:solidFill>
                <a:effectLst/>
                <a:latin typeface="Roboto" panose="02000000000000000000" pitchFamily="2" charset="0"/>
              </a:rPr>
              <a:t>num_code :</a:t>
            </a:r>
            <a:r>
              <a:rPr lang="it-IT" sz="1400" b="0" i="0" dirty="0">
                <a:solidFill>
                  <a:srgbClr val="212121"/>
                </a:solidFill>
                <a:effectLst/>
                <a:latin typeface="Roboto" panose="02000000000000000000" pitchFamily="2" charset="0"/>
              </a:rPr>
              <a:t> numero volo </a:t>
            </a:r>
          </a:p>
          <a:p>
            <a:pPr algn="l">
              <a:buFont typeface="Arial" panose="020B0604020202020204" pitchFamily="34" charset="0"/>
              <a:buChar char="•"/>
            </a:pPr>
            <a:r>
              <a:rPr lang="it-IT" sz="1400" b="0" i="1" dirty="0">
                <a:solidFill>
                  <a:srgbClr val="212121"/>
                </a:solidFill>
                <a:effectLst/>
                <a:latin typeface="Roboto" panose="02000000000000000000" pitchFamily="2" charset="0"/>
              </a:rPr>
              <a:t>dep_time :</a:t>
            </a:r>
            <a:r>
              <a:rPr lang="it-IT" sz="1400" b="0" i="0" dirty="0">
                <a:solidFill>
                  <a:srgbClr val="212121"/>
                </a:solidFill>
                <a:effectLst/>
                <a:latin typeface="Roboto" panose="02000000000000000000" pitchFamily="2" charset="0"/>
              </a:rPr>
              <a:t> orario di partenza </a:t>
            </a:r>
          </a:p>
          <a:p>
            <a:pPr algn="l">
              <a:buFont typeface="Arial" panose="020B0604020202020204" pitchFamily="34" charset="0"/>
              <a:buChar char="•"/>
            </a:pPr>
            <a:r>
              <a:rPr lang="it-IT" sz="1400" b="0" i="1" dirty="0">
                <a:solidFill>
                  <a:srgbClr val="212121"/>
                </a:solidFill>
                <a:effectLst/>
                <a:latin typeface="Roboto" panose="02000000000000000000" pitchFamily="2" charset="0"/>
              </a:rPr>
              <a:t>from :</a:t>
            </a:r>
            <a:r>
              <a:rPr lang="it-IT" sz="1400" b="0" i="0" dirty="0">
                <a:solidFill>
                  <a:srgbClr val="212121"/>
                </a:solidFill>
                <a:effectLst/>
                <a:latin typeface="Roboto" panose="02000000000000000000" pitchFamily="2" charset="0"/>
              </a:rPr>
              <a:t> città di partenza </a:t>
            </a:r>
          </a:p>
          <a:p>
            <a:pPr algn="l">
              <a:buFont typeface="Arial" panose="020B0604020202020204" pitchFamily="34" charset="0"/>
              <a:buChar char="•"/>
            </a:pPr>
            <a:r>
              <a:rPr lang="it-IT" sz="1400" b="0" i="1" dirty="0">
                <a:solidFill>
                  <a:srgbClr val="212121"/>
                </a:solidFill>
                <a:effectLst/>
                <a:latin typeface="Roboto" panose="02000000000000000000" pitchFamily="2" charset="0"/>
              </a:rPr>
              <a:t>time taken :</a:t>
            </a:r>
            <a:r>
              <a:rPr lang="it-IT" sz="1400" b="0" i="0" dirty="0">
                <a:solidFill>
                  <a:srgbClr val="212121"/>
                </a:solidFill>
                <a:effectLst/>
                <a:latin typeface="Roboto" panose="02000000000000000000" pitchFamily="2" charset="0"/>
              </a:rPr>
              <a:t> durata volo </a:t>
            </a:r>
          </a:p>
          <a:p>
            <a:pPr algn="l">
              <a:buFont typeface="Arial" panose="020B0604020202020204" pitchFamily="34" charset="0"/>
              <a:buChar char="•"/>
            </a:pPr>
            <a:r>
              <a:rPr lang="it-IT" sz="1400" b="0" i="1" dirty="0">
                <a:solidFill>
                  <a:srgbClr val="212121"/>
                </a:solidFill>
                <a:effectLst/>
                <a:latin typeface="Roboto" panose="02000000000000000000" pitchFamily="2" charset="0"/>
              </a:rPr>
              <a:t>stop :</a:t>
            </a:r>
            <a:r>
              <a:rPr lang="it-IT" sz="1400" b="0" i="0" dirty="0">
                <a:solidFill>
                  <a:srgbClr val="212121"/>
                </a:solidFill>
                <a:effectLst/>
                <a:latin typeface="Roboto" panose="02000000000000000000" pitchFamily="2" charset="0"/>
              </a:rPr>
              <a:t> numero di cambi </a:t>
            </a:r>
          </a:p>
          <a:p>
            <a:pPr algn="l">
              <a:buFont typeface="Arial" panose="020B0604020202020204" pitchFamily="34" charset="0"/>
              <a:buChar char="•"/>
            </a:pPr>
            <a:r>
              <a:rPr lang="it-IT" sz="1400" b="0" i="1" dirty="0">
                <a:solidFill>
                  <a:srgbClr val="212121"/>
                </a:solidFill>
                <a:effectLst/>
                <a:latin typeface="Roboto" panose="02000000000000000000" pitchFamily="2" charset="0"/>
              </a:rPr>
              <a:t>arr_time :</a:t>
            </a:r>
            <a:r>
              <a:rPr lang="it-IT" sz="1400" b="0" i="0" dirty="0">
                <a:solidFill>
                  <a:srgbClr val="212121"/>
                </a:solidFill>
                <a:effectLst/>
                <a:latin typeface="Roboto" panose="02000000000000000000" pitchFamily="2" charset="0"/>
              </a:rPr>
              <a:t> orario di arrivo </a:t>
            </a:r>
          </a:p>
          <a:p>
            <a:pPr algn="l">
              <a:buFont typeface="Arial" panose="020B0604020202020204" pitchFamily="34" charset="0"/>
              <a:buChar char="•"/>
            </a:pPr>
            <a:r>
              <a:rPr lang="it-IT" sz="1400" b="0" i="1" dirty="0">
                <a:solidFill>
                  <a:srgbClr val="212121"/>
                </a:solidFill>
                <a:effectLst/>
                <a:latin typeface="Roboto" panose="02000000000000000000" pitchFamily="2" charset="0"/>
              </a:rPr>
              <a:t>price :</a:t>
            </a:r>
            <a:r>
              <a:rPr lang="it-IT" sz="1400" b="0" i="0" dirty="0">
                <a:solidFill>
                  <a:srgbClr val="212121"/>
                </a:solidFill>
                <a:effectLst/>
                <a:latin typeface="Roboto" panose="02000000000000000000" pitchFamily="2" charset="0"/>
              </a:rPr>
              <a:t> prezzo in rupie indiane </a:t>
            </a:r>
          </a:p>
          <a:p>
            <a:pPr algn="l">
              <a:buFont typeface="Arial" panose="020B0604020202020204" pitchFamily="34" charset="0"/>
              <a:buChar char="•"/>
            </a:pPr>
            <a:r>
              <a:rPr lang="it-IT" sz="1400" b="0" i="1" dirty="0">
                <a:solidFill>
                  <a:srgbClr val="212121"/>
                </a:solidFill>
                <a:effectLst/>
                <a:latin typeface="Roboto" panose="02000000000000000000" pitchFamily="2" charset="0"/>
              </a:rPr>
              <a:t>days left :</a:t>
            </a:r>
            <a:r>
              <a:rPr lang="it-IT" sz="1400" b="0" i="0" dirty="0">
                <a:solidFill>
                  <a:srgbClr val="212121"/>
                </a:solidFill>
                <a:effectLst/>
                <a:latin typeface="Roboto" panose="02000000000000000000" pitchFamily="2" charset="0"/>
              </a:rPr>
              <a:t> quanti giorni prima è stata effettuata la prenotazione </a:t>
            </a:r>
          </a:p>
        </p:txBody>
      </p:sp>
      <p:sp>
        <p:nvSpPr>
          <p:cNvPr id="20" name="CasellaDiTesto 19">
            <a:extLst>
              <a:ext uri="{FF2B5EF4-FFF2-40B4-BE49-F238E27FC236}">
                <a16:creationId xmlns:a16="http://schemas.microsoft.com/office/drawing/2014/main" id="{19927713-EDA0-5538-D29D-0F6C602CEF9D}"/>
              </a:ext>
            </a:extLst>
          </p:cNvPr>
          <p:cNvSpPr txBox="1"/>
          <p:nvPr/>
        </p:nvSpPr>
        <p:spPr>
          <a:xfrm>
            <a:off x="8179747" y="2890391"/>
            <a:ext cx="4000500" cy="1077218"/>
          </a:xfrm>
          <a:prstGeom prst="rect">
            <a:avLst/>
          </a:prstGeom>
          <a:noFill/>
        </p:spPr>
        <p:txBody>
          <a:bodyPr wrap="square">
            <a:spAutoFit/>
          </a:bodyPr>
          <a:lstStyle/>
          <a:p>
            <a:pPr algn="l"/>
            <a:r>
              <a:rPr lang="it-IT" sz="1600" b="0" i="0" dirty="0">
                <a:solidFill>
                  <a:srgbClr val="212121"/>
                </a:solidFill>
                <a:effectLst/>
                <a:latin typeface="Roboto" panose="02000000000000000000" pitchFamily="2" charset="0"/>
              </a:rPr>
              <a:t>Il primo csv riguardante i voli in classe Economy contiene (206672) record, </a:t>
            </a:r>
          </a:p>
          <a:p>
            <a:pPr algn="l"/>
            <a:r>
              <a:rPr lang="it-IT" sz="1600" b="0" i="0" dirty="0">
                <a:solidFill>
                  <a:srgbClr val="212121"/>
                </a:solidFill>
                <a:effectLst/>
                <a:latin typeface="Roboto" panose="02000000000000000000" pitchFamily="2" charset="0"/>
              </a:rPr>
              <a:t>tutti con valori non nulli, e (13) colonne che ne descrivono gli attributi</a:t>
            </a:r>
          </a:p>
        </p:txBody>
      </p:sp>
    </p:spTree>
    <p:extLst>
      <p:ext uri="{BB962C8B-B14F-4D97-AF65-F5344CB8AC3E}">
        <p14:creationId xmlns:p14="http://schemas.microsoft.com/office/powerpoint/2010/main" val="3550563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589CD6-6852-4023-85CD-AF1B2BA5B413}"/>
              </a:ext>
            </a:extLst>
          </p:cNvPr>
          <p:cNvSpPr>
            <a:spLocks noGrp="1"/>
          </p:cNvSpPr>
          <p:nvPr>
            <p:ph type="title"/>
          </p:nvPr>
        </p:nvSpPr>
        <p:spPr>
          <a:xfrm>
            <a:off x="1541504" y="424452"/>
            <a:ext cx="4554496" cy="275253"/>
          </a:xfrm>
        </p:spPr>
        <p:txBody>
          <a:bodyPr>
            <a:noAutofit/>
          </a:bodyPr>
          <a:lstStyle/>
          <a:p>
            <a:r>
              <a:rPr lang="it-IT" sz="2800" b="1" i="1" dirty="0">
                <a:solidFill>
                  <a:schemeClr val="accent1"/>
                </a:solidFill>
              </a:rPr>
              <a:t>Caricamento e Preprocessing</a:t>
            </a:r>
          </a:p>
        </p:txBody>
      </p:sp>
      <p:sp>
        <p:nvSpPr>
          <p:cNvPr id="10" name="CasellaDiTesto 9">
            <a:extLst>
              <a:ext uri="{FF2B5EF4-FFF2-40B4-BE49-F238E27FC236}">
                <a16:creationId xmlns:a16="http://schemas.microsoft.com/office/drawing/2014/main" id="{A916882A-E940-149D-FEA4-A720C175696F}"/>
              </a:ext>
            </a:extLst>
          </p:cNvPr>
          <p:cNvSpPr txBox="1"/>
          <p:nvPr/>
        </p:nvSpPr>
        <p:spPr>
          <a:xfrm>
            <a:off x="2310413" y="1075029"/>
            <a:ext cx="8848818" cy="646331"/>
          </a:xfrm>
          <a:prstGeom prst="rect">
            <a:avLst/>
          </a:prstGeom>
          <a:noFill/>
        </p:spPr>
        <p:txBody>
          <a:bodyPr wrap="square">
            <a:spAutoFit/>
          </a:bodyPr>
          <a:lstStyle/>
          <a:p>
            <a:pPr algn="l"/>
            <a:r>
              <a:rPr lang="it-IT" dirty="0">
                <a:solidFill>
                  <a:srgbClr val="212121"/>
                </a:solidFill>
                <a:latin typeface="Roboto" panose="02000000000000000000" pitchFamily="2" charset="0"/>
              </a:rPr>
              <a:t>Per quanto riguarda la classe Business</a:t>
            </a:r>
            <a:r>
              <a:rPr lang="it-IT" b="0" i="0" dirty="0">
                <a:solidFill>
                  <a:srgbClr val="212121"/>
                </a:solidFill>
                <a:effectLst/>
                <a:latin typeface="Roboto" panose="02000000000000000000" pitchFamily="2" charset="0"/>
              </a:rPr>
              <a:t> abbiamo a disposizione (93487) record anche qui tutti con valori non nulli, con i medesimi attributi visti in precedenza.</a:t>
            </a:r>
          </a:p>
        </p:txBody>
      </p:sp>
      <p:pic>
        <p:nvPicPr>
          <p:cNvPr id="4" name="Immagine 3">
            <a:extLst>
              <a:ext uri="{FF2B5EF4-FFF2-40B4-BE49-F238E27FC236}">
                <a16:creationId xmlns:a16="http://schemas.microsoft.com/office/drawing/2014/main" id="{310E111C-5F6F-443B-2A94-E7ABE318B1BE}"/>
              </a:ext>
            </a:extLst>
          </p:cNvPr>
          <p:cNvPicPr>
            <a:picLocks noChangeAspect="1"/>
          </p:cNvPicPr>
          <p:nvPr/>
        </p:nvPicPr>
        <p:blipFill>
          <a:blip r:embed="rId2"/>
          <a:stretch>
            <a:fillRect/>
          </a:stretch>
        </p:blipFill>
        <p:spPr>
          <a:xfrm>
            <a:off x="1541504" y="1896591"/>
            <a:ext cx="6478552" cy="1077218"/>
          </a:xfrm>
          <a:prstGeom prst="rect">
            <a:avLst/>
          </a:prstGeom>
        </p:spPr>
      </p:pic>
      <p:pic>
        <p:nvPicPr>
          <p:cNvPr id="6" name="Immagine 5">
            <a:extLst>
              <a:ext uri="{FF2B5EF4-FFF2-40B4-BE49-F238E27FC236}">
                <a16:creationId xmlns:a16="http://schemas.microsoft.com/office/drawing/2014/main" id="{8A0732D7-1A0C-5EDA-1D86-D45121F4FC1D}"/>
              </a:ext>
            </a:extLst>
          </p:cNvPr>
          <p:cNvPicPr>
            <a:picLocks noChangeAspect="1"/>
          </p:cNvPicPr>
          <p:nvPr/>
        </p:nvPicPr>
        <p:blipFill>
          <a:blip r:embed="rId3"/>
          <a:stretch>
            <a:fillRect/>
          </a:stretch>
        </p:blipFill>
        <p:spPr>
          <a:xfrm>
            <a:off x="8534409" y="1896591"/>
            <a:ext cx="2541907" cy="2491820"/>
          </a:xfrm>
          <a:prstGeom prst="rect">
            <a:avLst/>
          </a:prstGeom>
        </p:spPr>
      </p:pic>
      <p:sp>
        <p:nvSpPr>
          <p:cNvPr id="8" name="CasellaDiTesto 7">
            <a:extLst>
              <a:ext uri="{FF2B5EF4-FFF2-40B4-BE49-F238E27FC236}">
                <a16:creationId xmlns:a16="http://schemas.microsoft.com/office/drawing/2014/main" id="{E9B91B75-55F3-1BF4-1261-B858B171015B}"/>
              </a:ext>
            </a:extLst>
          </p:cNvPr>
          <p:cNvSpPr txBox="1"/>
          <p:nvPr/>
        </p:nvSpPr>
        <p:spPr>
          <a:xfrm>
            <a:off x="1541504" y="3711664"/>
            <a:ext cx="6094562" cy="738664"/>
          </a:xfrm>
          <a:prstGeom prst="rect">
            <a:avLst/>
          </a:prstGeom>
          <a:noFill/>
        </p:spPr>
        <p:txBody>
          <a:bodyPr wrap="square">
            <a:spAutoFit/>
          </a:bodyPr>
          <a:lstStyle/>
          <a:p>
            <a:r>
              <a:rPr lang="it-IT" sz="1400" b="0" i="0" dirty="0">
                <a:solidFill>
                  <a:srgbClr val="212121"/>
                </a:solidFill>
                <a:effectLst/>
                <a:latin typeface="Roboto" panose="02000000000000000000" pitchFamily="2" charset="0"/>
              </a:rPr>
              <a:t>La prima naturale trasformazione è quella di inserire nei due dataset un attributo con la rispettiva classe prima di andarli ad unificare in un unico insieme di dati contenente in totale 300159 record.</a:t>
            </a:r>
            <a:endParaRPr lang="it-IT" sz="1400" dirty="0"/>
          </a:p>
        </p:txBody>
      </p:sp>
      <p:pic>
        <p:nvPicPr>
          <p:cNvPr id="11" name="Immagine 10">
            <a:extLst>
              <a:ext uri="{FF2B5EF4-FFF2-40B4-BE49-F238E27FC236}">
                <a16:creationId xmlns:a16="http://schemas.microsoft.com/office/drawing/2014/main" id="{7656BD31-F6BD-02E8-47F5-07A9FA26CA83}"/>
              </a:ext>
            </a:extLst>
          </p:cNvPr>
          <p:cNvPicPr>
            <a:picLocks noChangeAspect="1"/>
          </p:cNvPicPr>
          <p:nvPr/>
        </p:nvPicPr>
        <p:blipFill>
          <a:blip r:embed="rId4"/>
          <a:stretch>
            <a:fillRect/>
          </a:stretch>
        </p:blipFill>
        <p:spPr>
          <a:xfrm>
            <a:off x="2564520" y="4741761"/>
            <a:ext cx="7597798" cy="1691787"/>
          </a:xfrm>
          <a:prstGeom prst="rect">
            <a:avLst/>
          </a:prstGeom>
        </p:spPr>
      </p:pic>
    </p:spTree>
    <p:extLst>
      <p:ext uri="{BB962C8B-B14F-4D97-AF65-F5344CB8AC3E}">
        <p14:creationId xmlns:p14="http://schemas.microsoft.com/office/powerpoint/2010/main" val="1441139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589CD6-6852-4023-85CD-AF1B2BA5B413}"/>
              </a:ext>
            </a:extLst>
          </p:cNvPr>
          <p:cNvSpPr>
            <a:spLocks noGrp="1"/>
          </p:cNvSpPr>
          <p:nvPr>
            <p:ph type="title"/>
          </p:nvPr>
        </p:nvSpPr>
        <p:spPr>
          <a:xfrm>
            <a:off x="1541504" y="424452"/>
            <a:ext cx="4554496" cy="275253"/>
          </a:xfrm>
        </p:spPr>
        <p:txBody>
          <a:bodyPr>
            <a:noAutofit/>
          </a:bodyPr>
          <a:lstStyle/>
          <a:p>
            <a:r>
              <a:rPr lang="it-IT" sz="2800" b="1" i="1" dirty="0">
                <a:solidFill>
                  <a:schemeClr val="accent1"/>
                </a:solidFill>
              </a:rPr>
              <a:t>Caricamento e Preprocessing</a:t>
            </a:r>
          </a:p>
        </p:txBody>
      </p:sp>
      <p:sp>
        <p:nvSpPr>
          <p:cNvPr id="8" name="CasellaDiTesto 7">
            <a:extLst>
              <a:ext uri="{FF2B5EF4-FFF2-40B4-BE49-F238E27FC236}">
                <a16:creationId xmlns:a16="http://schemas.microsoft.com/office/drawing/2014/main" id="{E9B91B75-55F3-1BF4-1261-B858B171015B}"/>
              </a:ext>
            </a:extLst>
          </p:cNvPr>
          <p:cNvSpPr txBox="1"/>
          <p:nvPr/>
        </p:nvSpPr>
        <p:spPr>
          <a:xfrm>
            <a:off x="1541504" y="1322654"/>
            <a:ext cx="3729236" cy="954107"/>
          </a:xfrm>
          <a:prstGeom prst="rect">
            <a:avLst/>
          </a:prstGeom>
          <a:noFill/>
        </p:spPr>
        <p:txBody>
          <a:bodyPr wrap="square">
            <a:spAutoFit/>
          </a:bodyPr>
          <a:lstStyle/>
          <a:p>
            <a:r>
              <a:rPr lang="it-IT" sz="1400" b="0" i="0" dirty="0">
                <a:solidFill>
                  <a:srgbClr val="212121"/>
                </a:solidFill>
                <a:effectLst/>
                <a:latin typeface="Roboto" panose="02000000000000000000" pitchFamily="2" charset="0"/>
              </a:rPr>
              <a:t>Ottenuto il dataset complet</a:t>
            </a:r>
            <a:r>
              <a:rPr lang="it-IT" sz="1400" dirty="0">
                <a:solidFill>
                  <a:srgbClr val="212121"/>
                </a:solidFill>
                <a:latin typeface="Roboto" panose="02000000000000000000" pitchFamily="2" charset="0"/>
              </a:rPr>
              <a:t>o, </a:t>
            </a:r>
          </a:p>
          <a:p>
            <a:r>
              <a:rPr lang="it-IT" sz="1400" dirty="0">
                <a:solidFill>
                  <a:srgbClr val="212121"/>
                </a:solidFill>
                <a:latin typeface="Roboto" panose="02000000000000000000" pitchFamily="2" charset="0"/>
              </a:rPr>
              <a:t>sono state applicate diverse trasformazioni:</a:t>
            </a:r>
          </a:p>
          <a:p>
            <a:endParaRPr lang="it-IT" sz="1400" dirty="0">
              <a:solidFill>
                <a:srgbClr val="212121"/>
              </a:solidFill>
              <a:latin typeface="Roboto" panose="02000000000000000000" pitchFamily="2" charset="0"/>
            </a:endParaRPr>
          </a:p>
          <a:p>
            <a:endParaRPr lang="it-IT" sz="1400" dirty="0"/>
          </a:p>
        </p:txBody>
      </p:sp>
      <p:pic>
        <p:nvPicPr>
          <p:cNvPr id="11" name="Immagine 10">
            <a:extLst>
              <a:ext uri="{FF2B5EF4-FFF2-40B4-BE49-F238E27FC236}">
                <a16:creationId xmlns:a16="http://schemas.microsoft.com/office/drawing/2014/main" id="{7656BD31-F6BD-02E8-47F5-07A9FA26CA83}"/>
              </a:ext>
            </a:extLst>
          </p:cNvPr>
          <p:cNvPicPr>
            <a:picLocks noChangeAspect="1"/>
          </p:cNvPicPr>
          <p:nvPr/>
        </p:nvPicPr>
        <p:blipFill>
          <a:blip r:embed="rId2"/>
          <a:stretch>
            <a:fillRect/>
          </a:stretch>
        </p:blipFill>
        <p:spPr>
          <a:xfrm>
            <a:off x="6685471" y="744441"/>
            <a:ext cx="5193503" cy="1156427"/>
          </a:xfrm>
          <a:prstGeom prst="rect">
            <a:avLst/>
          </a:prstGeom>
        </p:spPr>
      </p:pic>
      <p:sp>
        <p:nvSpPr>
          <p:cNvPr id="5" name="CasellaDiTesto 4">
            <a:extLst>
              <a:ext uri="{FF2B5EF4-FFF2-40B4-BE49-F238E27FC236}">
                <a16:creationId xmlns:a16="http://schemas.microsoft.com/office/drawing/2014/main" id="{974DFD09-70C2-D68C-9CF1-C181423906C0}"/>
              </a:ext>
            </a:extLst>
          </p:cNvPr>
          <p:cNvSpPr txBox="1"/>
          <p:nvPr/>
        </p:nvSpPr>
        <p:spPr>
          <a:xfrm>
            <a:off x="1541504" y="2276761"/>
            <a:ext cx="10041548" cy="3277820"/>
          </a:xfrm>
          <a:prstGeom prst="rect">
            <a:avLst/>
          </a:prstGeom>
          <a:noFill/>
        </p:spPr>
        <p:txBody>
          <a:bodyPr wrap="square">
            <a:spAutoFit/>
          </a:bodyPr>
          <a:lstStyle/>
          <a:p>
            <a:pPr marL="285750" indent="-285750">
              <a:buFont typeface="Arial" panose="020B0604020202020204" pitchFamily="34" charset="0"/>
              <a:buChar char="•"/>
            </a:pPr>
            <a:r>
              <a:rPr lang="it-IT" sz="1200" b="0" i="0" dirty="0">
                <a:solidFill>
                  <a:srgbClr val="212121"/>
                </a:solidFill>
                <a:effectLst/>
                <a:latin typeface="Roboto" panose="02000000000000000000" pitchFamily="2" charset="0"/>
              </a:rPr>
              <a:t>Aggregazione degli attributi </a:t>
            </a:r>
            <a:r>
              <a:rPr lang="it-IT" sz="1200" b="1" i="0" dirty="0">
                <a:solidFill>
                  <a:srgbClr val="212121"/>
                </a:solidFill>
                <a:effectLst/>
                <a:latin typeface="Roboto" panose="02000000000000000000" pitchFamily="2" charset="0"/>
              </a:rPr>
              <a:t>ch_code</a:t>
            </a:r>
            <a:r>
              <a:rPr lang="it-IT" sz="1200" b="0" i="0" dirty="0">
                <a:solidFill>
                  <a:srgbClr val="212121"/>
                </a:solidFill>
                <a:effectLst/>
                <a:latin typeface="Roboto" panose="02000000000000000000" pitchFamily="2" charset="0"/>
              </a:rPr>
              <a:t> e </a:t>
            </a:r>
            <a:r>
              <a:rPr lang="it-IT" sz="1200" b="1" i="0" dirty="0">
                <a:solidFill>
                  <a:srgbClr val="212121"/>
                </a:solidFill>
                <a:effectLst/>
                <a:latin typeface="Roboto" panose="02000000000000000000" pitchFamily="2" charset="0"/>
              </a:rPr>
              <a:t>num_code</a:t>
            </a:r>
            <a:r>
              <a:rPr lang="it-IT" sz="1200" b="0" i="0" dirty="0">
                <a:solidFill>
                  <a:srgbClr val="212121"/>
                </a:solidFill>
                <a:effectLst/>
                <a:latin typeface="Roboto" panose="02000000000000000000" pitchFamily="2" charset="0"/>
              </a:rPr>
              <a:t>, che indicano rispettivamente il codice della compagnia assegnato dallo IATA (International Air Transport Association) ed il codice del volo, in un unico attributo che lo identificherà unicamente e che andremo a rinominare semplicemente in </a:t>
            </a:r>
            <a:r>
              <a:rPr lang="it-IT" sz="1200" b="1" i="1" dirty="0">
                <a:solidFill>
                  <a:srgbClr val="212121"/>
                </a:solidFill>
                <a:effectLst/>
                <a:latin typeface="Roboto" panose="02000000000000000000" pitchFamily="2" charset="0"/>
              </a:rPr>
              <a:t>flight</a:t>
            </a:r>
            <a:r>
              <a:rPr lang="it-IT" sz="1200" b="0" i="0" dirty="0">
                <a:solidFill>
                  <a:srgbClr val="212121"/>
                </a:solidFill>
                <a:effectLst/>
                <a:latin typeface="Roboto" panose="02000000000000000000" pitchFamily="2" charset="0"/>
              </a:rPr>
              <a:t>.</a:t>
            </a:r>
          </a:p>
          <a:p>
            <a:pPr marL="285750" indent="-285750">
              <a:buFont typeface="Arial" panose="020B0604020202020204" pitchFamily="34" charset="0"/>
              <a:buChar char="•"/>
            </a:pPr>
            <a:endParaRPr lang="it-IT" sz="1200" dirty="0">
              <a:solidFill>
                <a:srgbClr val="212121"/>
              </a:solidFill>
              <a:latin typeface="Roboto" panose="02000000000000000000" pitchFamily="2" charset="0"/>
            </a:endParaRPr>
          </a:p>
          <a:p>
            <a:pPr marL="285750" indent="-285750">
              <a:buFont typeface="Arial" panose="020B0604020202020204" pitchFamily="34" charset="0"/>
              <a:buChar char="•"/>
            </a:pPr>
            <a:r>
              <a:rPr lang="it-IT" sz="1200" b="0" i="0" dirty="0">
                <a:solidFill>
                  <a:srgbClr val="212121"/>
                </a:solidFill>
                <a:effectLst/>
                <a:latin typeface="Roboto" panose="02000000000000000000" pitchFamily="2" charset="0"/>
              </a:rPr>
              <a:t>Pulizia e semplificazione dei valori assunti dall’attributo </a:t>
            </a:r>
            <a:r>
              <a:rPr lang="it-IT" sz="1200" b="1" i="0" dirty="0">
                <a:solidFill>
                  <a:srgbClr val="212121"/>
                </a:solidFill>
                <a:effectLst/>
                <a:latin typeface="Roboto" panose="02000000000000000000" pitchFamily="2" charset="0"/>
              </a:rPr>
              <a:t>stop</a:t>
            </a:r>
            <a:r>
              <a:rPr lang="it-IT" sz="1200" b="0" i="0" dirty="0">
                <a:solidFill>
                  <a:srgbClr val="212121"/>
                </a:solidFill>
                <a:effectLst/>
                <a:latin typeface="Roboto" panose="02000000000000000000" pitchFamily="2" charset="0"/>
              </a:rPr>
              <a:t> grazie all’utilizzo delle espressioni regolari, andando a lasciare tre possibili valori: </a:t>
            </a:r>
            <a:r>
              <a:rPr lang="en-US" sz="1200" b="0" i="0" dirty="0">
                <a:solidFill>
                  <a:srgbClr val="212121"/>
                </a:solidFill>
                <a:effectLst/>
                <a:latin typeface="Courier New" panose="02070309020205020404" pitchFamily="49" charset="0"/>
              </a:rPr>
              <a:t>['zero ‘,'</a:t>
            </a:r>
            <a:r>
              <a:rPr lang="en-US" sz="1200" b="0" i="0" dirty="0" err="1">
                <a:solidFill>
                  <a:srgbClr val="212121"/>
                </a:solidFill>
                <a:effectLst/>
                <a:latin typeface="Courier New" panose="02070309020205020404" pitchFamily="49" charset="0"/>
              </a:rPr>
              <a:t>one’,'two_or_more</a:t>
            </a:r>
            <a:r>
              <a:rPr lang="en-US" sz="1200" b="0" i="0" dirty="0">
                <a:solidFill>
                  <a:srgbClr val="212121"/>
                </a:solidFill>
                <a:effectLst/>
                <a:latin typeface="Courier New" panose="02070309020205020404" pitchFamily="49" charset="0"/>
              </a:rPr>
              <a:t>’]</a:t>
            </a:r>
          </a:p>
          <a:p>
            <a:pPr marL="285750" indent="-285750">
              <a:buFont typeface="Arial" panose="020B0604020202020204" pitchFamily="34" charset="0"/>
              <a:buChar char="•"/>
            </a:pPr>
            <a:endParaRPr lang="en-US" sz="1200" dirty="0">
              <a:solidFill>
                <a:srgbClr val="212121"/>
              </a:solidFill>
              <a:latin typeface="Courier New" panose="02070309020205020404" pitchFamily="49" charset="0"/>
            </a:endParaRPr>
          </a:p>
          <a:p>
            <a:pPr marL="171450" indent="-171450" algn="l">
              <a:buFont typeface="Arial" panose="020B0604020202020204" pitchFamily="34" charset="0"/>
              <a:buChar char="•"/>
            </a:pPr>
            <a:r>
              <a:rPr lang="it-IT" sz="1200" b="0" i="0" dirty="0">
                <a:solidFill>
                  <a:srgbClr val="212121"/>
                </a:solidFill>
                <a:effectLst/>
                <a:latin typeface="Roboto" panose="02000000000000000000" pitchFamily="2" charset="0"/>
              </a:rPr>
              <a:t>Trasformazione attributi numerici (dep_time), (arr_time) in categorici andando a dividere in 6 fasce orarie:</a:t>
            </a:r>
          </a:p>
          <a:p>
            <a:pPr algn="l"/>
            <a:r>
              <a:rPr lang="it-IT" sz="1200" b="0" i="0" dirty="0">
                <a:solidFill>
                  <a:srgbClr val="212121"/>
                </a:solidFill>
                <a:effectLst/>
                <a:latin typeface="Roboto" panose="02000000000000000000" pitchFamily="2" charset="0"/>
              </a:rPr>
              <a:t> </a:t>
            </a:r>
          </a:p>
          <a:p>
            <a:pPr algn="ctr"/>
            <a:r>
              <a:rPr lang="it-IT" sz="1050" b="0" i="1" dirty="0">
                <a:solidFill>
                  <a:srgbClr val="212121"/>
                </a:solidFill>
                <a:effectLst/>
                <a:latin typeface="Roboto" panose="02000000000000000000" pitchFamily="2" charset="0"/>
              </a:rPr>
              <a:t>Late_Night</a:t>
            </a:r>
            <a:r>
              <a:rPr lang="it-IT" sz="1050" b="0" i="0" dirty="0">
                <a:solidFill>
                  <a:srgbClr val="212121"/>
                </a:solidFill>
                <a:effectLst/>
                <a:latin typeface="Roboto" panose="02000000000000000000" pitchFamily="2" charset="0"/>
              </a:rPr>
              <a:t> = [00.00 - 03.59]</a:t>
            </a:r>
          </a:p>
          <a:p>
            <a:pPr algn="ctr"/>
            <a:r>
              <a:rPr lang="it-IT" sz="1050" b="0" i="1" dirty="0">
                <a:solidFill>
                  <a:srgbClr val="212121"/>
                </a:solidFill>
                <a:effectLst/>
                <a:latin typeface="Roboto" panose="02000000000000000000" pitchFamily="2" charset="0"/>
              </a:rPr>
              <a:t>Early_Morning</a:t>
            </a:r>
            <a:r>
              <a:rPr lang="it-IT" sz="1050" b="0" i="0" dirty="0">
                <a:solidFill>
                  <a:srgbClr val="212121"/>
                </a:solidFill>
                <a:effectLst/>
                <a:latin typeface="Roboto" panose="02000000000000000000" pitchFamily="2" charset="0"/>
              </a:rPr>
              <a:t> = [04.00 - 07.59]</a:t>
            </a:r>
          </a:p>
          <a:p>
            <a:pPr algn="ctr"/>
            <a:r>
              <a:rPr lang="it-IT" sz="1050" b="0" i="1" dirty="0">
                <a:solidFill>
                  <a:srgbClr val="212121"/>
                </a:solidFill>
                <a:effectLst/>
                <a:latin typeface="Roboto" panose="02000000000000000000" pitchFamily="2" charset="0"/>
              </a:rPr>
              <a:t>Morning</a:t>
            </a:r>
            <a:r>
              <a:rPr lang="it-IT" sz="1050" b="0" i="0" dirty="0">
                <a:solidFill>
                  <a:srgbClr val="212121"/>
                </a:solidFill>
                <a:effectLst/>
                <a:latin typeface="Roboto" panose="02000000000000000000" pitchFamily="2" charset="0"/>
              </a:rPr>
              <a:t> = [8.00- 12.59]</a:t>
            </a:r>
          </a:p>
          <a:p>
            <a:pPr algn="ctr"/>
            <a:r>
              <a:rPr lang="it-IT" sz="1050" b="0" i="1" dirty="0">
                <a:solidFill>
                  <a:srgbClr val="212121"/>
                </a:solidFill>
                <a:effectLst/>
                <a:latin typeface="Roboto" panose="02000000000000000000" pitchFamily="2" charset="0"/>
              </a:rPr>
              <a:t>Afternoon</a:t>
            </a:r>
            <a:r>
              <a:rPr lang="it-IT" sz="1050" b="0" i="0" dirty="0">
                <a:solidFill>
                  <a:srgbClr val="212121"/>
                </a:solidFill>
                <a:effectLst/>
                <a:latin typeface="Roboto" panose="02000000000000000000" pitchFamily="2" charset="0"/>
              </a:rPr>
              <a:t> = [13.00- 16.59]</a:t>
            </a:r>
          </a:p>
          <a:p>
            <a:pPr algn="ctr"/>
            <a:r>
              <a:rPr lang="it-IT" sz="1050" b="0" i="1" dirty="0">
                <a:solidFill>
                  <a:srgbClr val="212121"/>
                </a:solidFill>
                <a:effectLst/>
                <a:latin typeface="Roboto" panose="02000000000000000000" pitchFamily="2" charset="0"/>
              </a:rPr>
              <a:t>Evening</a:t>
            </a:r>
            <a:r>
              <a:rPr lang="it-IT" sz="1050" b="0" i="0" dirty="0">
                <a:solidFill>
                  <a:srgbClr val="212121"/>
                </a:solidFill>
                <a:effectLst/>
                <a:latin typeface="Roboto" panose="02000000000000000000" pitchFamily="2" charset="0"/>
              </a:rPr>
              <a:t> = [17.00- 20.59]</a:t>
            </a:r>
          </a:p>
          <a:p>
            <a:pPr algn="ctr"/>
            <a:r>
              <a:rPr lang="it-IT" sz="1050" b="0" i="1" dirty="0">
                <a:solidFill>
                  <a:srgbClr val="212121"/>
                </a:solidFill>
                <a:effectLst/>
                <a:latin typeface="Roboto" panose="02000000000000000000" pitchFamily="2" charset="0"/>
              </a:rPr>
              <a:t>Night</a:t>
            </a:r>
            <a:r>
              <a:rPr lang="it-IT" sz="1050" b="0" i="0" dirty="0">
                <a:solidFill>
                  <a:srgbClr val="212121"/>
                </a:solidFill>
                <a:effectLst/>
                <a:latin typeface="Roboto" panose="02000000000000000000" pitchFamily="2" charset="0"/>
              </a:rPr>
              <a:t> = [21.00- 23.59 ]</a:t>
            </a:r>
          </a:p>
          <a:p>
            <a:endParaRPr lang="it-IT" sz="1200" b="0" i="0" dirty="0">
              <a:solidFill>
                <a:srgbClr val="212121"/>
              </a:solidFill>
              <a:effectLst/>
              <a:latin typeface="Roboto" panose="02000000000000000000" pitchFamily="2" charset="0"/>
            </a:endParaRPr>
          </a:p>
          <a:p>
            <a:endParaRPr lang="it-IT" sz="1200" b="0" i="0" dirty="0">
              <a:solidFill>
                <a:srgbClr val="212121"/>
              </a:solidFill>
              <a:effectLst/>
              <a:latin typeface="Roboto" panose="02000000000000000000" pitchFamily="2" charset="0"/>
            </a:endParaRPr>
          </a:p>
          <a:p>
            <a:pPr marL="171450" indent="-171450">
              <a:buFont typeface="Arial" panose="020B0604020202020204" pitchFamily="34" charset="0"/>
              <a:buChar char="•"/>
            </a:pPr>
            <a:r>
              <a:rPr lang="it-IT" sz="1200" dirty="0">
                <a:latin typeface="Roboto" panose="02000000000000000000" pitchFamily="2" charset="0"/>
                <a:ea typeface="Roboto" panose="02000000000000000000" pitchFamily="2" charset="0"/>
                <a:cs typeface="Roboto" panose="02000000000000000000" pitchFamily="2" charset="0"/>
              </a:rPr>
              <a:t>Trasformazione attributo </a:t>
            </a:r>
            <a:r>
              <a:rPr lang="it-IT" sz="1200" b="1" dirty="0">
                <a:latin typeface="Roboto" panose="02000000000000000000" pitchFamily="2" charset="0"/>
                <a:ea typeface="Roboto" panose="02000000000000000000" pitchFamily="2" charset="0"/>
                <a:cs typeface="Roboto" panose="02000000000000000000" pitchFamily="2" charset="0"/>
              </a:rPr>
              <a:t>time_taken </a:t>
            </a:r>
            <a:r>
              <a:rPr lang="it-IT" sz="1200" dirty="0">
                <a:latin typeface="Roboto" panose="02000000000000000000" pitchFamily="2" charset="0"/>
                <a:ea typeface="Roboto" panose="02000000000000000000" pitchFamily="2" charset="0"/>
                <a:cs typeface="Roboto" panose="02000000000000000000" pitchFamily="2" charset="0"/>
              </a:rPr>
              <a:t>dal formato '00h 00m' in float '0.0'</a:t>
            </a:r>
          </a:p>
        </p:txBody>
      </p:sp>
      <p:pic>
        <p:nvPicPr>
          <p:cNvPr id="19" name="Immagine 18">
            <a:extLst>
              <a:ext uri="{FF2B5EF4-FFF2-40B4-BE49-F238E27FC236}">
                <a16:creationId xmlns:a16="http://schemas.microsoft.com/office/drawing/2014/main" id="{E15AFD15-92CD-4226-204D-D8258D9F6052}"/>
              </a:ext>
            </a:extLst>
          </p:cNvPr>
          <p:cNvPicPr>
            <a:picLocks noChangeAspect="1"/>
          </p:cNvPicPr>
          <p:nvPr/>
        </p:nvPicPr>
        <p:blipFill>
          <a:blip r:embed="rId3"/>
          <a:stretch>
            <a:fillRect/>
          </a:stretch>
        </p:blipFill>
        <p:spPr>
          <a:xfrm>
            <a:off x="6709247" y="5477775"/>
            <a:ext cx="5169727" cy="1222038"/>
          </a:xfrm>
          <a:prstGeom prst="rect">
            <a:avLst/>
          </a:prstGeom>
        </p:spPr>
      </p:pic>
    </p:spTree>
    <p:extLst>
      <p:ext uri="{BB962C8B-B14F-4D97-AF65-F5344CB8AC3E}">
        <p14:creationId xmlns:p14="http://schemas.microsoft.com/office/powerpoint/2010/main" val="524921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589CD6-6852-4023-85CD-AF1B2BA5B413}"/>
              </a:ext>
            </a:extLst>
          </p:cNvPr>
          <p:cNvSpPr>
            <a:spLocks noGrp="1"/>
          </p:cNvSpPr>
          <p:nvPr>
            <p:ph type="title"/>
          </p:nvPr>
        </p:nvSpPr>
        <p:spPr>
          <a:xfrm>
            <a:off x="1541504" y="424452"/>
            <a:ext cx="4554496" cy="275253"/>
          </a:xfrm>
        </p:spPr>
        <p:txBody>
          <a:bodyPr>
            <a:noAutofit/>
          </a:bodyPr>
          <a:lstStyle/>
          <a:p>
            <a:r>
              <a:rPr lang="it-IT" sz="2800" b="1" i="1" dirty="0">
                <a:solidFill>
                  <a:schemeClr val="accent1"/>
                </a:solidFill>
              </a:rPr>
              <a:t>Visualization</a:t>
            </a:r>
          </a:p>
        </p:txBody>
      </p:sp>
      <p:sp>
        <p:nvSpPr>
          <p:cNvPr id="8" name="CasellaDiTesto 7">
            <a:extLst>
              <a:ext uri="{FF2B5EF4-FFF2-40B4-BE49-F238E27FC236}">
                <a16:creationId xmlns:a16="http://schemas.microsoft.com/office/drawing/2014/main" id="{E9B91B75-55F3-1BF4-1261-B858B171015B}"/>
              </a:ext>
            </a:extLst>
          </p:cNvPr>
          <p:cNvSpPr txBox="1"/>
          <p:nvPr/>
        </p:nvSpPr>
        <p:spPr>
          <a:xfrm>
            <a:off x="1541503" y="1322654"/>
            <a:ext cx="9457175" cy="338554"/>
          </a:xfrm>
          <a:prstGeom prst="rect">
            <a:avLst/>
          </a:prstGeom>
          <a:noFill/>
        </p:spPr>
        <p:txBody>
          <a:bodyPr wrap="square">
            <a:spAutoFit/>
          </a:bodyPr>
          <a:lstStyle/>
          <a:p>
            <a:pPr algn="ctr"/>
            <a:r>
              <a:rPr lang="it-IT" sz="1400" b="1" i="0" dirty="0">
                <a:solidFill>
                  <a:srgbClr val="212121"/>
                </a:solidFill>
                <a:effectLst/>
                <a:latin typeface="Roboto" panose="02000000000000000000" pitchFamily="2" charset="0"/>
              </a:rPr>
              <a:t>Visualizziamo </a:t>
            </a:r>
            <a:r>
              <a:rPr lang="it-IT" sz="1600" b="1" i="0" dirty="0">
                <a:solidFill>
                  <a:srgbClr val="212121"/>
                </a:solidFill>
                <a:effectLst/>
                <a:latin typeface="Roboto" panose="02000000000000000000" pitchFamily="2" charset="0"/>
              </a:rPr>
              <a:t>innanzitutto</a:t>
            </a:r>
            <a:r>
              <a:rPr lang="it-IT" sz="1400" b="1" i="0" dirty="0">
                <a:solidFill>
                  <a:srgbClr val="212121"/>
                </a:solidFill>
                <a:effectLst/>
                <a:latin typeface="Roboto" panose="02000000000000000000" pitchFamily="2" charset="0"/>
              </a:rPr>
              <a:t> le compagnie in gioco ed i voli da loro effettuati.</a:t>
            </a:r>
            <a:endParaRPr lang="it-IT" sz="1400" b="1" dirty="0"/>
          </a:p>
        </p:txBody>
      </p:sp>
      <p:pic>
        <p:nvPicPr>
          <p:cNvPr id="4" name="Immagine 3">
            <a:extLst>
              <a:ext uri="{FF2B5EF4-FFF2-40B4-BE49-F238E27FC236}">
                <a16:creationId xmlns:a16="http://schemas.microsoft.com/office/drawing/2014/main" id="{9E34C40B-753E-7F81-E006-AD0090FD9CF1}"/>
              </a:ext>
            </a:extLst>
          </p:cNvPr>
          <p:cNvPicPr>
            <a:picLocks noChangeAspect="1"/>
          </p:cNvPicPr>
          <p:nvPr/>
        </p:nvPicPr>
        <p:blipFill>
          <a:blip r:embed="rId2"/>
          <a:stretch>
            <a:fillRect/>
          </a:stretch>
        </p:blipFill>
        <p:spPr>
          <a:xfrm>
            <a:off x="1541503" y="1913685"/>
            <a:ext cx="4359018" cy="815411"/>
          </a:xfrm>
          <a:prstGeom prst="rect">
            <a:avLst/>
          </a:prstGeom>
        </p:spPr>
      </p:pic>
      <p:pic>
        <p:nvPicPr>
          <p:cNvPr id="7" name="Immagine 6">
            <a:extLst>
              <a:ext uri="{FF2B5EF4-FFF2-40B4-BE49-F238E27FC236}">
                <a16:creationId xmlns:a16="http://schemas.microsoft.com/office/drawing/2014/main" id="{E38030A5-A2FD-DAFC-D556-FE4CD341B3AA}"/>
              </a:ext>
            </a:extLst>
          </p:cNvPr>
          <p:cNvPicPr>
            <a:picLocks noChangeAspect="1"/>
          </p:cNvPicPr>
          <p:nvPr/>
        </p:nvPicPr>
        <p:blipFill>
          <a:blip r:embed="rId3"/>
          <a:stretch>
            <a:fillRect/>
          </a:stretch>
        </p:blipFill>
        <p:spPr>
          <a:xfrm>
            <a:off x="5880393" y="3012350"/>
            <a:ext cx="5425910" cy="3429297"/>
          </a:xfrm>
          <a:prstGeom prst="rect">
            <a:avLst/>
          </a:prstGeom>
        </p:spPr>
      </p:pic>
      <p:sp>
        <p:nvSpPr>
          <p:cNvPr id="10" name="CasellaDiTesto 9">
            <a:extLst>
              <a:ext uri="{FF2B5EF4-FFF2-40B4-BE49-F238E27FC236}">
                <a16:creationId xmlns:a16="http://schemas.microsoft.com/office/drawing/2014/main" id="{EF1FACCE-8B95-B60A-9A8F-EDE3DD487BDD}"/>
              </a:ext>
            </a:extLst>
          </p:cNvPr>
          <p:cNvSpPr txBox="1"/>
          <p:nvPr/>
        </p:nvSpPr>
        <p:spPr>
          <a:xfrm>
            <a:off x="1080512" y="4403832"/>
            <a:ext cx="4799881" cy="646331"/>
          </a:xfrm>
          <a:prstGeom prst="rect">
            <a:avLst/>
          </a:prstGeom>
          <a:noFill/>
        </p:spPr>
        <p:txBody>
          <a:bodyPr wrap="square">
            <a:spAutoFit/>
          </a:bodyPr>
          <a:lstStyle/>
          <a:p>
            <a:r>
              <a:rPr lang="it-IT" b="0" i="0" dirty="0">
                <a:solidFill>
                  <a:srgbClr val="212121"/>
                </a:solidFill>
                <a:effectLst/>
                <a:latin typeface="Roboto" panose="02000000000000000000" pitchFamily="2" charset="0"/>
              </a:rPr>
              <a:t> Indigo è la compagnia più "popolare", </a:t>
            </a:r>
          </a:p>
          <a:p>
            <a:r>
              <a:rPr lang="it-IT" b="0" i="0" dirty="0">
                <a:solidFill>
                  <a:srgbClr val="212121"/>
                </a:solidFill>
                <a:effectLst/>
                <a:latin typeface="Roboto" panose="02000000000000000000" pitchFamily="2" charset="0"/>
              </a:rPr>
              <a:t>con il maggior numero di linee per distacco.</a:t>
            </a:r>
            <a:endParaRPr lang="it-IT" dirty="0"/>
          </a:p>
        </p:txBody>
      </p:sp>
    </p:spTree>
    <p:extLst>
      <p:ext uri="{BB962C8B-B14F-4D97-AF65-F5344CB8AC3E}">
        <p14:creationId xmlns:p14="http://schemas.microsoft.com/office/powerpoint/2010/main" val="462984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589CD6-6852-4023-85CD-AF1B2BA5B413}"/>
              </a:ext>
            </a:extLst>
          </p:cNvPr>
          <p:cNvSpPr>
            <a:spLocks noGrp="1"/>
          </p:cNvSpPr>
          <p:nvPr>
            <p:ph type="title"/>
          </p:nvPr>
        </p:nvSpPr>
        <p:spPr>
          <a:xfrm>
            <a:off x="1541504" y="424452"/>
            <a:ext cx="4554496" cy="275253"/>
          </a:xfrm>
        </p:spPr>
        <p:txBody>
          <a:bodyPr>
            <a:noAutofit/>
          </a:bodyPr>
          <a:lstStyle/>
          <a:p>
            <a:r>
              <a:rPr lang="it-IT" sz="2800" b="1" i="1" dirty="0">
                <a:solidFill>
                  <a:schemeClr val="accent1"/>
                </a:solidFill>
              </a:rPr>
              <a:t>Visualization</a:t>
            </a:r>
          </a:p>
        </p:txBody>
      </p:sp>
      <p:sp>
        <p:nvSpPr>
          <p:cNvPr id="8" name="CasellaDiTesto 7">
            <a:extLst>
              <a:ext uri="{FF2B5EF4-FFF2-40B4-BE49-F238E27FC236}">
                <a16:creationId xmlns:a16="http://schemas.microsoft.com/office/drawing/2014/main" id="{E9B91B75-55F3-1BF4-1261-B858B171015B}"/>
              </a:ext>
            </a:extLst>
          </p:cNvPr>
          <p:cNvSpPr txBox="1"/>
          <p:nvPr/>
        </p:nvSpPr>
        <p:spPr>
          <a:xfrm>
            <a:off x="1541503" y="1322654"/>
            <a:ext cx="9457175" cy="523220"/>
          </a:xfrm>
          <a:prstGeom prst="rect">
            <a:avLst/>
          </a:prstGeom>
          <a:noFill/>
        </p:spPr>
        <p:txBody>
          <a:bodyPr wrap="square">
            <a:spAutoFit/>
          </a:bodyPr>
          <a:lstStyle/>
          <a:p>
            <a:pPr algn="ctr"/>
            <a:r>
              <a:rPr lang="it-IT" sz="1400" b="1" i="0" dirty="0">
                <a:solidFill>
                  <a:srgbClr val="212121"/>
                </a:solidFill>
                <a:effectLst/>
                <a:latin typeface="Roboto" panose="02000000000000000000" pitchFamily="2" charset="0"/>
              </a:rPr>
              <a:t>Vediamo adesso come sono distribuite le due classi Economy e Business tra le varie compagnie, e la distribuzione dei prezzi dei ticket.</a:t>
            </a:r>
            <a:endParaRPr lang="it-IT" sz="1400" b="1" dirty="0"/>
          </a:p>
        </p:txBody>
      </p:sp>
      <p:pic>
        <p:nvPicPr>
          <p:cNvPr id="5" name="Immagine 4">
            <a:extLst>
              <a:ext uri="{FF2B5EF4-FFF2-40B4-BE49-F238E27FC236}">
                <a16:creationId xmlns:a16="http://schemas.microsoft.com/office/drawing/2014/main" id="{2B756411-F7F4-F25E-1319-F0C8E40E0CB9}"/>
              </a:ext>
            </a:extLst>
          </p:cNvPr>
          <p:cNvPicPr>
            <a:picLocks noChangeAspect="1"/>
          </p:cNvPicPr>
          <p:nvPr/>
        </p:nvPicPr>
        <p:blipFill>
          <a:blip r:embed="rId2"/>
          <a:stretch>
            <a:fillRect/>
          </a:stretch>
        </p:blipFill>
        <p:spPr>
          <a:xfrm>
            <a:off x="1837931" y="1945603"/>
            <a:ext cx="3027367" cy="2765043"/>
          </a:xfrm>
          <a:prstGeom prst="rect">
            <a:avLst/>
          </a:prstGeom>
        </p:spPr>
      </p:pic>
      <p:pic>
        <p:nvPicPr>
          <p:cNvPr id="9" name="Immagine 8">
            <a:extLst>
              <a:ext uri="{FF2B5EF4-FFF2-40B4-BE49-F238E27FC236}">
                <a16:creationId xmlns:a16="http://schemas.microsoft.com/office/drawing/2014/main" id="{B70DEFEB-9397-BC91-059B-F585F7D87BF6}"/>
              </a:ext>
            </a:extLst>
          </p:cNvPr>
          <p:cNvPicPr>
            <a:picLocks noChangeAspect="1"/>
          </p:cNvPicPr>
          <p:nvPr/>
        </p:nvPicPr>
        <p:blipFill>
          <a:blip r:embed="rId3"/>
          <a:stretch>
            <a:fillRect/>
          </a:stretch>
        </p:blipFill>
        <p:spPr>
          <a:xfrm>
            <a:off x="5410736" y="2988377"/>
            <a:ext cx="5890770" cy="3444538"/>
          </a:xfrm>
          <a:prstGeom prst="rect">
            <a:avLst/>
          </a:prstGeom>
        </p:spPr>
      </p:pic>
    </p:spTree>
    <p:extLst>
      <p:ext uri="{BB962C8B-B14F-4D97-AF65-F5344CB8AC3E}">
        <p14:creationId xmlns:p14="http://schemas.microsoft.com/office/powerpoint/2010/main" val="883826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589CD6-6852-4023-85CD-AF1B2BA5B413}"/>
              </a:ext>
            </a:extLst>
          </p:cNvPr>
          <p:cNvSpPr>
            <a:spLocks noGrp="1"/>
          </p:cNvSpPr>
          <p:nvPr>
            <p:ph type="title"/>
          </p:nvPr>
        </p:nvSpPr>
        <p:spPr>
          <a:xfrm>
            <a:off x="1541504" y="424452"/>
            <a:ext cx="4554496" cy="275253"/>
          </a:xfrm>
        </p:spPr>
        <p:txBody>
          <a:bodyPr>
            <a:noAutofit/>
          </a:bodyPr>
          <a:lstStyle/>
          <a:p>
            <a:r>
              <a:rPr lang="it-IT" sz="2800" b="1" i="1" dirty="0">
                <a:solidFill>
                  <a:schemeClr val="accent1"/>
                </a:solidFill>
              </a:rPr>
              <a:t>Visualization</a:t>
            </a:r>
          </a:p>
        </p:txBody>
      </p:sp>
      <p:sp>
        <p:nvSpPr>
          <p:cNvPr id="8" name="CasellaDiTesto 7">
            <a:extLst>
              <a:ext uri="{FF2B5EF4-FFF2-40B4-BE49-F238E27FC236}">
                <a16:creationId xmlns:a16="http://schemas.microsoft.com/office/drawing/2014/main" id="{E9B91B75-55F3-1BF4-1261-B858B171015B}"/>
              </a:ext>
            </a:extLst>
          </p:cNvPr>
          <p:cNvSpPr txBox="1"/>
          <p:nvPr/>
        </p:nvSpPr>
        <p:spPr>
          <a:xfrm>
            <a:off x="1541504" y="1044200"/>
            <a:ext cx="9457175" cy="338554"/>
          </a:xfrm>
          <a:prstGeom prst="rect">
            <a:avLst/>
          </a:prstGeom>
          <a:noFill/>
        </p:spPr>
        <p:txBody>
          <a:bodyPr wrap="square">
            <a:spAutoFit/>
          </a:bodyPr>
          <a:lstStyle/>
          <a:p>
            <a:pPr algn="ctr"/>
            <a:r>
              <a:rPr lang="it-IT" sz="1600" b="1" i="0" dirty="0">
                <a:solidFill>
                  <a:srgbClr val="212121"/>
                </a:solidFill>
                <a:effectLst/>
                <a:latin typeface="Roboto" panose="02000000000000000000" pitchFamily="2" charset="0"/>
              </a:rPr>
              <a:t>Come varia prezzo tra le compagnie?</a:t>
            </a:r>
            <a:endParaRPr lang="it-IT" sz="1600" b="1" dirty="0"/>
          </a:p>
        </p:txBody>
      </p:sp>
      <p:pic>
        <p:nvPicPr>
          <p:cNvPr id="4" name="Immagine 3">
            <a:extLst>
              <a:ext uri="{FF2B5EF4-FFF2-40B4-BE49-F238E27FC236}">
                <a16:creationId xmlns:a16="http://schemas.microsoft.com/office/drawing/2014/main" id="{BDEC12E7-F75F-BEF1-D7A3-50A809F66C47}"/>
              </a:ext>
            </a:extLst>
          </p:cNvPr>
          <p:cNvPicPr>
            <a:picLocks noChangeAspect="1"/>
          </p:cNvPicPr>
          <p:nvPr/>
        </p:nvPicPr>
        <p:blipFill>
          <a:blip r:embed="rId2"/>
          <a:stretch>
            <a:fillRect/>
          </a:stretch>
        </p:blipFill>
        <p:spPr>
          <a:xfrm>
            <a:off x="2559032" y="1487519"/>
            <a:ext cx="7422118" cy="3882961"/>
          </a:xfrm>
          <a:prstGeom prst="rect">
            <a:avLst/>
          </a:prstGeom>
        </p:spPr>
      </p:pic>
      <p:sp>
        <p:nvSpPr>
          <p:cNvPr id="7" name="CasellaDiTesto 6">
            <a:extLst>
              <a:ext uri="{FF2B5EF4-FFF2-40B4-BE49-F238E27FC236}">
                <a16:creationId xmlns:a16="http://schemas.microsoft.com/office/drawing/2014/main" id="{0ED931F3-E534-85B9-BDFF-2104ECAD091C}"/>
              </a:ext>
            </a:extLst>
          </p:cNvPr>
          <p:cNvSpPr txBox="1"/>
          <p:nvPr/>
        </p:nvSpPr>
        <p:spPr>
          <a:xfrm>
            <a:off x="2408925" y="5629546"/>
            <a:ext cx="9144719" cy="738664"/>
          </a:xfrm>
          <a:prstGeom prst="rect">
            <a:avLst/>
          </a:prstGeom>
          <a:noFill/>
        </p:spPr>
        <p:txBody>
          <a:bodyPr wrap="square">
            <a:spAutoFit/>
          </a:bodyPr>
          <a:lstStyle/>
          <a:p>
            <a:r>
              <a:rPr lang="it-IT" sz="1400" b="0" i="0" dirty="0">
                <a:solidFill>
                  <a:srgbClr val="212121"/>
                </a:solidFill>
                <a:effectLst/>
                <a:latin typeface="Roboto" panose="02000000000000000000" pitchFamily="2" charset="0"/>
              </a:rPr>
              <a:t>Vistara ed Air India hanno prezzi dei ticket mediamente più alti rispetto alle concorrenti, </a:t>
            </a:r>
          </a:p>
          <a:p>
            <a:r>
              <a:rPr lang="it-IT" sz="1400" b="0" i="0" dirty="0">
                <a:solidFill>
                  <a:srgbClr val="212121"/>
                </a:solidFill>
                <a:effectLst/>
                <a:latin typeface="Roboto" panose="02000000000000000000" pitchFamily="2" charset="0"/>
              </a:rPr>
              <a:t>questo è giustificato dal fatto che sono le uniche due compagnie ad offrire la Business Class, che ovviamente ha prezzi molto superiori rispetto alla Economy, come possiamo osservare nei grafici alla slide successiva.</a:t>
            </a:r>
            <a:endParaRPr lang="it-IT" sz="1400" dirty="0"/>
          </a:p>
        </p:txBody>
      </p:sp>
    </p:spTree>
    <p:extLst>
      <p:ext uri="{BB962C8B-B14F-4D97-AF65-F5344CB8AC3E}">
        <p14:creationId xmlns:p14="http://schemas.microsoft.com/office/powerpoint/2010/main" val="17114089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sse">
  <a:themeElements>
    <a:clrScheme name="Parallasse">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sse">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sse">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TM03457496[[fn=Parallasse]]</Template>
  <TotalTime>13083</TotalTime>
  <Words>1737</Words>
  <Application>Microsoft Office PowerPoint</Application>
  <PresentationFormat>Widescreen</PresentationFormat>
  <Paragraphs>163</Paragraphs>
  <Slides>28</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28</vt:i4>
      </vt:variant>
    </vt:vector>
  </HeadingPairs>
  <TitlesOfParts>
    <vt:vector size="34" baseType="lpstr">
      <vt:lpstr>Arial</vt:lpstr>
      <vt:lpstr>Arial-BoldItalicMT</vt:lpstr>
      <vt:lpstr>Corbel</vt:lpstr>
      <vt:lpstr>Courier New</vt:lpstr>
      <vt:lpstr>Roboto</vt:lpstr>
      <vt:lpstr>Parallasse</vt:lpstr>
      <vt:lpstr>PROGETTO DATA MINING  FLIGHT TICKET PRICE PREDICTION </vt:lpstr>
      <vt:lpstr>Presentazione standard di PowerPoint</vt:lpstr>
      <vt:lpstr>Introduzione</vt:lpstr>
      <vt:lpstr>Caricamento e Preprocessing</vt:lpstr>
      <vt:lpstr>Caricamento e Preprocessing</vt:lpstr>
      <vt:lpstr>Caricamento e Preprocessing</vt:lpstr>
      <vt:lpstr>Visualization</vt:lpstr>
      <vt:lpstr>Visualization</vt:lpstr>
      <vt:lpstr>Visualization</vt:lpstr>
      <vt:lpstr>Presentazione standard di PowerPoint</vt:lpstr>
      <vt:lpstr>Visualization</vt:lpstr>
      <vt:lpstr>Visualization</vt:lpstr>
      <vt:lpstr>Visualization</vt:lpstr>
      <vt:lpstr>Visualization</vt:lpstr>
      <vt:lpstr>Visualization</vt:lpstr>
      <vt:lpstr>Visualization</vt:lpstr>
      <vt:lpstr>Presentazione standard di PowerPoint</vt:lpstr>
      <vt:lpstr>Trasformazione dati</vt:lpstr>
      <vt:lpstr>Predizione</vt:lpstr>
      <vt:lpstr>Predizione</vt:lpstr>
      <vt:lpstr>Predizione</vt:lpstr>
      <vt:lpstr>Predizione</vt:lpstr>
      <vt:lpstr>Random Forest per valutazione sulle top features</vt:lpstr>
      <vt:lpstr>Confronto tra TOP3 e ALL features</vt:lpstr>
      <vt:lpstr> Valutazione senza includere l'attributo "Classe"</vt:lpstr>
      <vt:lpstr>Valutazione separata su Economy e Business</vt:lpstr>
      <vt:lpstr>STACKING</vt:lpstr>
      <vt:lpstr>GRAZIE PER L’ATTENZIONE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Decentralized Identifiers (DIDs)      per applicazioni Self-Sovereign Identity</dc:title>
  <dc:creator>Simone Giorgio</dc:creator>
  <cp:lastModifiedBy> </cp:lastModifiedBy>
  <cp:revision>99</cp:revision>
  <dcterms:created xsi:type="dcterms:W3CDTF">2019-07-10T05:44:35Z</dcterms:created>
  <dcterms:modified xsi:type="dcterms:W3CDTF">2023-02-19T09:02:39Z</dcterms:modified>
</cp:coreProperties>
</file>