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70" r:id="rId13"/>
    <p:sldId id="268" r:id="rId14"/>
    <p:sldId id="269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6/13/2022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6/13/2022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6/13/2022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6/13/2022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6/13/2022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6/13/2022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6/13/2022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6/13/2022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6/13/2022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6/13/2022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6/13/2022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6/13/2022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6/13/2022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6/13/2022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6/13/2022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22817" y="630542"/>
            <a:ext cx="11381999" cy="2182327"/>
          </a:xfrm>
        </p:spPr>
        <p:txBody>
          <a:bodyPr/>
          <a:lstStyle/>
          <a:p>
            <a:r>
              <a:rPr lang="it-IT" dirty="0">
                <a:solidFill>
                  <a:schemeClr val="bg1">
                    <a:lumMod val="85000"/>
                    <a:lumOff val="15000"/>
                  </a:schemeClr>
                </a:solidFill>
              </a:rPr>
              <a:t>Caso di studio sistemi ad agenti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622817" y="3399796"/>
            <a:ext cx="10572000" cy="434974"/>
          </a:xfrm>
        </p:spPr>
        <p:txBody>
          <a:bodyPr>
            <a:noAutofit/>
          </a:bodyPr>
          <a:lstStyle/>
          <a:p>
            <a:r>
              <a:rPr lang="it-IT" sz="3200" dirty="0" err="1"/>
              <a:t>EmoFilter</a:t>
            </a:r>
            <a:r>
              <a:rPr lang="it-IT" sz="3200" dirty="0"/>
              <a:t>: un sistema per applicare real-time filtri </a:t>
            </a:r>
            <a:r>
              <a:rPr lang="it-IT" sz="3200" dirty="0" err="1"/>
              <a:t>emotion</a:t>
            </a:r>
            <a:r>
              <a:rPr lang="it-IT" sz="3200" dirty="0"/>
              <a:t> </a:t>
            </a:r>
            <a:r>
              <a:rPr lang="it-IT" sz="3200" dirty="0" err="1"/>
              <a:t>based</a:t>
            </a:r>
            <a:endParaRPr lang="it-IT" sz="3200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500896" y="5286103"/>
            <a:ext cx="32524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Ivan De </a:t>
            </a:r>
            <a:r>
              <a:rPr lang="it-IT" dirty="0" err="1" smtClean="0"/>
              <a:t>Cosmis</a:t>
            </a:r>
            <a:endParaRPr lang="it-IT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Simone </a:t>
            </a:r>
            <a:r>
              <a:rPr lang="it-IT" dirty="0" err="1" smtClean="0"/>
              <a:t>Gramegna</a:t>
            </a:r>
            <a:endParaRPr lang="it-IT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Federico </a:t>
            </a:r>
            <a:r>
              <a:rPr lang="it-IT" dirty="0"/>
              <a:t>Canistro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Giuseppe Galgano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29846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28" y="1428205"/>
            <a:ext cx="11948161" cy="5289013"/>
          </a:xfrm>
          <a:prstGeom prst="rect">
            <a:avLst/>
          </a:prstGeom>
        </p:spPr>
      </p:pic>
      <p:sp>
        <p:nvSpPr>
          <p:cNvPr id="4" name="CasellaDiTesto 3"/>
          <p:cNvSpPr txBox="1"/>
          <p:nvPr/>
        </p:nvSpPr>
        <p:spPr>
          <a:xfrm>
            <a:off x="217715" y="296091"/>
            <a:ext cx="102499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800" b="1" dirty="0" smtClean="0"/>
              <a:t>Applicazione del filtro all’utente</a:t>
            </a:r>
            <a:endParaRPr lang="it-IT" sz="4800" b="1" dirty="0"/>
          </a:p>
        </p:txBody>
      </p:sp>
    </p:spTree>
    <p:extLst>
      <p:ext uri="{BB962C8B-B14F-4D97-AF65-F5344CB8AC3E}">
        <p14:creationId xmlns:p14="http://schemas.microsoft.com/office/powerpoint/2010/main" val="1991755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31" y="1327589"/>
            <a:ext cx="11935739" cy="5351886"/>
          </a:xfrm>
          <a:prstGeom prst="rect">
            <a:avLst/>
          </a:prstGeom>
        </p:spPr>
      </p:pic>
      <p:sp>
        <p:nvSpPr>
          <p:cNvPr id="4" name="CasellaDiTesto 3"/>
          <p:cNvSpPr txBox="1"/>
          <p:nvPr/>
        </p:nvSpPr>
        <p:spPr>
          <a:xfrm>
            <a:off x="217715" y="296091"/>
            <a:ext cx="102499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800" b="1" dirty="0" smtClean="0"/>
              <a:t>Condivisione dell’immagine</a:t>
            </a:r>
            <a:endParaRPr lang="it-IT" sz="4800" b="1" dirty="0"/>
          </a:p>
        </p:txBody>
      </p:sp>
    </p:spTree>
    <p:extLst>
      <p:ext uri="{BB962C8B-B14F-4D97-AF65-F5344CB8AC3E}">
        <p14:creationId xmlns:p14="http://schemas.microsoft.com/office/powerpoint/2010/main" val="1499480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/>
          <p:cNvSpPr txBox="1"/>
          <p:nvPr/>
        </p:nvSpPr>
        <p:spPr>
          <a:xfrm>
            <a:off x="217715" y="461553"/>
            <a:ext cx="102499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800" b="1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Funzionamento in dettaglio</a:t>
            </a:r>
            <a:endParaRPr lang="it-IT" sz="4800" b="1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217715" y="2307769"/>
            <a:ext cx="488550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 smtClean="0"/>
              <a:t>Il sistema acquisisce lo </a:t>
            </a:r>
            <a:r>
              <a:rPr lang="it-IT" sz="2400" dirty="0" err="1" smtClean="0"/>
              <a:t>stream</a:t>
            </a:r>
            <a:r>
              <a:rPr lang="it-IT" sz="2400" dirty="0" smtClean="0"/>
              <a:t> mediante </a:t>
            </a:r>
            <a:r>
              <a:rPr lang="it-IT" sz="2400" dirty="0" err="1" smtClean="0"/>
              <a:t>gen_frames</a:t>
            </a:r>
            <a:r>
              <a:rPr lang="it-IT" sz="2400" dirty="0" smtClean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 smtClean="0"/>
              <a:t>Multithreading per gestire lo </a:t>
            </a:r>
            <a:r>
              <a:rPr lang="it-IT" sz="2400" dirty="0" err="1" smtClean="0"/>
              <a:t>stream</a:t>
            </a:r>
            <a:r>
              <a:rPr lang="it-IT" sz="2400" dirty="0" smtClean="0"/>
              <a:t> ed i frame filtrati e non filtrati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 err="1" smtClean="0"/>
              <a:t>Frames</a:t>
            </a:r>
            <a:r>
              <a:rPr lang="it-IT" sz="2400" dirty="0" smtClean="0"/>
              <a:t> acquisiti in tempo reale ed inviati al sistema </a:t>
            </a:r>
            <a:r>
              <a:rPr lang="it-IT" sz="2400" dirty="0" smtClean="0">
                <a:solidFill>
                  <a:srgbClr val="7030A0"/>
                </a:solidFill>
              </a:rPr>
              <a:t>Face-</a:t>
            </a:r>
            <a:r>
              <a:rPr lang="it-IT" sz="2400" dirty="0" err="1" smtClean="0">
                <a:solidFill>
                  <a:srgbClr val="7030A0"/>
                </a:solidFill>
              </a:rPr>
              <a:t>analyzer</a:t>
            </a:r>
            <a:endParaRPr lang="it-IT" sz="2400" dirty="0" smtClean="0">
              <a:solidFill>
                <a:srgbClr val="7030A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 smtClean="0"/>
              <a:t>Il server salva  i </a:t>
            </a:r>
            <a:r>
              <a:rPr lang="it-IT" sz="2400" dirty="0" err="1" smtClean="0"/>
              <a:t>frames</a:t>
            </a:r>
            <a:r>
              <a:rPr lang="it-IT" sz="2400" dirty="0" smtClean="0"/>
              <a:t> non filtrati degli utenti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2708" y="2821577"/>
            <a:ext cx="6666411" cy="337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215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/>
          <p:cNvSpPr txBox="1"/>
          <p:nvPr/>
        </p:nvSpPr>
        <p:spPr>
          <a:xfrm>
            <a:off x="217715" y="461553"/>
            <a:ext cx="102499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800" b="1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Filtri applicabili</a:t>
            </a:r>
            <a:endParaRPr lang="it-IT" sz="4800" b="1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269965" y="4920342"/>
            <a:ext cx="101454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 smtClean="0"/>
              <a:t>I filtri sono gestiti dalla classe </a:t>
            </a:r>
            <a:r>
              <a:rPr lang="it-IT" sz="2400" dirty="0" err="1" smtClean="0"/>
              <a:t>Filters</a:t>
            </a:r>
            <a:endParaRPr lang="it-IT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 smtClean="0"/>
              <a:t>I filtri sono applicati anche in base all’intensità</a:t>
            </a:r>
            <a:endParaRPr lang="it-IT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 err="1" smtClean="0"/>
              <a:t>Filters</a:t>
            </a:r>
            <a:r>
              <a:rPr lang="it-IT" sz="2400" dirty="0" smtClean="0"/>
              <a:t> utilizzata come </a:t>
            </a:r>
            <a:r>
              <a:rPr lang="it-IT" sz="2400" dirty="0" smtClean="0"/>
              <a:t>database </a:t>
            </a:r>
            <a:r>
              <a:rPr lang="it-IT" sz="2400" dirty="0" smtClean="0"/>
              <a:t>per immagini, scale, </a:t>
            </a:r>
            <a:r>
              <a:rPr lang="it-IT" sz="2400" dirty="0" err="1" smtClean="0"/>
              <a:t>offeset</a:t>
            </a:r>
            <a:r>
              <a:rPr lang="it-IT" sz="2400" dirty="0" smtClean="0"/>
              <a:t> x, 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 smtClean="0"/>
              <a:t>Fornisce risorse per applicare i filtri</a:t>
            </a:r>
            <a:endParaRPr lang="it-IT" sz="2400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" y="2539201"/>
            <a:ext cx="10058400" cy="1985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744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217715" y="296091"/>
            <a:ext cx="102499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800" b="1" dirty="0" smtClean="0"/>
              <a:t>Classe </a:t>
            </a:r>
            <a:r>
              <a:rPr lang="it-IT" sz="4800" b="1" dirty="0" err="1"/>
              <a:t>F</a:t>
            </a:r>
            <a:r>
              <a:rPr lang="it-IT" sz="4800" b="1" dirty="0" err="1" smtClean="0"/>
              <a:t>ilters</a:t>
            </a:r>
            <a:endParaRPr lang="it-IT" sz="4800" b="1" dirty="0"/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4778" y="1255032"/>
            <a:ext cx="8630854" cy="5201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15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/>
          <p:cNvSpPr txBox="1"/>
          <p:nvPr/>
        </p:nvSpPr>
        <p:spPr>
          <a:xfrm>
            <a:off x="217715" y="461553"/>
            <a:ext cx="102499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800" b="1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Applicazione del filtro</a:t>
            </a:r>
            <a:endParaRPr lang="it-IT" sz="4800" b="1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217715" y="2412274"/>
            <a:ext cx="400466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 smtClean="0"/>
              <a:t>Funzione </a:t>
            </a:r>
            <a:r>
              <a:rPr lang="it-IT" sz="2400" dirty="0" err="1" smtClean="0"/>
              <a:t>apply_filter</a:t>
            </a:r>
            <a:r>
              <a:rPr lang="it-IT" sz="2400" dirty="0" smtClean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Algoritmo </a:t>
            </a:r>
            <a:r>
              <a:rPr lang="it-IT" sz="2400" dirty="0" err="1" smtClean="0"/>
              <a:t>haarcascades</a:t>
            </a:r>
            <a:r>
              <a:rPr lang="it-IT" sz="2400" dirty="0" smtClean="0"/>
              <a:t> per rilevare le coordinate su cui applicare il filtro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 smtClean="0"/>
              <a:t>Il filtro da applicare è selezionato mediante </a:t>
            </a:r>
            <a:r>
              <a:rPr lang="it-IT" sz="2400" dirty="0" err="1" smtClean="0"/>
              <a:t>select_emotion</a:t>
            </a:r>
            <a:r>
              <a:rPr lang="it-IT" sz="2400" dirty="0" smtClean="0"/>
              <a:t>()</a:t>
            </a: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4771" y="3381466"/>
            <a:ext cx="2726006" cy="2210823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0080" y="2055222"/>
            <a:ext cx="3994383" cy="4589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041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53246" y="1645920"/>
            <a:ext cx="10572000" cy="1302529"/>
          </a:xfrm>
        </p:spPr>
        <p:txBody>
          <a:bodyPr/>
          <a:lstStyle/>
          <a:p>
            <a:pPr algn="ctr"/>
            <a:r>
              <a:rPr lang="it-IT" sz="60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Grazie per l’attenzione</a:t>
            </a:r>
            <a:endParaRPr lang="it-IT" sz="6000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7346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72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Obiettivo</a:t>
            </a:r>
          </a:p>
        </p:txBody>
      </p:sp>
      <p:sp>
        <p:nvSpPr>
          <p:cNvPr id="4" name="CasellaDiTesto 3"/>
          <p:cNvSpPr txBox="1"/>
          <p:nvPr/>
        </p:nvSpPr>
        <p:spPr>
          <a:xfrm>
            <a:off x="810000" y="2760617"/>
            <a:ext cx="1057199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dirty="0"/>
              <a:t>Creare un applicativo in grado di applicare ad un flusso video in tempo reale un filtro al volto dell’utente in base all’emozione rilevata</a:t>
            </a:r>
          </a:p>
        </p:txBody>
      </p:sp>
    </p:spTree>
    <p:extLst>
      <p:ext uri="{BB962C8B-B14F-4D97-AF65-F5344CB8AC3E}">
        <p14:creationId xmlns:p14="http://schemas.microsoft.com/office/powerpoint/2010/main" val="1801253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269966" y="269966"/>
            <a:ext cx="62179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Introduzione</a:t>
            </a:r>
          </a:p>
        </p:txBody>
      </p:sp>
      <p:sp>
        <p:nvSpPr>
          <p:cNvPr id="5" name="CasellaDiTesto 4"/>
          <p:cNvSpPr txBox="1"/>
          <p:nvPr/>
        </p:nvSpPr>
        <p:spPr>
          <a:xfrm>
            <a:off x="269966" y="3516446"/>
            <a:ext cx="6217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>
                <a:solidFill>
                  <a:srgbClr val="7030A0"/>
                </a:solidFill>
              </a:rPr>
              <a:t>Ambiti di applicazione</a:t>
            </a:r>
          </a:p>
        </p:txBody>
      </p:sp>
      <p:sp>
        <p:nvSpPr>
          <p:cNvPr id="6" name="CasellaDiTesto 5"/>
          <p:cNvSpPr txBox="1"/>
          <p:nvPr/>
        </p:nvSpPr>
        <p:spPr>
          <a:xfrm>
            <a:off x="269966" y="2216370"/>
            <a:ext cx="114256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Processo di identificazione dell’emozione umana attraverso tratti somatici o comportamentali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Coinvolte tecniche di machine </a:t>
            </a:r>
            <a:r>
              <a:rPr lang="it-IT" sz="2400" dirty="0" err="1"/>
              <a:t>learning</a:t>
            </a:r>
            <a:r>
              <a:rPr lang="it-IT" sz="2400" dirty="0"/>
              <a:t>  e computer </a:t>
            </a:r>
            <a:r>
              <a:rPr lang="it-IT" sz="2400" dirty="0" err="1"/>
              <a:t>vision</a:t>
            </a:r>
            <a:endParaRPr lang="it-IT" sz="2400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422366" y="1130252"/>
            <a:ext cx="6217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Cos’è l’</a:t>
            </a:r>
            <a:r>
              <a:rPr lang="it-IT" sz="3200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emotion</a:t>
            </a:r>
            <a:r>
              <a:rPr lang="it-IT" sz="32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 </a:t>
            </a:r>
            <a:r>
              <a:rPr lang="it-IT" sz="3200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recognition</a:t>
            </a:r>
            <a:r>
              <a:rPr lang="it-IT" sz="32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?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269966" y="4411975"/>
            <a:ext cx="1142564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E-</a:t>
            </a:r>
            <a:r>
              <a:rPr lang="it-IT" sz="2400" dirty="0" err="1"/>
              <a:t>health</a:t>
            </a:r>
            <a:endParaRPr lang="it-IT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Educazione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Videogames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Automotive</a:t>
            </a:r>
          </a:p>
        </p:txBody>
      </p:sp>
      <p:pic>
        <p:nvPicPr>
          <p:cNvPr id="10" name="Immagin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2647" y="3709852"/>
            <a:ext cx="3991378" cy="2647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526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Freeform 6">
            <a:extLst>
              <a:ext uri="{FF2B5EF4-FFF2-40B4-BE49-F238E27FC236}">
                <a16:creationId xmlns:a16="http://schemas.microsoft.com/office/drawing/2014/main" id="{9E818333-CD8F-49EF-AADA-DBD8C01B28B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6="http://schemas.microsoft.com/office/drawing/2014/main" xmlns:a14="http://schemas.microsoft.com/office/drawing/2010/main" xmlns:p14="http://schemas.microsoft.com/office/powerpoint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700"/>
              <a:t>Tecniche utilizzate nell’emotion recognition</a:t>
            </a: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438" y="2481637"/>
            <a:ext cx="2913062" cy="1638599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pic>
        <p:nvPicPr>
          <p:cNvPr id="1026" name="Picture 2" descr="FaceReader: lo strumento per leggere le espressioni del volto">
            <a:extLst>
              <a:ext uri="{FF2B5EF4-FFF2-40B4-BE49-F238E27FC236}">
                <a16:creationId xmlns:a16="http://schemas.microsoft.com/office/drawing/2014/main" id="{F3DB46B0-6459-65D9-1C89-2E243864CD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60438" y="4463319"/>
            <a:ext cx="2913062" cy="1556163"/>
          </a:xfrm>
          <a:prstGeom prst="roundRect">
            <a:avLst>
              <a:gd name="adj" fmla="val 3876"/>
            </a:avLst>
          </a:prstGeom>
          <a:noFill/>
          <a:ln>
            <a:solidFill>
              <a:schemeClr val="accent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sellaDiTesto 2"/>
          <p:cNvSpPr txBox="1"/>
          <p:nvPr/>
        </p:nvSpPr>
        <p:spPr>
          <a:xfrm>
            <a:off x="4330699" y="2413000"/>
            <a:ext cx="7052733" cy="3632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3429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/>
              <a:t>Tecniche knowledge-based, utilizzano caratteristiche sintattiche e semantiche</a:t>
            </a:r>
          </a:p>
          <a:p>
            <a:pPr marL="342900" indent="-3429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/>
              <a:t>Algoritmi di apprendimento supervisionati (Support Vector Machines, Naive Bayes, KNN)</a:t>
            </a:r>
          </a:p>
          <a:p>
            <a:pPr marL="342900" indent="-3429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/>
              <a:t>Deep learning, Convolutional Neural Network</a:t>
            </a:r>
          </a:p>
          <a:p>
            <a:pPr marL="342900" indent="-3429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438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6">
            <a:extLst>
              <a:ext uri="{FF2B5EF4-FFF2-40B4-BE49-F238E27FC236}">
                <a16:creationId xmlns:a16="http://schemas.microsoft.com/office/drawing/2014/main" id="{90A7E396-A5E4-44BC-9BB6-B0E9D90C89F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6832910-954A-4154-8EEC-E4CA185BD2F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9">
            <a:extLst>
              <a:ext uri="{FF2B5EF4-FFF2-40B4-BE49-F238E27FC236}">
                <a16:creationId xmlns:a16="http://schemas.microsoft.com/office/drawing/2014/main" id="{2FA16332-BD82-4636-A57E-B2AD816C7B2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6485467" cy="6858000"/>
          </a:xfrm>
          <a:custGeom>
            <a:avLst/>
            <a:gdLst>
              <a:gd name="connsiteX0" fmla="*/ 0 w 6485467"/>
              <a:gd name="connsiteY0" fmla="*/ 0 h 6858000"/>
              <a:gd name="connsiteX1" fmla="*/ 6485467 w 6485467"/>
              <a:gd name="connsiteY1" fmla="*/ 0 h 6858000"/>
              <a:gd name="connsiteX2" fmla="*/ 6485467 w 6485467"/>
              <a:gd name="connsiteY2" fmla="*/ 1900238 h 6858000"/>
              <a:gd name="connsiteX3" fmla="*/ 6115051 w 6485467"/>
              <a:gd name="connsiteY3" fmla="*/ 2178050 h 6858000"/>
              <a:gd name="connsiteX4" fmla="*/ 6110817 w 6485467"/>
              <a:gd name="connsiteY4" fmla="*/ 2184400 h 6858000"/>
              <a:gd name="connsiteX5" fmla="*/ 6104467 w 6485467"/>
              <a:gd name="connsiteY5" fmla="*/ 2193925 h 6858000"/>
              <a:gd name="connsiteX6" fmla="*/ 6098117 w 6485467"/>
              <a:gd name="connsiteY6" fmla="*/ 2201863 h 6858000"/>
              <a:gd name="connsiteX7" fmla="*/ 6098117 w 6485467"/>
              <a:gd name="connsiteY7" fmla="*/ 2211388 h 6858000"/>
              <a:gd name="connsiteX8" fmla="*/ 6098117 w 6485467"/>
              <a:gd name="connsiteY8" fmla="*/ 2220913 h 6858000"/>
              <a:gd name="connsiteX9" fmla="*/ 6104467 w 6485467"/>
              <a:gd name="connsiteY9" fmla="*/ 2228850 h 6858000"/>
              <a:gd name="connsiteX10" fmla="*/ 6110817 w 6485467"/>
              <a:gd name="connsiteY10" fmla="*/ 2238375 h 6858000"/>
              <a:gd name="connsiteX11" fmla="*/ 6115051 w 6485467"/>
              <a:gd name="connsiteY11" fmla="*/ 2244725 h 6858000"/>
              <a:gd name="connsiteX12" fmla="*/ 6485467 w 6485467"/>
              <a:gd name="connsiteY12" fmla="*/ 2522538 h 6858000"/>
              <a:gd name="connsiteX13" fmla="*/ 6485467 w 6485467"/>
              <a:gd name="connsiteY13" fmla="*/ 6858000 h 6858000"/>
              <a:gd name="connsiteX14" fmla="*/ 0 w 6485467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485467" h="6858000">
                <a:moveTo>
                  <a:pt x="0" y="0"/>
                </a:moveTo>
                <a:lnTo>
                  <a:pt x="6485467" y="0"/>
                </a:lnTo>
                <a:lnTo>
                  <a:pt x="6485467" y="1900238"/>
                </a:lnTo>
                <a:lnTo>
                  <a:pt x="6115051" y="2178050"/>
                </a:lnTo>
                <a:lnTo>
                  <a:pt x="6110817" y="2184400"/>
                </a:lnTo>
                <a:lnTo>
                  <a:pt x="6104467" y="2193925"/>
                </a:lnTo>
                <a:lnTo>
                  <a:pt x="6098117" y="2201863"/>
                </a:lnTo>
                <a:lnTo>
                  <a:pt x="6098117" y="2211388"/>
                </a:lnTo>
                <a:lnTo>
                  <a:pt x="6098117" y="2220913"/>
                </a:lnTo>
                <a:lnTo>
                  <a:pt x="6104467" y="2228850"/>
                </a:lnTo>
                <a:lnTo>
                  <a:pt x="6110817" y="2238375"/>
                </a:lnTo>
                <a:lnTo>
                  <a:pt x="6115051" y="2244725"/>
                </a:lnTo>
                <a:lnTo>
                  <a:pt x="6485467" y="2522538"/>
                </a:lnTo>
                <a:lnTo>
                  <a:pt x="648546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5039035" cy="155941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Dataset emotion recognition</a:t>
            </a:r>
          </a:p>
        </p:txBody>
      </p:sp>
      <p:sp>
        <p:nvSpPr>
          <p:cNvPr id="3" name="CasellaDiTesto 2"/>
          <p:cNvSpPr txBox="1"/>
          <p:nvPr/>
        </p:nvSpPr>
        <p:spPr>
          <a:xfrm>
            <a:off x="818712" y="2413000"/>
            <a:ext cx="5016259" cy="3632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3429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 dirty="0" err="1"/>
              <a:t>AffectNet</a:t>
            </a:r>
            <a:endParaRPr lang="en-US" dirty="0"/>
          </a:p>
          <a:p>
            <a:pPr marL="342900" indent="-3429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 dirty="0"/>
              <a:t>Ascertain</a:t>
            </a:r>
          </a:p>
          <a:p>
            <a:pPr marL="342900" indent="-3429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 dirty="0"/>
              <a:t>Dreamer</a:t>
            </a:r>
          </a:p>
          <a:p>
            <a:pPr marL="342900" indent="-3429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 dirty="0"/>
              <a:t>Extended Cohn-</a:t>
            </a:r>
            <a:r>
              <a:rPr lang="en-US" dirty="0" err="1"/>
              <a:t>Kanade</a:t>
            </a:r>
            <a:r>
              <a:rPr lang="en-US" dirty="0"/>
              <a:t> Dataset</a:t>
            </a:r>
          </a:p>
          <a:p>
            <a:pPr marL="342900" indent="-3429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 dirty="0" err="1"/>
              <a:t>Emotic</a:t>
            </a:r>
            <a:endParaRPr lang="en-US" dirty="0"/>
          </a:p>
          <a:p>
            <a:pPr marL="342900" indent="-3429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 dirty="0"/>
              <a:t>FER-2013</a:t>
            </a:r>
          </a:p>
          <a:p>
            <a:pPr marL="342900" indent="-3429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 dirty="0"/>
              <a:t>Google facial expression comparison dataset</a:t>
            </a:r>
          </a:p>
          <a:p>
            <a:pPr marL="342900" indent="-3429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 dirty="0"/>
              <a:t>K- </a:t>
            </a:r>
            <a:r>
              <a:rPr lang="en-US" dirty="0" err="1"/>
              <a:t>EmoCon</a:t>
            </a:r>
            <a:endParaRPr lang="en-US" dirty="0"/>
          </a:p>
        </p:txBody>
      </p:sp>
      <p:sp>
        <p:nvSpPr>
          <p:cNvPr id="29" name="Rounded Rectangle 17">
            <a:extLst>
              <a:ext uri="{FF2B5EF4-FFF2-40B4-BE49-F238E27FC236}">
                <a16:creationId xmlns:a16="http://schemas.microsoft.com/office/drawing/2014/main" id="{7E042ED9-EA98-45DE-9E15-4E81D3834F7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28932" y="958640"/>
            <a:ext cx="4419604" cy="4945244"/>
          </a:xfrm>
          <a:prstGeom prst="roundRect">
            <a:avLst>
              <a:gd name="adj" fmla="val 3513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magine 6" descr="Immagine che contiene testo&#10;&#10;Descrizione generata automaticamente">
            <a:extLst>
              <a:ext uri="{FF2B5EF4-FFF2-40B4-BE49-F238E27FC236}">
                <a16:creationId xmlns:a16="http://schemas.microsoft.com/office/drawing/2014/main" id="{2F379E74-9E44-1AC1-7EEC-929728238B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185" r="-1" b="-1"/>
          <a:stretch/>
        </p:blipFill>
        <p:spPr>
          <a:xfrm>
            <a:off x="7410517" y="1952277"/>
            <a:ext cx="3832042" cy="2942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971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/>
          <p:cNvSpPr txBox="1"/>
          <p:nvPr/>
        </p:nvSpPr>
        <p:spPr>
          <a:xfrm>
            <a:off x="1210491" y="1628503"/>
            <a:ext cx="97274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9600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Emofiter</a:t>
            </a:r>
            <a:endParaRPr lang="it-IT" sz="9600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3489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E7036B3-E93B-F1AF-FC5F-E3D0C7899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996"/>
            <a:ext cx="7415238" cy="991196"/>
          </a:xfrm>
        </p:spPr>
        <p:txBody>
          <a:bodyPr/>
          <a:lstStyle/>
          <a:p>
            <a:r>
              <a:rPr lang="it-IT" dirty="0">
                <a:solidFill>
                  <a:schemeClr val="bg1"/>
                </a:solidFill>
              </a:rPr>
              <a:t>Introduzione del sistema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060A59B8-7CD2-9E2F-FC8B-F6AE6AA08B55}"/>
              </a:ext>
            </a:extLst>
          </p:cNvPr>
          <p:cNvSpPr txBox="1"/>
          <p:nvPr/>
        </p:nvSpPr>
        <p:spPr>
          <a:xfrm>
            <a:off x="111968" y="1975296"/>
            <a:ext cx="486062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rgbClr val="FF0000"/>
                </a:solidFill>
              </a:rPr>
              <a:t>Rabbia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rgbClr val="92D050"/>
                </a:solidFill>
              </a:rPr>
              <a:t>Disgusto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Paura</a:t>
            </a:r>
            <a:r>
              <a:rPr lang="it-IT" sz="2400" dirty="0"/>
              <a:t> 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rgbClr val="FFFF00"/>
                </a:solidFill>
              </a:rPr>
              <a:t>Felicità</a:t>
            </a:r>
            <a:r>
              <a:rPr lang="it-IT" sz="2400" dirty="0"/>
              <a:t> 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bg2">
                    <a:lumMod val="90000"/>
                    <a:lumOff val="10000"/>
                  </a:schemeClr>
                </a:solidFill>
              </a:rPr>
              <a:t>Neutralità </a:t>
            </a:r>
            <a:r>
              <a:rPr lang="it-IT" sz="2400" dirty="0"/>
              <a:t>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rgbClr val="002060"/>
                </a:solidFill>
              </a:rPr>
              <a:t>Tristezza </a:t>
            </a:r>
            <a:r>
              <a:rPr lang="it-IT" sz="2400" dirty="0">
                <a:solidFill>
                  <a:schemeClr val="accent2">
                    <a:lumMod val="50000"/>
                  </a:schemeClr>
                </a:solidFill>
              </a:rPr>
              <a:t> 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rgbClr val="FFC000"/>
                </a:solidFill>
              </a:rPr>
              <a:t>Sorpresa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4DB1D918-88EE-B382-B15F-C5FCFD0FC4D2}"/>
              </a:ext>
            </a:extLst>
          </p:cNvPr>
          <p:cNvSpPr txBox="1"/>
          <p:nvPr/>
        </p:nvSpPr>
        <p:spPr>
          <a:xfrm>
            <a:off x="111968" y="934015"/>
            <a:ext cx="115139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EmoFilter</a:t>
            </a:r>
            <a:r>
              <a:rPr lang="it-IT" dirty="0">
                <a:solidFill>
                  <a:schemeClr val="bg1">
                    <a:lumMod val="85000"/>
                    <a:lumOff val="15000"/>
                  </a:schemeClr>
                </a:solidFill>
              </a:rPr>
              <a:t> è una </a:t>
            </a:r>
            <a:r>
              <a:rPr lang="it-IT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webapp</a:t>
            </a:r>
            <a:r>
              <a:rPr lang="it-IT" dirty="0">
                <a:solidFill>
                  <a:schemeClr val="bg1">
                    <a:lumMod val="85000"/>
                    <a:lumOff val="15000"/>
                  </a:schemeClr>
                </a:solidFill>
              </a:rPr>
              <a:t> scritta in </a:t>
            </a:r>
            <a:r>
              <a:rPr lang="it-IT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python</a:t>
            </a:r>
            <a:r>
              <a:rPr lang="it-IT" dirty="0">
                <a:solidFill>
                  <a:schemeClr val="bg1">
                    <a:lumMod val="85000"/>
                    <a:lumOff val="15000"/>
                  </a:schemeClr>
                </a:solidFill>
              </a:rPr>
              <a:t> in grado di applicare in tempo reale un filtro al volto dell'utente sulla base dell'emozione rilevata dal volto dell'utente appoggiandosi ad un sistema esterno di rilevamento delle emozioni.</a:t>
            </a: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5306" y="1672056"/>
            <a:ext cx="3916601" cy="3098848"/>
          </a:xfrm>
          <a:prstGeom prst="rect">
            <a:avLst/>
          </a:prstGeom>
        </p:spPr>
      </p:pic>
      <p:sp>
        <p:nvSpPr>
          <p:cNvPr id="4" name="CasellaDiTesto 3"/>
          <p:cNvSpPr txBox="1"/>
          <p:nvPr/>
        </p:nvSpPr>
        <p:spPr>
          <a:xfrm>
            <a:off x="696686" y="5587157"/>
            <a:ext cx="10040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I filtri sono applicati automaticamente mediante il rilevamento delle emozioni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92284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E7036B3-E93B-F1AF-FC5F-E3D0C7899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996"/>
            <a:ext cx="7415238" cy="991196"/>
          </a:xfrm>
        </p:spPr>
        <p:txBody>
          <a:bodyPr/>
          <a:lstStyle/>
          <a:p>
            <a:pPr algn="l"/>
            <a:r>
              <a:rPr lang="it-IT" dirty="0" smtClean="0">
                <a:solidFill>
                  <a:schemeClr val="bg1"/>
                </a:solidFill>
              </a:rPr>
              <a:t>Tecnologie utilizzate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4DB1D918-88EE-B382-B15F-C5FCFD0FC4D2}"/>
              </a:ext>
            </a:extLst>
          </p:cNvPr>
          <p:cNvSpPr txBox="1"/>
          <p:nvPr/>
        </p:nvSpPr>
        <p:spPr>
          <a:xfrm>
            <a:off x="348343" y="1249032"/>
            <a:ext cx="607858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 smtClean="0"/>
              <a:t>Alla base del sistema vi è un server </a:t>
            </a:r>
            <a:r>
              <a:rPr lang="it-IT" sz="2400" dirty="0" err="1" smtClean="0"/>
              <a:t>Flask</a:t>
            </a:r>
            <a:endParaRPr lang="it-IT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 smtClean="0"/>
              <a:t>Il server crea uno </a:t>
            </a:r>
            <a:r>
              <a:rPr lang="it-IT" sz="2400" dirty="0" err="1" smtClean="0"/>
              <a:t>stream</a:t>
            </a:r>
            <a:r>
              <a:rPr lang="it-IT" sz="2400" dirty="0" smtClean="0"/>
              <a:t> video con il client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 smtClean="0"/>
              <a:t>I </a:t>
            </a:r>
            <a:r>
              <a:rPr lang="it-IT" sz="2400" dirty="0" err="1" smtClean="0"/>
              <a:t>frames</a:t>
            </a:r>
            <a:r>
              <a:rPr lang="it-IT" sz="2400" dirty="0" smtClean="0"/>
              <a:t> acquisiti dal client sono inviati al sistema </a:t>
            </a:r>
            <a:r>
              <a:rPr lang="it-IT" sz="2400" dirty="0" smtClean="0">
                <a:solidFill>
                  <a:schemeClr val="bg2">
                    <a:lumMod val="90000"/>
                    <a:lumOff val="10000"/>
                  </a:schemeClr>
                </a:solidFill>
              </a:rPr>
              <a:t>face-</a:t>
            </a:r>
            <a:r>
              <a:rPr lang="it-IT" sz="2400" dirty="0" err="1" smtClean="0">
                <a:solidFill>
                  <a:schemeClr val="bg2">
                    <a:lumMod val="90000"/>
                    <a:lumOff val="10000"/>
                  </a:schemeClr>
                </a:solidFill>
              </a:rPr>
              <a:t>analyzer</a:t>
            </a:r>
            <a:r>
              <a:rPr lang="it-IT" sz="2400" dirty="0" smtClean="0">
                <a:solidFill>
                  <a:schemeClr val="bg2">
                    <a:lumMod val="90000"/>
                    <a:lumOff val="10000"/>
                  </a:schemeClr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 smtClean="0"/>
              <a:t>In base all’emozione ottenuta dal face-</a:t>
            </a:r>
            <a:r>
              <a:rPr lang="it-IT" sz="2400" dirty="0" err="1" smtClean="0"/>
              <a:t>analyzer</a:t>
            </a:r>
            <a:r>
              <a:rPr lang="it-IT" sz="2400" dirty="0" smtClean="0"/>
              <a:t> è applicato un filtro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 smtClean="0"/>
              <a:t>I filtri sono basati su OpenCv</a:t>
            </a:r>
            <a:r>
              <a:rPr lang="it-IT" sz="2400" dirty="0"/>
              <a:t>2</a:t>
            </a:r>
          </a:p>
        </p:txBody>
      </p:sp>
      <p:sp>
        <p:nvSpPr>
          <p:cNvPr id="4" name="CasellaDiTesto 3"/>
          <p:cNvSpPr txBox="1"/>
          <p:nvPr/>
        </p:nvSpPr>
        <p:spPr>
          <a:xfrm>
            <a:off x="696686" y="5587157"/>
            <a:ext cx="10040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Il filtro è applicato se e solo se è rilevato un volto</a:t>
            </a:r>
            <a:endParaRPr lang="it-IT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5279" y="178668"/>
            <a:ext cx="2425337" cy="1819003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4957" y="2481601"/>
            <a:ext cx="3494002" cy="2183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362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170" y="1235023"/>
            <a:ext cx="11869784" cy="5531538"/>
          </a:xfrm>
          <a:prstGeom prst="rect">
            <a:avLst/>
          </a:prstGeom>
        </p:spPr>
      </p:pic>
      <p:sp>
        <p:nvSpPr>
          <p:cNvPr id="4" name="CasellaDiTesto 3"/>
          <p:cNvSpPr txBox="1"/>
          <p:nvPr/>
        </p:nvSpPr>
        <p:spPr>
          <a:xfrm>
            <a:off x="217715" y="296091"/>
            <a:ext cx="102499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800" b="1" dirty="0" smtClean="0"/>
              <a:t>Schermata iniziale</a:t>
            </a:r>
            <a:endParaRPr lang="it-IT" sz="4800" b="1" dirty="0"/>
          </a:p>
        </p:txBody>
      </p:sp>
    </p:spTree>
    <p:extLst>
      <p:ext uri="{BB962C8B-B14F-4D97-AF65-F5344CB8AC3E}">
        <p14:creationId xmlns:p14="http://schemas.microsoft.com/office/powerpoint/2010/main" val="1304013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zion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8664B0"/>
      </a:accent1>
      <a:accent2>
        <a:srgbClr val="D75BCD"/>
      </a:accent2>
      <a:accent3>
        <a:srgbClr val="E54D86"/>
      </a:accent3>
      <a:accent4>
        <a:srgbClr val="DE4547"/>
      </a:accent4>
      <a:accent5>
        <a:srgbClr val="F16E40"/>
      </a:accent5>
      <a:accent6>
        <a:srgbClr val="EB9C5A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7AF46513-5B0D-4B03-9323-32F3F0BFC9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TM03457503[[fn=Citazione]]</Template>
  <TotalTime>158</TotalTime>
  <Words>361</Words>
  <Application>Microsoft Office PowerPoint</Application>
  <PresentationFormat>Widescreen</PresentationFormat>
  <Paragraphs>67</Paragraphs>
  <Slides>16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16</vt:i4>
      </vt:variant>
    </vt:vector>
  </HeadingPairs>
  <TitlesOfParts>
    <vt:vector size="20" baseType="lpstr">
      <vt:lpstr>Arial</vt:lpstr>
      <vt:lpstr>Century Gothic</vt:lpstr>
      <vt:lpstr>Wingdings 2</vt:lpstr>
      <vt:lpstr>Citazione</vt:lpstr>
      <vt:lpstr>Caso di studio sistemi ad agenti</vt:lpstr>
      <vt:lpstr>Obiettivo</vt:lpstr>
      <vt:lpstr>Presentazione standard di PowerPoint</vt:lpstr>
      <vt:lpstr>Tecniche utilizzate nell’emotion recognition</vt:lpstr>
      <vt:lpstr>Dataset emotion recognition</vt:lpstr>
      <vt:lpstr>Presentazione standard di PowerPoint</vt:lpstr>
      <vt:lpstr>Introduzione del sistema</vt:lpstr>
      <vt:lpstr>Tecnologie utilizzate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Grazie per l’attenzione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Caso di studio sistemi ad agenti</dc:title>
  <dc:creator>Lenovo</dc:creator>
  <cp:lastModifiedBy>Lenovo</cp:lastModifiedBy>
  <cp:revision>20</cp:revision>
  <dcterms:created xsi:type="dcterms:W3CDTF">2022-06-07T17:51:19Z</dcterms:created>
  <dcterms:modified xsi:type="dcterms:W3CDTF">2022-06-13T16:37:54Z</dcterms:modified>
</cp:coreProperties>
</file>