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309" r:id="rId2"/>
    <p:sldId id="285" r:id="rId3"/>
    <p:sldId id="262" r:id="rId4"/>
    <p:sldId id="312" r:id="rId5"/>
    <p:sldId id="324" r:id="rId6"/>
    <p:sldId id="313" r:id="rId7"/>
    <p:sldId id="329" r:id="rId8"/>
    <p:sldId id="314" r:id="rId9"/>
    <p:sldId id="320" r:id="rId10"/>
    <p:sldId id="315" r:id="rId11"/>
    <p:sldId id="316" r:id="rId12"/>
    <p:sldId id="317" r:id="rId13"/>
    <p:sldId id="321" r:id="rId14"/>
    <p:sldId id="327" r:id="rId15"/>
    <p:sldId id="326" r:id="rId16"/>
    <p:sldId id="328" r:id="rId17"/>
    <p:sldId id="325" r:id="rId18"/>
    <p:sldId id="323" r:id="rId19"/>
    <p:sldId id="310" r:id="rId20"/>
    <p:sldId id="258" r:id="rId21"/>
    <p:sldId id="308" r:id="rId22"/>
  </p:sldIdLst>
  <p:sldSz cx="9144000" cy="5143500" type="screen16x9"/>
  <p:notesSz cx="6858000" cy="9144000"/>
  <p:embeddedFontLst>
    <p:embeddedFont>
      <p:font typeface="Product Sans" panose="020B0403030502040203" pitchFamily="34" charset="0"/>
      <p:regular r:id="rId24"/>
      <p:bold r:id="rId25"/>
      <p:italic r:id="rId26"/>
      <p:boldItalic r:id="rId27"/>
    </p:embeddedFont>
    <p:embeddedFont>
      <p:font typeface="Roboto Mono" panose="020B0604020202020204" charset="0"/>
      <p:regular r:id="rId28"/>
      <p:bold r:id="rId29"/>
      <p:italic r:id="rId30"/>
      <p:boldItalic r:id="rId31"/>
    </p:embeddedFont>
    <p:embeddedFont>
      <p:font typeface="Google Sans" panose="020B0604020202020204" charset="0"/>
      <p:regular r:id="rId32"/>
      <p:bold r:id="rId33"/>
      <p:italic r:id="rId34"/>
      <p:boldItalic r:id="rId35"/>
    </p:embeddedFont>
    <p:embeddedFont>
      <p:font typeface="Roboto" panose="020B0604020202020204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0F"/>
    <a:srgbClr val="991B1B"/>
    <a:srgbClr val="EF1B1B"/>
    <a:srgbClr val="EF1A2D"/>
    <a:srgbClr val="4286F4"/>
    <a:srgbClr val="202020"/>
    <a:srgbClr val="3C4043"/>
    <a:srgbClr val="9AA0A6"/>
    <a:srgbClr val="00F0EA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 autoAdjust="0"/>
    <p:restoredTop sz="94683"/>
  </p:normalViewPr>
  <p:slideViewPr>
    <p:cSldViewPr snapToGrid="0">
      <p:cViewPr varScale="1">
        <p:scale>
          <a:sx n="104" d="100"/>
          <a:sy n="104" d="100"/>
        </p:scale>
        <p:origin x="9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05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319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646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pography">
  <p:cSld name="TITLE_6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/>
        </p:nvSpPr>
        <p:spPr>
          <a:xfrm>
            <a:off x="500400" y="589964"/>
            <a:ext cx="7193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12121"/>
                </a:solidFill>
                <a:latin typeface="Google Sans"/>
                <a:ea typeface="Google Sans"/>
                <a:cs typeface="Google Sans"/>
                <a:sym typeface="Google Sans"/>
              </a:rPr>
              <a:t>Google Science Fair Typography</a:t>
            </a:r>
            <a:endParaRPr sz="2000">
              <a:solidFill>
                <a:srgbClr val="21212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4844052" y="2529253"/>
            <a:ext cx="2806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Body 1: Primary</a:t>
            </a:r>
            <a:endParaRPr sz="2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543675" y="2415963"/>
            <a:ext cx="37245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2</a:t>
            </a:r>
            <a:endParaRPr sz="30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43675" y="2875525"/>
            <a:ext cx="2535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-GB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-GB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30 pt  / single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543675" y="3350900"/>
            <a:ext cx="2454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3: Primary</a:t>
            </a:r>
            <a:endParaRPr sz="20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543675" y="4224775"/>
            <a:ext cx="2454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4: Dense content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4844052" y="3418525"/>
            <a:ext cx="2881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Body 2: Dense content</a:t>
            </a:r>
            <a:endParaRPr sz="15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844050" y="4356775"/>
            <a:ext cx="18291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Body 3: Footer</a:t>
            </a:r>
            <a:endParaRPr sz="700">
              <a:solidFill>
                <a:srgbClr val="9AA0A6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543675" y="3708575"/>
            <a:ext cx="28068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-GB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-GB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20 pt  / 1.2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543675" y="4553150"/>
            <a:ext cx="2484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-GB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-GB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15pt  / 1.2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4844050" y="2875525"/>
            <a:ext cx="2535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Normal 20 pt  </a:t>
            </a:r>
            <a:r>
              <a:rPr lang="en-GB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/ 1.2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4844050" y="3708575"/>
            <a:ext cx="21141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Normal 15 pt </a:t>
            </a:r>
            <a:r>
              <a:rPr lang="en-GB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1.2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4844050" y="4553161"/>
            <a:ext cx="1376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Roboto Normal 7 pt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543675" y="1254750"/>
            <a:ext cx="37245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1</a:t>
            </a:r>
            <a:endParaRPr sz="5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543675" y="2004925"/>
            <a:ext cx="2535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-GB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-GB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52 pt  / single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1">
  <p:cSld name="TITLE_5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78574" y="1399325"/>
            <a:ext cx="5786850" cy="21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TITLE_AND_BODY_1_1_1">
    <p:bg>
      <p:bgPr>
        <a:solidFill>
          <a:srgbClr val="292D3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500400" y="2090650"/>
            <a:ext cx="59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title" idx="2"/>
          </p:nvPr>
        </p:nvSpPr>
        <p:spPr>
          <a:xfrm>
            <a:off x="500400" y="2614650"/>
            <a:ext cx="492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title" idx="3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 lang="en-GB"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4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buNone/>
              <a:defRPr sz="7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 Lesson Name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TITLE_ONLY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500"/>
            </a:lvl1pPr>
            <a:lvl2pPr lvl="1" rtl="0">
              <a:buNone/>
              <a:defRPr sz="1500"/>
            </a:lvl2pPr>
            <a:lvl3pPr lvl="2" rtl="0">
              <a:buNone/>
              <a:defRPr sz="1500"/>
            </a:lvl3pPr>
            <a:lvl4pPr lvl="3" rtl="0">
              <a:buNone/>
              <a:defRPr sz="1500"/>
            </a:lvl4pPr>
            <a:lvl5pPr lvl="4" rtl="0">
              <a:buNone/>
              <a:defRPr sz="1500"/>
            </a:lvl5pPr>
            <a:lvl6pPr lvl="5" rtl="0">
              <a:buNone/>
              <a:defRPr sz="1500"/>
            </a:lvl6pPr>
            <a:lvl7pPr lvl="6" rtl="0">
              <a:buNone/>
              <a:defRPr sz="1500"/>
            </a:lvl7pPr>
            <a:lvl8pPr lvl="7" rtl="0">
              <a:buNone/>
              <a:defRPr sz="1500"/>
            </a:lvl8pPr>
            <a:lvl9pPr lvl="8" rtl="0">
              <a:buNone/>
              <a:defRPr sz="15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 lang="en-GB"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500400" y="1216575"/>
            <a:ext cx="24783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2"/>
          </p:nvPr>
        </p:nvSpPr>
        <p:spPr>
          <a:xfrm>
            <a:off x="3332974" y="1216575"/>
            <a:ext cx="24783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3"/>
          </p:nvPr>
        </p:nvSpPr>
        <p:spPr>
          <a:xfrm>
            <a:off x="6165548" y="1216575"/>
            <a:ext cx="24783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4"/>
          </p:nvPr>
        </p:nvSpPr>
        <p:spPr>
          <a:xfrm>
            <a:off x="500400" y="3012125"/>
            <a:ext cx="24783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5"/>
          </p:nvPr>
        </p:nvSpPr>
        <p:spPr>
          <a:xfrm>
            <a:off x="3332974" y="3012125"/>
            <a:ext cx="24783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6"/>
          </p:nvPr>
        </p:nvSpPr>
        <p:spPr>
          <a:xfrm>
            <a:off x="6165548" y="3012125"/>
            <a:ext cx="2478300" cy="12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7"/>
          </p:nvPr>
        </p:nvSpPr>
        <p:spPr>
          <a:xfrm>
            <a:off x="500400" y="484325"/>
            <a:ext cx="2478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8"/>
          </p:nvPr>
        </p:nvSpPr>
        <p:spPr>
          <a:xfrm>
            <a:off x="3332850" y="484325"/>
            <a:ext cx="2478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ubTitle" idx="9"/>
          </p:nvPr>
        </p:nvSpPr>
        <p:spPr>
          <a:xfrm>
            <a:off x="6165300" y="484325"/>
            <a:ext cx="2478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 / White">
  <p:cSld name="BIG_NUMBER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852103" y="4234224"/>
            <a:ext cx="3975000" cy="2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7B7B7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542316" y="24617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600">
                <a:solidFill>
                  <a:srgbClr val="D7D7D7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buNone/>
              <a:defRPr sz="600">
                <a:solidFill>
                  <a:srgbClr val="D7D7D7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2pPr>
            <a:lvl3pPr lvl="2" rtl="0">
              <a:buNone/>
              <a:defRPr sz="600">
                <a:solidFill>
                  <a:srgbClr val="D7D7D7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3pPr>
            <a:lvl4pPr lvl="3" rtl="0">
              <a:buNone/>
              <a:defRPr sz="600">
                <a:solidFill>
                  <a:srgbClr val="D7D7D7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4pPr>
            <a:lvl5pPr lvl="4" rtl="0">
              <a:buNone/>
              <a:defRPr sz="600">
                <a:solidFill>
                  <a:srgbClr val="D7D7D7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5pPr>
            <a:lvl6pPr lvl="5" rtl="0">
              <a:buNone/>
              <a:defRPr sz="600">
                <a:solidFill>
                  <a:srgbClr val="D7D7D7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6pPr>
            <a:lvl7pPr lvl="6" rtl="0">
              <a:buNone/>
              <a:defRPr sz="600">
                <a:solidFill>
                  <a:srgbClr val="D7D7D7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7pPr>
            <a:lvl8pPr lvl="7" rtl="0">
              <a:buNone/>
              <a:defRPr sz="600">
                <a:solidFill>
                  <a:srgbClr val="D7D7D7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8pPr>
            <a:lvl9pPr lvl="8" rtl="0">
              <a:buNone/>
              <a:defRPr sz="600">
                <a:solidFill>
                  <a:srgbClr val="D7D7D7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 lang="en-GB"/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826802" y="2206949"/>
            <a:ext cx="68622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2"/>
          </p:nvPr>
        </p:nvSpPr>
        <p:spPr>
          <a:xfrm>
            <a:off x="852103" y="2038110"/>
            <a:ext cx="6862200" cy="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545454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3"/>
          </p:nvPr>
        </p:nvSpPr>
        <p:spPr>
          <a:xfrm>
            <a:off x="844700" y="4125925"/>
            <a:ext cx="3975000" cy="1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54545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 lang="en-GB"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2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buNone/>
              <a:defRPr sz="700">
                <a:solidFill>
                  <a:srgbClr val="9AA0A6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 Lesson Name</a:t>
            </a: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375" y="436600"/>
            <a:ext cx="832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Google Sans"/>
              <a:buNone/>
              <a:defRPr sz="24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03375" y="1152475"/>
            <a:ext cx="8328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AA0A6"/>
              </a:buClr>
              <a:buSzPts val="1800"/>
              <a:buFont typeface="Google Sans"/>
              <a:buChar char="●"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○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■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●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○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■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●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○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9AA0A6"/>
              </a:buClr>
              <a:buSzPts val="1400"/>
              <a:buFont typeface="Google Sans"/>
              <a:buChar char="■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5545394" y="0"/>
            <a:ext cx="3598606" cy="5143500"/>
          </a:xfrm>
          <a:prstGeom prst="rect">
            <a:avLst/>
          </a:prstGeom>
          <a:solidFill>
            <a:srgbClr val="99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0" y="1187923"/>
            <a:ext cx="55453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Analysis </a:t>
            </a:r>
            <a:r>
              <a:rPr lang="en-US" sz="44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and development </a:t>
            </a:r>
            <a:r>
              <a:rPr lang="en-US" sz="4400" dirty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of a</a:t>
            </a:r>
          </a:p>
          <a:p>
            <a:r>
              <a:rPr lang="en-US" sz="4400" dirty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 engineering ontology</a:t>
            </a:r>
            <a:endParaRPr lang="it-IT" sz="44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813960" y="1149413"/>
            <a:ext cx="2611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err="1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Graduating</a:t>
            </a:r>
            <a:endParaRPr lang="it-IT" dirty="0">
              <a:solidFill>
                <a:schemeClr val="bg1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Simone </a:t>
            </a:r>
            <a:r>
              <a:rPr lang="it-IT" sz="1800" dirty="0" err="1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Gramegna</a:t>
            </a:r>
            <a:endParaRPr lang="it-IT" sz="1800" dirty="0">
              <a:solidFill>
                <a:schemeClr val="bg1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790847" y="2172809"/>
            <a:ext cx="2912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Advisor</a:t>
            </a:r>
            <a:endParaRPr lang="it-IT" dirty="0">
              <a:solidFill>
                <a:schemeClr val="bg1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Prof. Claudia d’Amato</a:t>
            </a:r>
            <a:endParaRPr lang="it-IT" sz="1800" dirty="0">
              <a:solidFill>
                <a:schemeClr val="bg1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5790847" y="3196206"/>
            <a:ext cx="291280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Co-</a:t>
            </a:r>
            <a:r>
              <a:rPr lang="it-IT" dirty="0" err="1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advisors</a:t>
            </a:r>
            <a:endParaRPr lang="it-IT" dirty="0">
              <a:solidFill>
                <a:schemeClr val="bg1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Dr. Roberto Barile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8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Dr. Andrea </a:t>
            </a:r>
            <a:r>
              <a:rPr lang="it-IT" sz="1800" dirty="0" err="1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Nuzzolese</a:t>
            </a:r>
            <a:endParaRPr lang="it-IT" sz="1800" dirty="0">
              <a:solidFill>
                <a:schemeClr val="bg1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425542" y="4791816"/>
            <a:ext cx="563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1/20</a:t>
            </a:r>
            <a:endParaRPr lang="it-IT" sz="1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47" y="299791"/>
            <a:ext cx="1804572" cy="5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25758" y="652292"/>
            <a:ext cx="422412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Implementation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of the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defined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scheme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Protegé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editor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Definition of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every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class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,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object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property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and data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property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Inference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rules</a:t>
            </a: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(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SWRL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rules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),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inferring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relations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between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instances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Documentation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using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OWLDoc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425543" y="4791816"/>
            <a:ext cx="607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10/20</a:t>
            </a:r>
            <a:endParaRPr lang="it-IT" sz="1200" dirty="0">
              <a:solidFill>
                <a:srgbClr val="0F0F0F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CasellaDiTesto 2"/>
          <p:cNvSpPr txBox="1"/>
          <p:nvPr/>
        </p:nvSpPr>
        <p:spPr>
          <a:xfrm>
            <a:off x="277088" y="124693"/>
            <a:ext cx="886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Implementation</a:t>
            </a:r>
            <a:endParaRPr lang="it-IT" sz="28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6" name="CasellaDiTesto 2"/>
          <p:cNvSpPr txBox="1"/>
          <p:nvPr/>
        </p:nvSpPr>
        <p:spPr>
          <a:xfrm>
            <a:off x="277088" y="3165220"/>
            <a:ext cx="38862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What</a:t>
            </a:r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is</a:t>
            </a:r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the output?</a:t>
            </a:r>
            <a:endParaRPr lang="it-IT" sz="20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25758" y="3564000"/>
            <a:ext cx="4224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PEO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encoded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in OWL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42" y="647913"/>
            <a:ext cx="3831415" cy="29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5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25758" y="652292"/>
            <a:ext cx="4880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Instances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creation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of Large Language Model and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technique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classes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techniques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population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: zero-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shot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,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few-shot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,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emotion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,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role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and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analogical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prompting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Connection with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other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entities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10" name="CasellaDiTesto 2"/>
          <p:cNvSpPr txBox="1"/>
          <p:nvPr/>
        </p:nvSpPr>
        <p:spPr>
          <a:xfrm>
            <a:off x="277088" y="124693"/>
            <a:ext cx="886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Entities</a:t>
            </a:r>
            <a:r>
              <a:rPr lang="it-IT" sz="28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population</a:t>
            </a:r>
            <a:endParaRPr lang="it-IT" sz="28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11" name="CasellaDiTesto 2"/>
          <p:cNvSpPr txBox="1"/>
          <p:nvPr/>
        </p:nvSpPr>
        <p:spPr>
          <a:xfrm>
            <a:off x="277088" y="2743623"/>
            <a:ext cx="3940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Ontology</a:t>
            </a:r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population</a:t>
            </a:r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using</a:t>
            </a:r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GPT-4</a:t>
            </a:r>
            <a:endParaRPr lang="it-IT" sz="20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04417" y="3203739"/>
            <a:ext cx="5234384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25758" y="3101620"/>
            <a:ext cx="504708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Extends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the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original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ontology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Input: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competency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questions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and PEO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Output: new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version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of PEO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666" y="980864"/>
            <a:ext cx="3558848" cy="1889924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511472" y="2870788"/>
            <a:ext cx="315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Prompt</a:t>
            </a:r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  <a:r>
              <a:rPr lang="it-IT" sz="1200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individual</a:t>
            </a:r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with </a:t>
            </a:r>
            <a:r>
              <a:rPr lang="it-IT" sz="1200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object</a:t>
            </a:r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  <a:r>
              <a:rPr lang="it-IT" sz="1200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properties</a:t>
            </a:r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and data </a:t>
            </a:r>
            <a:r>
              <a:rPr lang="it-IT" sz="1200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properties</a:t>
            </a:r>
            <a:endParaRPr lang="it-IT" sz="1200" dirty="0" smtClean="0">
              <a:solidFill>
                <a:srgbClr val="0F0F0F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425543" y="4791816"/>
            <a:ext cx="607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11/20</a:t>
            </a:r>
            <a:endParaRPr lang="it-IT" sz="1200" dirty="0">
              <a:solidFill>
                <a:srgbClr val="0F0F0F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77088" y="647913"/>
            <a:ext cx="37968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Evaluation on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four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dimensions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,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ensuring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PEO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quality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Ontology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consistency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check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Standard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metrics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Static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validation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CQs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addressing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10" name="CasellaDiTesto 2"/>
          <p:cNvSpPr txBox="1"/>
          <p:nvPr/>
        </p:nvSpPr>
        <p:spPr>
          <a:xfrm>
            <a:off x="277088" y="124693"/>
            <a:ext cx="546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Evaluation </a:t>
            </a:r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setting</a:t>
            </a:r>
            <a:endParaRPr lang="it-IT" sz="28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7" name="CasellaDiTesto 2"/>
          <p:cNvSpPr txBox="1"/>
          <p:nvPr/>
        </p:nvSpPr>
        <p:spPr>
          <a:xfrm>
            <a:off x="277088" y="2803014"/>
            <a:ext cx="38862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What</a:t>
            </a:r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is</a:t>
            </a:r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the target?</a:t>
            </a:r>
            <a:endParaRPr lang="it-IT" sz="20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77088" y="3201794"/>
            <a:ext cx="3294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PEO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evaluation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425542" y="4791816"/>
            <a:ext cx="652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12/20</a:t>
            </a:r>
            <a:endParaRPr lang="it-IT" sz="1200" dirty="0">
              <a:solidFill>
                <a:srgbClr val="0F0F0F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08" y="647913"/>
            <a:ext cx="4460790" cy="26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4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77088" y="1089782"/>
            <a:ext cx="5245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HermiT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reasoner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execution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No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inconsistencies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found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10" name="CasellaDiTesto 2"/>
          <p:cNvSpPr txBox="1"/>
          <p:nvPr/>
        </p:nvSpPr>
        <p:spPr>
          <a:xfrm>
            <a:off x="277088" y="124693"/>
            <a:ext cx="886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Consistency</a:t>
            </a:r>
            <a:r>
              <a:rPr lang="it-IT" sz="28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and </a:t>
            </a:r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metrics</a:t>
            </a:r>
            <a:endParaRPr lang="it-IT" sz="28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5" name="CasellaDiTesto 2"/>
          <p:cNvSpPr txBox="1"/>
          <p:nvPr/>
        </p:nvSpPr>
        <p:spPr>
          <a:xfrm>
            <a:off x="277088" y="693109"/>
            <a:ext cx="38862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Ontology</a:t>
            </a:r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consistency</a:t>
            </a:r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check</a:t>
            </a:r>
            <a:endParaRPr lang="it-IT" sz="20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6" name="CasellaDiTesto 2"/>
          <p:cNvSpPr txBox="1"/>
          <p:nvPr/>
        </p:nvSpPr>
        <p:spPr>
          <a:xfrm>
            <a:off x="277088" y="1926123"/>
            <a:ext cx="38862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OntoMetrics</a:t>
            </a:r>
            <a:endParaRPr lang="it-IT" sz="20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77088" y="2324903"/>
            <a:ext cx="536051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Base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metrics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: </a:t>
            </a:r>
            <a:r>
              <a:rPr lang="en-GB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count </a:t>
            </a:r>
            <a:r>
              <a:rPr lang="en-GB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elements like classes, properties, and </a:t>
            </a:r>
            <a:r>
              <a:rPr lang="en-GB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individuals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Schema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metrics</a:t>
            </a: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: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evaluate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schema </a:t>
            </a:r>
            <a:r>
              <a:rPr lang="it-IT" dirty="0" err="1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structure</a:t>
            </a: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and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hierarchy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Knowledge base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metrics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: </a:t>
            </a:r>
            <a:r>
              <a:rPr lang="en-GB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</a:rPr>
              <a:t>m</a:t>
            </a:r>
            <a:r>
              <a:rPr lang="en-GB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easure </a:t>
            </a:r>
            <a:r>
              <a:rPr lang="en-GB" dirty="0">
                <a:solidFill>
                  <a:srgbClr val="0F0F0F"/>
                </a:solidFill>
                <a:latin typeface="Product Sans" panose="020B0403030502040203" pitchFamily="34" charset="0"/>
              </a:rPr>
              <a:t>knowledge density and quality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Class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metrics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: </a:t>
            </a:r>
            <a:r>
              <a:rPr lang="en-GB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analyze</a:t>
            </a:r>
            <a:r>
              <a:rPr lang="en-GB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en-GB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class connectivity and detail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Graph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metrics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: a</a:t>
            </a:r>
            <a:r>
              <a:rPr lang="en-GB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ssess</a:t>
            </a:r>
            <a:r>
              <a:rPr lang="en-GB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en-GB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graph connectivity and </a:t>
            </a:r>
            <a:r>
              <a:rPr lang="en-GB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centrality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5940000" y="0"/>
            <a:ext cx="3203999" cy="5143500"/>
          </a:xfrm>
          <a:prstGeom prst="rect">
            <a:avLst/>
          </a:prstGeom>
          <a:solidFill>
            <a:srgbClr val="99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8425542" y="4791816"/>
            <a:ext cx="5888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13/20</a:t>
            </a:r>
            <a:endParaRPr lang="it-IT" sz="1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939999" y="1371421"/>
            <a:ext cx="320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3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http://www.hermit-reasoner.com</a:t>
            </a:r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/</a:t>
            </a:r>
          </a:p>
          <a:p>
            <a:pPr marL="171450" lvl="3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https://ontometrics.informatik.uni-rostock.de/ontologymetrics/</a:t>
            </a:r>
            <a:endParaRPr lang="it-IT" sz="1200" dirty="0" smtClean="0">
              <a:solidFill>
                <a:schemeClr val="bg1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8425543" y="4791816"/>
            <a:ext cx="59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14/20</a:t>
            </a:r>
            <a:endParaRPr lang="it-IT" sz="1200" dirty="0">
              <a:solidFill>
                <a:srgbClr val="0F0F0F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CasellaDiTesto 2"/>
          <p:cNvSpPr txBox="1"/>
          <p:nvPr/>
        </p:nvSpPr>
        <p:spPr>
          <a:xfrm>
            <a:off x="277088" y="124693"/>
            <a:ext cx="886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Metrics</a:t>
            </a:r>
            <a:endParaRPr lang="it-IT" sz="28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8" y="3212802"/>
            <a:ext cx="3999777" cy="1494281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97" y="788275"/>
            <a:ext cx="4457242" cy="270793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8" y="788275"/>
            <a:ext cx="3999777" cy="216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8425543" y="4791816"/>
            <a:ext cx="59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15/20</a:t>
            </a:r>
            <a:endParaRPr lang="it-IT" sz="1200" dirty="0">
              <a:solidFill>
                <a:srgbClr val="0F0F0F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CasellaDiTesto 2"/>
          <p:cNvSpPr txBox="1"/>
          <p:nvPr/>
        </p:nvSpPr>
        <p:spPr>
          <a:xfrm>
            <a:off x="277088" y="124693"/>
            <a:ext cx="886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Metrics</a:t>
            </a:r>
            <a:endParaRPr lang="it-IT" sz="28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8" y="647913"/>
            <a:ext cx="3989330" cy="104815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88" y="1790268"/>
            <a:ext cx="4015576" cy="2662083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36" y="299876"/>
            <a:ext cx="4311220" cy="1321294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14" y="1696065"/>
            <a:ext cx="4384107" cy="1841886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36" y="3582333"/>
            <a:ext cx="4354177" cy="95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8425543" y="4791816"/>
            <a:ext cx="59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16/20</a:t>
            </a:r>
            <a:endParaRPr lang="it-IT" sz="1200" dirty="0">
              <a:solidFill>
                <a:srgbClr val="0F0F0F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CasellaDiTesto 2"/>
          <p:cNvSpPr txBox="1"/>
          <p:nvPr/>
        </p:nvSpPr>
        <p:spPr>
          <a:xfrm>
            <a:off x="277088" y="124693"/>
            <a:ext cx="886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OOPS! </a:t>
            </a:r>
            <a:r>
              <a:rPr lang="it-IT" sz="2800" dirty="0" err="1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validation</a:t>
            </a:r>
            <a:endParaRPr lang="it-IT" sz="28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34" y="592781"/>
            <a:ext cx="4014887" cy="2762477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77088" y="647913"/>
            <a:ext cx="41621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Three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pitfalls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found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in PEO: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P04: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Unconnected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ontology</a:t>
            </a: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elements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P34: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Untyped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class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P41: No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license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declared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8" name="CasellaDiTesto 2"/>
          <p:cNvSpPr txBox="1"/>
          <p:nvPr/>
        </p:nvSpPr>
        <p:spPr>
          <a:xfrm>
            <a:off x="277088" y="2377189"/>
            <a:ext cx="38862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OOPS! </a:t>
            </a:r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Pitfalls</a:t>
            </a:r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resolution</a:t>
            </a:r>
            <a:endParaRPr lang="it-IT" sz="20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42733" y="2775969"/>
            <a:ext cx="4037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P04: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connected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unconnected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classes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P34: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Substituted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SWRL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rules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with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property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chains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P41: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Declared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license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(CC-BY-4.0)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907433" y="3417762"/>
            <a:ext cx="4014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OOPS! </a:t>
            </a:r>
            <a:r>
              <a:rPr lang="it-IT" sz="1200" dirty="0" err="1">
                <a:solidFill>
                  <a:srgbClr val="0F0F0F"/>
                </a:solidFill>
                <a:latin typeface="Product Sans" panose="020B0403030502040203" pitchFamily="34" charset="0"/>
              </a:rPr>
              <a:t>m</a:t>
            </a:r>
            <a:r>
              <a:rPr lang="it-IT" sz="1200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ain</a:t>
            </a:r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06782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8425543" y="4791816"/>
            <a:ext cx="593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17/20</a:t>
            </a:r>
            <a:endParaRPr lang="it-IT" sz="1200" dirty="0">
              <a:solidFill>
                <a:srgbClr val="0F0F0F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CasellaDiTesto 2"/>
          <p:cNvSpPr txBox="1"/>
          <p:nvPr/>
        </p:nvSpPr>
        <p:spPr>
          <a:xfrm>
            <a:off x="277088" y="124693"/>
            <a:ext cx="886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SPARQL </a:t>
            </a:r>
            <a:r>
              <a:rPr lang="it-IT" sz="2800" dirty="0" err="1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queries</a:t>
            </a:r>
            <a:endParaRPr lang="it-IT" sz="28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77087" y="647913"/>
            <a:ext cx="510607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Translation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of the 16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competency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questions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into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SPARQL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queries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used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as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unit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test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State-of-art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approach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to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verify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en-GB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whether PEO </a:t>
            </a:r>
            <a:r>
              <a:rPr lang="en-GB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meets the </a:t>
            </a:r>
            <a:r>
              <a:rPr lang="en-GB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Goal: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check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whether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PEO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contains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the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expected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content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Execution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of SPARQL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queries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using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python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and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jupyter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notebook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Comparison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of the output of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each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SPARQL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query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with the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expected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result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16" y="744895"/>
            <a:ext cx="3978378" cy="1538202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52" y="3563474"/>
            <a:ext cx="5547841" cy="112023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184058" y="2283097"/>
            <a:ext cx="3904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CQ1 SPARQL </a:t>
            </a:r>
            <a:r>
              <a:rPr lang="it-IT" sz="1200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query</a:t>
            </a:r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540853" y="4671892"/>
            <a:ext cx="5507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CQ1 SPARQL </a:t>
            </a:r>
            <a:r>
              <a:rPr lang="it-IT" sz="1200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query</a:t>
            </a:r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  <a:r>
              <a:rPr lang="it-IT" sz="1200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result</a:t>
            </a:r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612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2"/>
          <p:cNvSpPr txBox="1"/>
          <p:nvPr/>
        </p:nvSpPr>
        <p:spPr>
          <a:xfrm>
            <a:off x="277087" y="124693"/>
            <a:ext cx="392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</a:t>
            </a:r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esearch</a:t>
            </a:r>
            <a:r>
              <a:rPr lang="it-IT" sz="28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questions</a:t>
            </a:r>
            <a:endParaRPr lang="it-IT" sz="28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5" name="CasellaDiTesto 2"/>
          <p:cNvSpPr txBox="1"/>
          <p:nvPr/>
        </p:nvSpPr>
        <p:spPr>
          <a:xfrm>
            <a:off x="0" y="954835"/>
            <a:ext cx="4571998" cy="129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F0F0F"/>
              </a:buClr>
              <a:buFont typeface="+mj-lt"/>
              <a:buAutoNum type="arabicPeriod"/>
            </a:pPr>
            <a:r>
              <a:rPr lang="en-GB" sz="1800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Does </a:t>
            </a:r>
            <a:r>
              <a:rPr lang="en-GB" sz="1800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PEO provide comprehensive and consistent knowledge on LLMs and prompt engineering?</a:t>
            </a:r>
          </a:p>
        </p:txBody>
      </p:sp>
      <p:sp>
        <p:nvSpPr>
          <p:cNvPr id="7" name="Rettangolo 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99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4571998" y="1073749"/>
            <a:ext cx="457200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Yes, PEO formalizes key concepts, </a:t>
            </a:r>
            <a:r>
              <a:rPr lang="en-GB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relationships </a:t>
            </a:r>
            <a:r>
              <a:rPr lang="en-GB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and applications of </a:t>
            </a:r>
            <a:r>
              <a:rPr lang="en-GB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LLMs, prompting techniques and related concepts </a:t>
            </a:r>
            <a:r>
              <a:rPr lang="en-GB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in a structured ontology.</a:t>
            </a:r>
            <a:endParaRPr lang="it-IT" dirty="0" smtClean="0">
              <a:solidFill>
                <a:schemeClr val="bg1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11" name="CasellaDiTesto 2"/>
          <p:cNvSpPr txBox="1"/>
          <p:nvPr/>
        </p:nvSpPr>
        <p:spPr>
          <a:xfrm>
            <a:off x="1" y="3026177"/>
            <a:ext cx="4571997" cy="877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F0F0F"/>
              </a:buClr>
              <a:buFont typeface="+mj-lt"/>
              <a:buAutoNum type="arabicPeriod" startAt="2"/>
            </a:pPr>
            <a:r>
              <a:rPr lang="en-GB" sz="1800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Can </a:t>
            </a:r>
            <a:r>
              <a:rPr lang="en-GB" sz="1800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we use PEO to infer additional knowledge?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571997" y="3062719"/>
            <a:ext cx="4572001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Yes, PEO allows inferring additional knowledge by reasoning over </a:t>
            </a:r>
            <a:r>
              <a:rPr lang="en-GB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LLMs and </a:t>
            </a:r>
            <a:r>
              <a:rPr lang="en-GB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their connections with prompts and prompt engineering techniques.</a:t>
            </a:r>
            <a:endParaRPr lang="it-IT" dirty="0" smtClean="0">
              <a:solidFill>
                <a:schemeClr val="bg1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8425542" y="4791816"/>
            <a:ext cx="570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18/20</a:t>
            </a:r>
            <a:endParaRPr lang="it-IT" sz="1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25756" y="652292"/>
            <a:ext cx="3582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PEO </a:t>
            </a:r>
            <a:r>
              <a:rPr lang="it-IT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conceptualizes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LLMs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and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engineering</a:t>
            </a: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The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conceptualization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machine-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processable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2" name="CasellaDiTesto 2"/>
          <p:cNvSpPr txBox="1"/>
          <p:nvPr/>
        </p:nvSpPr>
        <p:spPr>
          <a:xfrm>
            <a:off x="277088" y="2296906"/>
            <a:ext cx="38862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Future </a:t>
            </a:r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developments</a:t>
            </a:r>
            <a:endParaRPr lang="it-IT" sz="20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5" name="CasellaDiTesto 3"/>
          <p:cNvSpPr txBox="1"/>
          <p:nvPr/>
        </p:nvSpPr>
        <p:spPr>
          <a:xfrm>
            <a:off x="325756" y="2695686"/>
            <a:ext cx="395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</a:rPr>
              <a:t>PEO-</a:t>
            </a:r>
            <a:r>
              <a:rPr lang="it-IT" dirty="0" err="1">
                <a:solidFill>
                  <a:srgbClr val="0F0F0F"/>
                </a:solidFill>
                <a:latin typeface="Product Sans" panose="020B0403030502040203" pitchFamily="34" charset="0"/>
              </a:rPr>
              <a:t>based</a:t>
            </a: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</a:rPr>
              <a:t> AI 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agent</a:t>
            </a:r>
          </a:p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Automatic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  <a:r>
              <a:rPr lang="it-IT" dirty="0" err="1">
                <a:solidFill>
                  <a:srgbClr val="0F0F0F"/>
                </a:solidFill>
                <a:latin typeface="Product Sans" panose="020B0403030502040203" pitchFamily="34" charset="0"/>
              </a:rPr>
              <a:t>population</a:t>
            </a: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  <a:r>
              <a:rPr lang="it-IT" dirty="0" err="1">
                <a:solidFill>
                  <a:srgbClr val="0F0F0F"/>
                </a:solidFill>
                <a:latin typeface="Product Sans" panose="020B0403030502040203" pitchFamily="34" charset="0"/>
              </a:rPr>
              <a:t>using</a:t>
            </a: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LLMs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</a:rPr>
              <a:t>Integration with </a:t>
            </a:r>
            <a:r>
              <a:rPr lang="it-IT" dirty="0" err="1">
                <a:solidFill>
                  <a:srgbClr val="0F0F0F"/>
                </a:solidFill>
                <a:latin typeface="Product Sans" panose="020B0403030502040203" pitchFamily="34" charset="0"/>
              </a:rPr>
              <a:t>external</a:t>
            </a: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ontologies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PEO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ontology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web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application</a:t>
            </a:r>
            <a:endParaRPr lang="it-IT" dirty="0">
              <a:solidFill>
                <a:srgbClr val="0F0F0F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425543" y="4791816"/>
            <a:ext cx="666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19/20</a:t>
            </a:r>
            <a:endParaRPr lang="it-IT" sz="1200" dirty="0">
              <a:solidFill>
                <a:srgbClr val="0F0F0F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CasellaDiTesto 2"/>
          <p:cNvSpPr txBox="1"/>
          <p:nvPr/>
        </p:nvSpPr>
        <p:spPr>
          <a:xfrm>
            <a:off x="277088" y="124693"/>
            <a:ext cx="8499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Conclusions</a:t>
            </a:r>
            <a:endParaRPr lang="it-IT" sz="28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56" y="448786"/>
            <a:ext cx="4543766" cy="340616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9223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835119"/>
            <a:ext cx="9144000" cy="1033359"/>
          </a:xfrm>
        </p:spPr>
        <p:txBody>
          <a:bodyPr/>
          <a:lstStyle/>
          <a:p>
            <a:r>
              <a:rPr lang="it-IT" sz="5400" dirty="0" err="1" smtClean="0">
                <a:solidFill>
                  <a:schemeClr val="bg1"/>
                </a:solidFill>
                <a:latin typeface="Product Sans" panose="020B0403030502040203" pitchFamily="34" charset="0"/>
                <a:cs typeface="Segoe UI" panose="020B0502040204020203" pitchFamily="34" charset="0"/>
              </a:rPr>
              <a:t>What</a:t>
            </a:r>
            <a:r>
              <a:rPr lang="it-IT" sz="5400" dirty="0" smtClean="0">
                <a:solidFill>
                  <a:schemeClr val="bg1"/>
                </a:solidFill>
                <a:latin typeface="Product Sans" panose="020B0403030502040203" pitchFamily="34" charset="0"/>
                <a:cs typeface="Segoe UI" panose="020B0502040204020203" pitchFamily="34" charset="0"/>
              </a:rPr>
              <a:t> </a:t>
            </a:r>
            <a:r>
              <a:rPr lang="it-IT" sz="5400" dirty="0" err="1" smtClean="0">
                <a:solidFill>
                  <a:schemeClr val="bg1"/>
                </a:solidFill>
                <a:latin typeface="Product Sans" panose="020B0403030502040203" pitchFamily="34" charset="0"/>
                <a:cs typeface="Segoe UI" panose="020B0502040204020203" pitchFamily="34" charset="0"/>
              </a:rPr>
              <a:t>is</a:t>
            </a:r>
            <a:r>
              <a:rPr lang="it-IT" sz="5400" dirty="0" smtClean="0">
                <a:solidFill>
                  <a:schemeClr val="bg1"/>
                </a:solidFill>
                <a:latin typeface="Product Sans" panose="020B0403030502040203" pitchFamily="34" charset="0"/>
                <a:cs typeface="Segoe UI" panose="020B0502040204020203" pitchFamily="34" charset="0"/>
              </a:rPr>
              <a:t> the </a:t>
            </a:r>
            <a:r>
              <a:rPr lang="it-IT" sz="5400" dirty="0" err="1" smtClean="0">
                <a:solidFill>
                  <a:schemeClr val="bg1"/>
                </a:solidFill>
                <a:latin typeface="Product Sans" panose="020B0403030502040203" pitchFamily="34" charset="0"/>
                <a:cs typeface="Segoe UI" panose="020B0502040204020203" pitchFamily="34" charset="0"/>
              </a:rPr>
              <a:t>context</a:t>
            </a:r>
            <a:r>
              <a:rPr lang="it-IT" sz="5400" dirty="0" smtClean="0">
                <a:solidFill>
                  <a:schemeClr val="bg1"/>
                </a:solidFill>
                <a:latin typeface="Product Sans" panose="020B0403030502040203" pitchFamily="34" charset="0"/>
                <a:cs typeface="Segoe UI" panose="020B0502040204020203" pitchFamily="34" charset="0"/>
              </a:rPr>
              <a:t>?</a:t>
            </a:r>
            <a:endParaRPr lang="it-IT" sz="5400" dirty="0">
              <a:solidFill>
                <a:schemeClr val="bg1"/>
              </a:solidFill>
              <a:latin typeface="Product Sans" panose="020B040303050204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8425542" y="4791816"/>
            <a:ext cx="563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2/20</a:t>
            </a:r>
            <a:endParaRPr lang="it-IT" sz="1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053843"/>
            <a:ext cx="9144000" cy="1820248"/>
          </a:xfrm>
        </p:spPr>
        <p:txBody>
          <a:bodyPr/>
          <a:lstStyle/>
          <a:p>
            <a:r>
              <a:rPr lang="it-IT" sz="5400" dirty="0" err="1">
                <a:solidFill>
                  <a:schemeClr val="bg1"/>
                </a:solidFill>
                <a:latin typeface="Product Sans" panose="020B0403030502040203" pitchFamily="34" charset="0"/>
                <a:cs typeface="Segoe UI" panose="020B0502040204020203" pitchFamily="34" charset="0"/>
              </a:rPr>
              <a:t>Thanks</a:t>
            </a:r>
            <a:r>
              <a:rPr lang="it-IT" sz="5400" dirty="0">
                <a:solidFill>
                  <a:schemeClr val="bg1"/>
                </a:solidFill>
                <a:latin typeface="Product Sans" panose="020B0403030502040203" pitchFamily="34" charset="0"/>
                <a:cs typeface="Segoe UI" panose="020B0502040204020203" pitchFamily="34" charset="0"/>
              </a:rPr>
              <a:t> for the </a:t>
            </a:r>
            <a:r>
              <a:rPr lang="it-IT" sz="5400" dirty="0" err="1">
                <a:solidFill>
                  <a:schemeClr val="bg1"/>
                </a:solidFill>
                <a:latin typeface="Product Sans" panose="020B0403030502040203" pitchFamily="34" charset="0"/>
                <a:cs typeface="Segoe UI" panose="020B0502040204020203" pitchFamily="34" charset="0"/>
              </a:rPr>
              <a:t>attention</a:t>
            </a:r>
            <a:r>
              <a:rPr lang="it-IT" sz="5400" dirty="0">
                <a:solidFill>
                  <a:schemeClr val="bg1"/>
                </a:solidFill>
                <a:latin typeface="Product Sans" panose="020B040303050204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0" y="3168073"/>
            <a:ext cx="91440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28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Simone </a:t>
            </a:r>
            <a:r>
              <a:rPr lang="it-IT" sz="2800" dirty="0" err="1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Gramegna</a:t>
            </a:r>
            <a:endParaRPr lang="it-IT" sz="2800" dirty="0">
              <a:solidFill>
                <a:schemeClr val="bg1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8425542" y="4791816"/>
            <a:ext cx="622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20/20</a:t>
            </a:r>
            <a:endParaRPr lang="it-IT" sz="1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25754" y="652292"/>
            <a:ext cx="5138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LLMs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are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advanced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AI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models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,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capable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of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executing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different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tasks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Most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popular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LLMs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: GPT, Gemini, Mistral and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DeepSeek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 engineering involves design and optimization of prompts, producing the best possible response from an LLM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Different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techniques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have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been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developed</a:t>
            </a:r>
            <a:endParaRPr lang="en-GB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425543" y="4791816"/>
            <a:ext cx="5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3/20</a:t>
            </a:r>
            <a:endParaRPr lang="it-IT" sz="1200" dirty="0">
              <a:solidFill>
                <a:srgbClr val="0F0F0F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CasellaDiTesto 2"/>
          <p:cNvSpPr txBox="1"/>
          <p:nvPr/>
        </p:nvSpPr>
        <p:spPr>
          <a:xfrm>
            <a:off x="277088" y="124693"/>
            <a:ext cx="8499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Context</a:t>
            </a:r>
            <a:endParaRPr lang="it-IT" sz="28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554" y="358031"/>
            <a:ext cx="3419669" cy="3955871"/>
          </a:xfrm>
          <a:prstGeom prst="rect">
            <a:avLst/>
          </a:prstGeom>
        </p:spPr>
      </p:pic>
      <p:sp>
        <p:nvSpPr>
          <p:cNvPr id="6" name="CasellaDiTesto 2"/>
          <p:cNvSpPr txBox="1"/>
          <p:nvPr/>
        </p:nvSpPr>
        <p:spPr>
          <a:xfrm>
            <a:off x="277088" y="2839705"/>
            <a:ext cx="38862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Main</a:t>
            </a:r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issue</a:t>
            </a:r>
            <a:endParaRPr lang="it-IT" sz="20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25754" y="3238485"/>
            <a:ext cx="5016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Fragmented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resources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on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engineering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and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LLMs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Solution: a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resource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providing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 </a:t>
            </a:r>
            <a:r>
              <a:rPr lang="en-GB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complete perspective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77087" y="729934"/>
            <a:ext cx="47629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rompt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ngineering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ntology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(PEO): new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resource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for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engineering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and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LLMs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PEO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represents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widely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used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concepts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Linked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Open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Terms</a:t>
            </a: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(LOT)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methodology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used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in the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development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PEO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encoded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in OWL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PEO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available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on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Github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, W3id and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Bioportal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Compliance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with FAIR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principles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in Open science</a:t>
            </a:r>
          </a:p>
        </p:txBody>
      </p:sp>
      <p:sp>
        <p:nvSpPr>
          <p:cNvPr id="10" name="CasellaDiTesto 2"/>
          <p:cNvSpPr txBox="1"/>
          <p:nvPr/>
        </p:nvSpPr>
        <p:spPr>
          <a:xfrm>
            <a:off x="277088" y="124693"/>
            <a:ext cx="598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</a:t>
            </a:r>
            <a:r>
              <a:rPr lang="it-IT" sz="28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Engineering</a:t>
            </a:r>
            <a:r>
              <a:rPr lang="it-IT" sz="28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Ontology</a:t>
            </a:r>
            <a:endParaRPr lang="it-IT" sz="28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5263200" y="0"/>
            <a:ext cx="3880799" cy="5143500"/>
          </a:xfrm>
          <a:prstGeom prst="rect">
            <a:avLst/>
          </a:prstGeom>
          <a:solidFill>
            <a:srgbClr val="99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8425542" y="4791816"/>
            <a:ext cx="563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</a:rPr>
              <a:t>4</a:t>
            </a:r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/20</a:t>
            </a:r>
            <a:endParaRPr lang="it-IT" sz="1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263201" y="1371421"/>
            <a:ext cx="388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3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https://</a:t>
            </a:r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github.com/simonegramegna/peo</a:t>
            </a:r>
          </a:p>
          <a:p>
            <a:pPr marL="171450" lvl="3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http://</a:t>
            </a:r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w3id.org/peo</a:t>
            </a:r>
          </a:p>
          <a:p>
            <a:pPr marL="171450" lvl="3" indent="-1714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https://bioportal.bioontology.org/ontologies/PEO_ONTOLOGY?p=summary</a:t>
            </a:r>
            <a:endParaRPr lang="it-IT" sz="1200" dirty="0" smtClean="0">
              <a:solidFill>
                <a:schemeClr val="bg1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2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8425542" y="4791816"/>
            <a:ext cx="563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</a:rPr>
              <a:t>5</a:t>
            </a:r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/20</a:t>
            </a:r>
            <a:endParaRPr lang="it-IT" sz="1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0" y="1114277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3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GB" sz="28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Does </a:t>
            </a:r>
            <a:r>
              <a:rPr lang="en-GB" sz="28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PEO provide comprehensive and consistent knowledge on LLMs and prompt engineering</a:t>
            </a:r>
            <a:r>
              <a:rPr lang="en-GB" sz="28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</a:p>
          <a:p>
            <a:pPr lvl="3">
              <a:lnSpc>
                <a:spcPct val="150000"/>
              </a:lnSpc>
              <a:buClr>
                <a:schemeClr val="bg1"/>
              </a:buClr>
            </a:pPr>
            <a:endParaRPr lang="en-GB" sz="2800" dirty="0" smtClean="0">
              <a:solidFill>
                <a:schemeClr val="bg1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514350" lvl="3" indent="-514350">
              <a:lnSpc>
                <a:spcPct val="150000"/>
              </a:lnSpc>
              <a:buClr>
                <a:schemeClr val="bg1"/>
              </a:buClr>
              <a:buFont typeface="+mj-lt"/>
              <a:buAutoNum type="arabicPeriod" startAt="2"/>
            </a:pPr>
            <a:r>
              <a:rPr lang="en-GB" sz="28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Can </a:t>
            </a:r>
            <a:r>
              <a:rPr lang="en-GB" sz="28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we use PEO to infer additional knowledge?</a:t>
            </a:r>
            <a:endParaRPr lang="it-IT" sz="2800" dirty="0" smtClean="0">
              <a:solidFill>
                <a:schemeClr val="bg1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25757" y="652292"/>
            <a:ext cx="40471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10 use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cases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defined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10 data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sources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(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papers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,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websites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,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repositories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)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identified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Scope and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purpose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specification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16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competency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questions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created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3 non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functional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requirements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identified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425543" y="4791816"/>
            <a:ext cx="585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6/20</a:t>
            </a:r>
            <a:endParaRPr lang="it-IT" sz="1200" dirty="0">
              <a:solidFill>
                <a:srgbClr val="0F0F0F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CasellaDiTesto 2"/>
          <p:cNvSpPr txBox="1"/>
          <p:nvPr/>
        </p:nvSpPr>
        <p:spPr>
          <a:xfrm>
            <a:off x="277088" y="124693"/>
            <a:ext cx="8499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Design</a:t>
            </a:r>
            <a:endParaRPr lang="it-IT" sz="28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66" y="613139"/>
            <a:ext cx="4511977" cy="3363242"/>
          </a:xfrm>
          <a:prstGeom prst="rect">
            <a:avLst/>
          </a:prstGeom>
        </p:spPr>
      </p:pic>
      <p:sp>
        <p:nvSpPr>
          <p:cNvPr id="6" name="CasellaDiTesto 2"/>
          <p:cNvSpPr txBox="1"/>
          <p:nvPr/>
        </p:nvSpPr>
        <p:spPr>
          <a:xfrm>
            <a:off x="277088" y="2800670"/>
            <a:ext cx="388620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What</a:t>
            </a:r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is</a:t>
            </a:r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the output?</a:t>
            </a:r>
            <a:endParaRPr lang="it-IT" sz="20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7" name="CasellaDiTesto 3"/>
          <p:cNvSpPr txBox="1"/>
          <p:nvPr/>
        </p:nvSpPr>
        <p:spPr>
          <a:xfrm>
            <a:off x="325757" y="3194900"/>
            <a:ext cx="4191673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Ontology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Requirements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Specification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Document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(ORSD)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4517430" y="3938114"/>
            <a:ext cx="4416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Ontology</a:t>
            </a:r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  <a:r>
              <a:rPr lang="it-IT" sz="1200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requirements</a:t>
            </a:r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  <a:r>
              <a:rPr lang="it-IT" sz="1200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specification</a:t>
            </a:r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  <a:r>
              <a:rPr lang="it-IT" sz="1200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workflow</a:t>
            </a:r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9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25757" y="652292"/>
            <a:ext cx="404714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Competency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questions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(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CQs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)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define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an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ontology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from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its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functional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perspective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CQs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cover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main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concepts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in the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ontology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Good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set of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CQs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responds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to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user’s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real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questions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Definition of a </a:t>
            </a:r>
            <a:r>
              <a:rPr lang="it-IT" dirty="0" err="1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conceptual</a:t>
            </a: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scheme</a:t>
            </a: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starting</a:t>
            </a: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from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CQs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CQs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will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be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employed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during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the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evaluation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10" name="CasellaDiTesto 2"/>
          <p:cNvSpPr txBox="1"/>
          <p:nvPr/>
        </p:nvSpPr>
        <p:spPr>
          <a:xfrm>
            <a:off x="277088" y="124693"/>
            <a:ext cx="8499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</a:t>
            </a:r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ompetency</a:t>
            </a:r>
            <a:r>
              <a:rPr lang="it-IT" sz="28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questions</a:t>
            </a:r>
            <a:endParaRPr lang="it-IT" sz="28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513006" y="0"/>
            <a:ext cx="4630993" cy="5143500"/>
          </a:xfrm>
          <a:prstGeom prst="rect">
            <a:avLst/>
          </a:prstGeom>
          <a:solidFill>
            <a:srgbClr val="99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8425542" y="4791816"/>
            <a:ext cx="563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</a:rPr>
              <a:t>7/20</a:t>
            </a:r>
            <a:endParaRPr lang="it-IT" sz="1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513005" y="177399"/>
            <a:ext cx="4630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What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is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engineering</a:t>
            </a:r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What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is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 </a:t>
            </a: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</a:t>
            </a:r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What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are </a:t>
            </a: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prompting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techniques</a:t>
            </a:r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GB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What are image prompting techniques</a:t>
            </a:r>
            <a:r>
              <a:rPr lang="en-GB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What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are code </a:t>
            </a: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prompting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techniques</a:t>
            </a:r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GB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Which task does a prompt solve</a:t>
            </a:r>
            <a:r>
              <a:rPr lang="en-GB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GB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Which prompts are generated using a prompting technique</a:t>
            </a:r>
            <a:r>
              <a:rPr lang="en-GB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GB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What are the responses that follow each prompt</a:t>
            </a:r>
            <a:r>
              <a:rPr lang="en-GB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What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are </a:t>
            </a: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possible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tasks</a:t>
            </a:r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GB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Which tasks are related to the text</a:t>
            </a:r>
            <a:r>
              <a:rPr lang="en-GB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What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is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 chat</a:t>
            </a:r>
            <a:r>
              <a:rPr lang="it-IT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GB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What is a large language model</a:t>
            </a:r>
            <a:r>
              <a:rPr lang="en-GB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GB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What types of large language models are available</a:t>
            </a:r>
            <a:r>
              <a:rPr lang="en-GB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GB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What are large language models architectures</a:t>
            </a:r>
            <a:r>
              <a:rPr lang="en-GB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GB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What are large language models capabilities</a:t>
            </a:r>
            <a:r>
              <a:rPr lang="en-GB" sz="1200" dirty="0" smtClean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</a:p>
          <a:p>
            <a:pPr marL="342900" lvl="3" indent="-342900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What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companies </a:t>
            </a: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develop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large </a:t>
            </a: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language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1200" dirty="0" err="1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models</a:t>
            </a:r>
            <a:r>
              <a:rPr lang="it-IT" sz="1200" dirty="0">
                <a:solidFill>
                  <a:schemeClr val="bg1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?</a:t>
            </a:r>
            <a:endParaRPr lang="it-IT" sz="1200" dirty="0" smtClean="0">
              <a:solidFill>
                <a:schemeClr val="bg1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25758" y="652292"/>
            <a:ext cx="4526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Conceptualization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phase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Exploration 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of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possible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reusable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ontologies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Definition of </a:t>
            </a:r>
            <a:r>
              <a:rPr lang="it-IT" dirty="0" err="1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entities</a:t>
            </a:r>
            <a:r>
              <a:rPr lang="it-IT" dirty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and 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relations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Application of </a:t>
            </a:r>
            <a:r>
              <a:rPr lang="it-IT" dirty="0" err="1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ntology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design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patterns</a:t>
            </a:r>
            <a:endParaRPr lang="it-IT" dirty="0" smtClean="0">
              <a:solidFill>
                <a:srgbClr val="0F0F0F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425542" y="4791816"/>
            <a:ext cx="55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8/20</a:t>
            </a:r>
            <a:endParaRPr lang="it-IT" sz="1200" dirty="0">
              <a:solidFill>
                <a:srgbClr val="0F0F0F"/>
              </a:solidFill>
              <a:latin typeface="Product Sans" panose="020B0403030502040203" pitchFamily="34" charset="0"/>
            </a:endParaRPr>
          </a:p>
        </p:txBody>
      </p:sp>
      <p:sp>
        <p:nvSpPr>
          <p:cNvPr id="10" name="CasellaDiTesto 2"/>
          <p:cNvSpPr txBox="1"/>
          <p:nvPr/>
        </p:nvSpPr>
        <p:spPr>
          <a:xfrm>
            <a:off x="277088" y="124693"/>
            <a:ext cx="886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</a:t>
            </a:r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onceptualization</a:t>
            </a:r>
            <a:endParaRPr lang="it-IT" sz="28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6" name="CasellaDiTesto 2"/>
          <p:cNvSpPr txBox="1"/>
          <p:nvPr/>
        </p:nvSpPr>
        <p:spPr>
          <a:xfrm>
            <a:off x="277087" y="2161062"/>
            <a:ext cx="406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Ontology</a:t>
            </a:r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design </a:t>
            </a:r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patterns</a:t>
            </a:r>
            <a:r>
              <a:rPr lang="it-IT" sz="20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20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adopted</a:t>
            </a:r>
            <a:endParaRPr lang="it-IT" sz="20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7" name="CasellaDiTesto 3"/>
          <p:cNvSpPr txBox="1"/>
          <p:nvPr/>
        </p:nvSpPr>
        <p:spPr>
          <a:xfrm>
            <a:off x="325758" y="2520040"/>
            <a:ext cx="419167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Description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pattern</a:t>
            </a:r>
          </a:p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Sequence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pattern</a:t>
            </a:r>
          </a:p>
          <a:p>
            <a:pPr marL="285750" indent="-285750">
              <a:lnSpc>
                <a:spcPct val="150000"/>
              </a:lnSpc>
              <a:buClr>
                <a:srgbClr val="0F0F0F"/>
              </a:buClr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Task </a:t>
            </a:r>
            <a:r>
              <a:rPr lang="it-IT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execution</a:t>
            </a:r>
            <a:r>
              <a:rPr lang="it-IT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pattern </a:t>
            </a:r>
            <a:endParaRPr lang="it-IT" dirty="0">
              <a:solidFill>
                <a:srgbClr val="0F0F0F"/>
              </a:solidFill>
              <a:latin typeface="Product Sans" panose="020B0403030502040203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560" y="1036799"/>
            <a:ext cx="4369839" cy="247441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682559" y="3468328"/>
            <a:ext cx="426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Ontology</a:t>
            </a:r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  <a:r>
              <a:rPr lang="it-IT" sz="1200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implementation</a:t>
            </a:r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  <a:r>
              <a:rPr lang="it-IT" sz="1200" dirty="0" err="1" smtClean="0">
                <a:solidFill>
                  <a:srgbClr val="0F0F0F"/>
                </a:solidFill>
                <a:latin typeface="Product Sans" panose="020B0403030502040203" pitchFamily="34" charset="0"/>
              </a:rPr>
              <a:t>workflow</a:t>
            </a:r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1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2"/>
          <p:cNvSpPr txBox="1"/>
          <p:nvPr/>
        </p:nvSpPr>
        <p:spPr>
          <a:xfrm>
            <a:off x="277088" y="124693"/>
            <a:ext cx="8866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M</a:t>
            </a:r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ain</a:t>
            </a:r>
            <a:r>
              <a:rPr lang="it-IT" sz="2800" dirty="0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 </a:t>
            </a:r>
            <a:r>
              <a:rPr lang="it-IT" sz="2800" dirty="0" err="1" smtClean="0">
                <a:solidFill>
                  <a:srgbClr val="991B1B"/>
                </a:solidFill>
                <a:latin typeface="Product Sans" panose="020B0403030502040203" pitchFamily="34" charset="0"/>
                <a:ea typeface="Google Sans" charset="0"/>
                <a:cs typeface="Segoe UI" panose="020B0502040204020203" pitchFamily="34" charset="0"/>
              </a:rPr>
              <a:t>concepts</a:t>
            </a:r>
            <a:endParaRPr lang="it-IT" sz="2800" dirty="0">
              <a:solidFill>
                <a:srgbClr val="991B1B"/>
              </a:solidFill>
              <a:latin typeface="Product Sans" panose="020B0403030502040203" pitchFamily="34" charset="0"/>
              <a:ea typeface="Google Sans" charset="0"/>
              <a:cs typeface="Segoe UI" panose="020B0502040204020203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425542" y="4791816"/>
            <a:ext cx="55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0F0F0F"/>
                </a:solidFill>
                <a:latin typeface="Product Sans" panose="020B0403030502040203" pitchFamily="34" charset="0"/>
              </a:rPr>
              <a:t>9</a:t>
            </a:r>
            <a:r>
              <a:rPr lang="it-IT" sz="1200" dirty="0" smtClean="0">
                <a:solidFill>
                  <a:srgbClr val="0F0F0F"/>
                </a:solidFill>
                <a:latin typeface="Product Sans" panose="020B0403030502040203" pitchFamily="34" charset="0"/>
              </a:rPr>
              <a:t>/20</a:t>
            </a:r>
            <a:endParaRPr lang="it-IT" sz="1200" dirty="0">
              <a:solidFill>
                <a:srgbClr val="0F0F0F"/>
              </a:solidFill>
              <a:latin typeface="Product Sans" panose="020B0403030502040203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1" y="647913"/>
            <a:ext cx="8126361" cy="35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ogle Science Fai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7691</TotalTime>
  <Words>842</Words>
  <Application>Microsoft Office PowerPoint</Application>
  <PresentationFormat>Presentazione su schermo (16:9)</PresentationFormat>
  <Paragraphs>165</Paragraphs>
  <Slides>21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Product Sans</vt:lpstr>
      <vt:lpstr>Roboto Mono</vt:lpstr>
      <vt:lpstr>Google Sans</vt:lpstr>
      <vt:lpstr>Roboto</vt:lpstr>
      <vt:lpstr>Segoe UI</vt:lpstr>
      <vt:lpstr>Arial</vt:lpstr>
      <vt:lpstr>Google Science Fair</vt:lpstr>
      <vt:lpstr>Presentazione standard di PowerPoint</vt:lpstr>
      <vt:lpstr>What is the context?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Thanks for the attention!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Identify a problem</dc:title>
  <dc:creator>Simone Gramegna</dc:creator>
  <cp:lastModifiedBy>Lenovo</cp:lastModifiedBy>
  <cp:revision>400</cp:revision>
  <cp:lastPrinted>2023-06-28T14:04:45Z</cp:lastPrinted>
  <dcterms:created xsi:type="dcterms:W3CDTF">2022-08-12T16:53:00Z</dcterms:created>
  <dcterms:modified xsi:type="dcterms:W3CDTF">2025-03-12T07:58:49Z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59EB5161EAEA473C813C3AD4143C2243</vt:lpwstr>
  </property>
  <property fmtid="{D5CDD505-2E9C-101B-9397-08002B2CF9AE}" pid="3" name="KSOProductBuildVer">
    <vt:lpwstr>1033-11.2.0.11306</vt:lpwstr>
  </property>
</Properties>
</file>