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1" r:id="rId5"/>
    <p:sldId id="262" r:id="rId6"/>
    <p:sldId id="263" r:id="rId7"/>
    <p:sldId id="264" r:id="rId8"/>
    <p:sldId id="265"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97ED37-725E-49DE-9889-8289233AA0F9}" v="9" dt="2020-06-07T20:51:47.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e.luca.lucchesi@gmail.com" userId="f678740a5a93c0b5" providerId="LiveId" clId="{D897ED37-725E-49DE-9889-8289233AA0F9}"/>
    <pc:docChg chg="undo custSel addSld modSld">
      <pc:chgData name="simone.luca.lucchesi@gmail.com" userId="f678740a5a93c0b5" providerId="LiveId" clId="{D897ED37-725E-49DE-9889-8289233AA0F9}" dt="2020-06-07T20:54:07.651" v="2631" actId="20577"/>
      <pc:docMkLst>
        <pc:docMk/>
      </pc:docMkLst>
      <pc:sldChg chg="modSp">
        <pc:chgData name="simone.luca.lucchesi@gmail.com" userId="f678740a5a93c0b5" providerId="LiveId" clId="{D897ED37-725E-49DE-9889-8289233AA0F9}" dt="2020-06-07T20:40:42.486" v="1453" actId="113"/>
        <pc:sldMkLst>
          <pc:docMk/>
          <pc:sldMk cId="1288851995" sldId="263"/>
        </pc:sldMkLst>
        <pc:spChg chg="mod">
          <ac:chgData name="simone.luca.lucchesi@gmail.com" userId="f678740a5a93c0b5" providerId="LiveId" clId="{D897ED37-725E-49DE-9889-8289233AA0F9}" dt="2020-06-07T20:40:42.486" v="1453" actId="113"/>
          <ac:spMkLst>
            <pc:docMk/>
            <pc:sldMk cId="1288851995" sldId="263"/>
            <ac:spMk id="3" creationId="{D66195F7-BE4F-4232-B0D1-744C70914CB9}"/>
          </ac:spMkLst>
        </pc:spChg>
      </pc:sldChg>
      <pc:sldChg chg="addSp modSp add">
        <pc:chgData name="simone.luca.lucchesi@gmail.com" userId="f678740a5a93c0b5" providerId="LiveId" clId="{D897ED37-725E-49DE-9889-8289233AA0F9}" dt="2020-06-07T20:49:48.770" v="2207" actId="1076"/>
        <pc:sldMkLst>
          <pc:docMk/>
          <pc:sldMk cId="2225915769" sldId="264"/>
        </pc:sldMkLst>
        <pc:spChg chg="mod">
          <ac:chgData name="simone.luca.lucchesi@gmail.com" userId="f678740a5a93c0b5" providerId="LiveId" clId="{D897ED37-725E-49DE-9889-8289233AA0F9}" dt="2020-06-07T20:41:52.004" v="1549" actId="2711"/>
          <ac:spMkLst>
            <pc:docMk/>
            <pc:sldMk cId="2225915769" sldId="264"/>
            <ac:spMk id="2" creationId="{2E80777B-08FE-4A2D-9268-C28488F19A1C}"/>
          </ac:spMkLst>
        </pc:spChg>
        <pc:spChg chg="mod">
          <ac:chgData name="simone.luca.lucchesi@gmail.com" userId="f678740a5a93c0b5" providerId="LiveId" clId="{D897ED37-725E-49DE-9889-8289233AA0F9}" dt="2020-06-07T20:49:09.161" v="2203" actId="255"/>
          <ac:spMkLst>
            <pc:docMk/>
            <pc:sldMk cId="2225915769" sldId="264"/>
            <ac:spMk id="3" creationId="{AEEFF6AD-D238-41D6-AFA8-4AFE1B603E8C}"/>
          </ac:spMkLst>
        </pc:spChg>
        <pc:graphicFrameChg chg="add mod">
          <ac:chgData name="simone.luca.lucchesi@gmail.com" userId="f678740a5a93c0b5" providerId="LiveId" clId="{D897ED37-725E-49DE-9889-8289233AA0F9}" dt="2020-06-07T20:49:27.834" v="2205" actId="1076"/>
          <ac:graphicFrameMkLst>
            <pc:docMk/>
            <pc:sldMk cId="2225915769" sldId="264"/>
            <ac:graphicFrameMk id="4" creationId="{94DFB537-293A-4478-9E97-644EE672AD1C}"/>
          </ac:graphicFrameMkLst>
        </pc:graphicFrameChg>
        <pc:graphicFrameChg chg="add mod modGraphic">
          <ac:chgData name="simone.luca.lucchesi@gmail.com" userId="f678740a5a93c0b5" providerId="LiveId" clId="{D897ED37-725E-49DE-9889-8289233AA0F9}" dt="2020-06-07T20:49:48.770" v="2207" actId="1076"/>
          <ac:graphicFrameMkLst>
            <pc:docMk/>
            <pc:sldMk cId="2225915769" sldId="264"/>
            <ac:graphicFrameMk id="5" creationId="{3E029E6A-E635-4991-82FB-0822F5C57DC5}"/>
          </ac:graphicFrameMkLst>
        </pc:graphicFrameChg>
      </pc:sldChg>
      <pc:sldChg chg="addSp delSp modSp add">
        <pc:chgData name="simone.luca.lucchesi@gmail.com" userId="f678740a5a93c0b5" providerId="LiveId" clId="{D897ED37-725E-49DE-9889-8289233AA0F9}" dt="2020-06-07T20:54:07.651" v="2631" actId="20577"/>
        <pc:sldMkLst>
          <pc:docMk/>
          <pc:sldMk cId="3486704649" sldId="265"/>
        </pc:sldMkLst>
        <pc:spChg chg="mod">
          <ac:chgData name="simone.luca.lucchesi@gmail.com" userId="f678740a5a93c0b5" providerId="LiveId" clId="{D897ED37-725E-49DE-9889-8289233AA0F9}" dt="2020-06-07T20:50:35.763" v="2259" actId="2711"/>
          <ac:spMkLst>
            <pc:docMk/>
            <pc:sldMk cId="3486704649" sldId="265"/>
            <ac:spMk id="2" creationId="{08E50049-ED38-4770-9A91-F536DC80DA2F}"/>
          </ac:spMkLst>
        </pc:spChg>
        <pc:spChg chg="del mod">
          <ac:chgData name="simone.luca.lucchesi@gmail.com" userId="f678740a5a93c0b5" providerId="LiveId" clId="{D897ED37-725E-49DE-9889-8289233AA0F9}" dt="2020-06-07T20:50:51.321" v="2261"/>
          <ac:spMkLst>
            <pc:docMk/>
            <pc:sldMk cId="3486704649" sldId="265"/>
            <ac:spMk id="3" creationId="{B1CA0348-1A48-4348-9C89-1832CE7B2337}"/>
          </ac:spMkLst>
        </pc:spChg>
        <pc:spChg chg="add mod">
          <ac:chgData name="simone.luca.lucchesi@gmail.com" userId="f678740a5a93c0b5" providerId="LiveId" clId="{D897ED37-725E-49DE-9889-8289233AA0F9}" dt="2020-06-07T20:54:07.651" v="2631" actId="20577"/>
          <ac:spMkLst>
            <pc:docMk/>
            <pc:sldMk cId="3486704649" sldId="265"/>
            <ac:spMk id="5" creationId="{187CA0F4-AFF4-4570-AC24-84598EFB0887}"/>
          </ac:spMkLst>
        </pc:spChg>
        <pc:picChg chg="add mod">
          <ac:chgData name="simone.luca.lucchesi@gmail.com" userId="f678740a5a93c0b5" providerId="LiveId" clId="{D897ED37-725E-49DE-9889-8289233AA0F9}" dt="2020-06-07T20:51:35.867" v="2265" actId="1076"/>
          <ac:picMkLst>
            <pc:docMk/>
            <pc:sldMk cId="3486704649" sldId="265"/>
            <ac:picMk id="4" creationId="{5A660664-EBEC-4A95-AF10-6EAAC3684F1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3E0D3E-A733-4DB2-B33F-542078E59A3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07A930F-431F-41F3-AFA5-4727F5AB1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5CCAEDD-5A08-48A5-9021-0F82B34522A3}"/>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5" name="Segnaposto piè di pagina 4">
            <a:extLst>
              <a:ext uri="{FF2B5EF4-FFF2-40B4-BE49-F238E27FC236}">
                <a16:creationId xmlns:a16="http://schemas.microsoft.com/office/drawing/2014/main" id="{9F19E5C9-D5DF-4B44-9CA7-7243B4196DA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E72970E-5DE3-4893-B515-3C73699CF95C}"/>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364155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71C22D-696D-4983-9FE6-03C3A909393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F7AF5F5-8281-4237-B6FC-D5A665BB6D6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544257F-72F7-4502-AEEA-825FE30C65E4}"/>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5" name="Segnaposto piè di pagina 4">
            <a:extLst>
              <a:ext uri="{FF2B5EF4-FFF2-40B4-BE49-F238E27FC236}">
                <a16:creationId xmlns:a16="http://schemas.microsoft.com/office/drawing/2014/main" id="{FA6A9937-49E4-4A2A-B836-C2B16D11031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53CE98A-2EA9-4AC7-BC2B-7E5783D9BC66}"/>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23495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C871DE8-DCDB-40BD-9385-8273405264E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6590C0B-54E4-4C49-B623-1B9025F6E7A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14529D1-EE85-4D5D-9565-C61E9E053D9C}"/>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5" name="Segnaposto piè di pagina 4">
            <a:extLst>
              <a:ext uri="{FF2B5EF4-FFF2-40B4-BE49-F238E27FC236}">
                <a16:creationId xmlns:a16="http://schemas.microsoft.com/office/drawing/2014/main" id="{A81FC4C3-40F6-42EC-956A-B30B35343AD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564AFD4-04B4-49FD-B2C3-B9E9878A6AFE}"/>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276422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878BD0-EEF7-4D64-9C72-247214391EB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2ABA859-1B72-4A64-B3A4-E57D4EA76C9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5F255CE-6931-4D83-8211-6957D0D6B2C9}"/>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5" name="Segnaposto piè di pagina 4">
            <a:extLst>
              <a:ext uri="{FF2B5EF4-FFF2-40B4-BE49-F238E27FC236}">
                <a16:creationId xmlns:a16="http://schemas.microsoft.com/office/drawing/2014/main" id="{7F4CBF15-D875-457C-8795-3FFAB87DF0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37DBA1-A649-4547-B7D5-378077ED12AD}"/>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355815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12C7D6-B249-46EF-88F9-71EFAC2FA5F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9F58CDF-04DC-4748-AD64-7FB389B77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D0BEAF9-2B0D-454A-9AB4-01444F9DB720}"/>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5" name="Segnaposto piè di pagina 4">
            <a:extLst>
              <a:ext uri="{FF2B5EF4-FFF2-40B4-BE49-F238E27FC236}">
                <a16:creationId xmlns:a16="http://schemas.microsoft.com/office/drawing/2014/main" id="{6CE887C9-3BAE-4E25-857A-D6F47D9D6EF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D02E704-1CB9-48B4-AB0C-D264DCC8CD17}"/>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168603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4F5958-E349-4993-B4C9-5CEDDBAE7DA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C7BC81-F966-4129-8651-BBCC83E77B2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AF6054F-8EDB-4CB5-B814-78AB402FDBF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E83B24B-C72F-4ECA-8A46-E2FA5F6F5622}"/>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6" name="Segnaposto piè di pagina 5">
            <a:extLst>
              <a:ext uri="{FF2B5EF4-FFF2-40B4-BE49-F238E27FC236}">
                <a16:creationId xmlns:a16="http://schemas.microsoft.com/office/drawing/2014/main" id="{48252C85-E3E4-49B3-8741-87DD79B4CC9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0173EEA-0EA1-4CC1-B31D-7E14FF2BFCC1}"/>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338758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B38796-B27A-4036-8B3A-42187A5EF2B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1ECF3A9-143E-4554-82EB-9629AE86AC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FC53D9E-FFA9-4339-9EAE-F36CE6A7E78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9154F5E-08EC-4F23-B9E1-2FD037D95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822C9B-881A-4B74-BEBD-E7A80D091EB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8770725-9A2D-4403-8803-88590133BF99}"/>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8" name="Segnaposto piè di pagina 7">
            <a:extLst>
              <a:ext uri="{FF2B5EF4-FFF2-40B4-BE49-F238E27FC236}">
                <a16:creationId xmlns:a16="http://schemas.microsoft.com/office/drawing/2014/main" id="{462EB350-8B63-46D1-845F-93B99FB95AE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AFD5607-5358-4B81-B8D3-72A104119D24}"/>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418944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F8C8EE-C0D5-4E8F-860D-BB939D50B08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F06B753-85F6-4E75-BA78-A8FA346B601A}"/>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4" name="Segnaposto piè di pagina 3">
            <a:extLst>
              <a:ext uri="{FF2B5EF4-FFF2-40B4-BE49-F238E27FC236}">
                <a16:creationId xmlns:a16="http://schemas.microsoft.com/office/drawing/2014/main" id="{5B1B2FD4-D758-4116-A078-806F82E1317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9358721-EC42-4907-A6B7-76820571EEE4}"/>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253289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1298D5E-3173-43F9-A203-435BF63B1E35}"/>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3" name="Segnaposto piè di pagina 2">
            <a:extLst>
              <a:ext uri="{FF2B5EF4-FFF2-40B4-BE49-F238E27FC236}">
                <a16:creationId xmlns:a16="http://schemas.microsoft.com/office/drawing/2014/main" id="{C284B42A-1D9E-44E3-9EB7-79EF84FD004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F08249F-8EB6-4588-B35D-4763DC384EBA}"/>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381666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E9166-7A16-4E7D-A21A-7A49E3F96F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62E0E84-9EFF-4FF6-A73C-AE5C8D093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45BEC3E-64E3-4F60-A5DD-49EB5CE13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60DABD2-F85A-4BD2-B2E1-25F5F2FD07DB}"/>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6" name="Segnaposto piè di pagina 5">
            <a:extLst>
              <a:ext uri="{FF2B5EF4-FFF2-40B4-BE49-F238E27FC236}">
                <a16:creationId xmlns:a16="http://schemas.microsoft.com/office/drawing/2014/main" id="{2F6D5D6E-7C7E-4A0B-BFE9-881D0A201DE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4F3064E-3C84-4E0D-817B-12CA090003FE}"/>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142164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C59B90-0095-420D-B51F-70548F8D941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87D8D7B-D2ED-462B-AE4F-5DC65167D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1D9FC71-3440-4AC4-A61B-9BC16E49A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2595C9E-319F-48A6-9296-D8FEAAC41B14}"/>
              </a:ext>
            </a:extLst>
          </p:cNvPr>
          <p:cNvSpPr>
            <a:spLocks noGrp="1"/>
          </p:cNvSpPr>
          <p:nvPr>
            <p:ph type="dt" sz="half" idx="10"/>
          </p:nvPr>
        </p:nvSpPr>
        <p:spPr/>
        <p:txBody>
          <a:bodyPr/>
          <a:lstStyle/>
          <a:p>
            <a:fld id="{B67954FF-AF22-4898-AAC4-205C81DC9B33}" type="datetimeFigureOut">
              <a:rPr lang="it-IT" smtClean="0"/>
              <a:t>07/06/2020</a:t>
            </a:fld>
            <a:endParaRPr lang="it-IT"/>
          </a:p>
        </p:txBody>
      </p:sp>
      <p:sp>
        <p:nvSpPr>
          <p:cNvPr id="6" name="Segnaposto piè di pagina 5">
            <a:extLst>
              <a:ext uri="{FF2B5EF4-FFF2-40B4-BE49-F238E27FC236}">
                <a16:creationId xmlns:a16="http://schemas.microsoft.com/office/drawing/2014/main" id="{CEFA020F-6392-444E-B415-E98A551A589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F1819E3-0BF2-4A08-AE92-1AEF11140DFB}"/>
              </a:ext>
            </a:extLst>
          </p:cNvPr>
          <p:cNvSpPr>
            <a:spLocks noGrp="1"/>
          </p:cNvSpPr>
          <p:nvPr>
            <p:ph type="sldNum" sz="quarter" idx="12"/>
          </p:nvPr>
        </p:nvSpPr>
        <p:spPr/>
        <p:txBody>
          <a:bodyPr/>
          <a:lstStyle/>
          <a:p>
            <a:fld id="{7B7552C9-DBE1-4153-97A4-B5CD3904DE32}" type="slidenum">
              <a:rPr lang="it-IT" smtClean="0"/>
              <a:t>‹N›</a:t>
            </a:fld>
            <a:endParaRPr lang="it-IT"/>
          </a:p>
        </p:txBody>
      </p:sp>
    </p:spTree>
    <p:extLst>
      <p:ext uri="{BB962C8B-B14F-4D97-AF65-F5344CB8AC3E}">
        <p14:creationId xmlns:p14="http://schemas.microsoft.com/office/powerpoint/2010/main" val="284998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5B0A0-81F7-4487-85DA-88195A467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0F69F18-16EC-49D2-8B8D-8C4E2FDA7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C60A2C9-344A-4747-9F69-4B9C211A4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954FF-AF22-4898-AAC4-205C81DC9B33}" type="datetimeFigureOut">
              <a:rPr lang="it-IT" smtClean="0"/>
              <a:t>07/06/2020</a:t>
            </a:fld>
            <a:endParaRPr lang="it-IT"/>
          </a:p>
        </p:txBody>
      </p:sp>
      <p:sp>
        <p:nvSpPr>
          <p:cNvPr id="5" name="Segnaposto piè di pagina 4">
            <a:extLst>
              <a:ext uri="{FF2B5EF4-FFF2-40B4-BE49-F238E27FC236}">
                <a16:creationId xmlns:a16="http://schemas.microsoft.com/office/drawing/2014/main" id="{3702F66E-016A-4B29-8C23-EA8391847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AAAE0D5-4454-4C44-B304-026EE4B29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552C9-DBE1-4153-97A4-B5CD3904DE32}" type="slidenum">
              <a:rPr lang="it-IT" smtClean="0"/>
              <a:t>‹N›</a:t>
            </a:fld>
            <a:endParaRPr lang="it-IT"/>
          </a:p>
        </p:txBody>
      </p:sp>
    </p:spTree>
    <p:extLst>
      <p:ext uri="{BB962C8B-B14F-4D97-AF65-F5344CB8AC3E}">
        <p14:creationId xmlns:p14="http://schemas.microsoft.com/office/powerpoint/2010/main" val="38975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imonelucchesi/Corporate-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1C1C9-88A1-4CDA-95FA-FB045DA5F2BF}"/>
              </a:ext>
            </a:extLst>
          </p:cNvPr>
          <p:cNvSpPr>
            <a:spLocks noGrp="1"/>
          </p:cNvSpPr>
          <p:nvPr>
            <p:ph type="title"/>
          </p:nvPr>
        </p:nvSpPr>
        <p:spPr>
          <a:xfrm>
            <a:off x="838200" y="248575"/>
            <a:ext cx="10515600" cy="687511"/>
          </a:xfrm>
        </p:spPr>
        <p:txBody>
          <a:bodyPr>
            <a:normAutofit/>
          </a:bodyPr>
          <a:lstStyle/>
          <a:p>
            <a:r>
              <a:rPr lang="it-IT" sz="2800" b="1" dirty="0">
                <a:latin typeface="Calibri   "/>
              </a:rPr>
              <a:t>A brief </a:t>
            </a:r>
            <a:r>
              <a:rPr lang="it-IT" sz="2800" b="1" dirty="0" err="1">
                <a:latin typeface="Calibri   "/>
              </a:rPr>
              <a:t>introduction</a:t>
            </a:r>
            <a:r>
              <a:rPr lang="it-IT" sz="2800" b="1" dirty="0">
                <a:latin typeface="Calibri   "/>
              </a:rPr>
              <a:t> of soft skills </a:t>
            </a:r>
            <a:r>
              <a:rPr lang="it-IT" sz="2800" b="1" dirty="0" err="1">
                <a:latin typeface="Calibri   "/>
              </a:rPr>
              <a:t>we</a:t>
            </a:r>
            <a:r>
              <a:rPr lang="it-IT" sz="2800" b="1" dirty="0">
                <a:latin typeface="Calibri   "/>
              </a:rPr>
              <a:t> </a:t>
            </a:r>
            <a:r>
              <a:rPr lang="it-IT" sz="2800" b="1" dirty="0" err="1">
                <a:latin typeface="Calibri   "/>
              </a:rPr>
              <a:t>have</a:t>
            </a:r>
            <a:r>
              <a:rPr lang="it-IT" sz="2800" b="1" dirty="0">
                <a:latin typeface="Calibri   "/>
              </a:rPr>
              <a:t> </a:t>
            </a:r>
            <a:r>
              <a:rPr lang="it-IT" sz="2800" b="1" dirty="0" err="1">
                <a:latin typeface="Calibri   "/>
              </a:rPr>
              <a:t>developed</a:t>
            </a:r>
            <a:r>
              <a:rPr lang="it-IT" sz="2800" b="1" dirty="0">
                <a:latin typeface="Calibri   "/>
              </a:rPr>
              <a:t> co-</a:t>
            </a:r>
            <a:r>
              <a:rPr lang="it-IT" sz="2800" b="1" dirty="0" err="1">
                <a:latin typeface="Calibri   "/>
              </a:rPr>
              <a:t>working</a:t>
            </a:r>
            <a:endParaRPr lang="it-IT" sz="2800" b="1" dirty="0">
              <a:latin typeface="Calibri   "/>
            </a:endParaRPr>
          </a:p>
        </p:txBody>
      </p:sp>
      <p:sp>
        <p:nvSpPr>
          <p:cNvPr id="3" name="Segnaposto contenuto 2">
            <a:extLst>
              <a:ext uri="{FF2B5EF4-FFF2-40B4-BE49-F238E27FC236}">
                <a16:creationId xmlns:a16="http://schemas.microsoft.com/office/drawing/2014/main" id="{0F9000AA-0360-4984-93B7-4FDE2DBEA181}"/>
              </a:ext>
            </a:extLst>
          </p:cNvPr>
          <p:cNvSpPr>
            <a:spLocks noGrp="1"/>
          </p:cNvSpPr>
          <p:nvPr>
            <p:ph idx="1"/>
          </p:nvPr>
        </p:nvSpPr>
        <p:spPr>
          <a:xfrm>
            <a:off x="838200" y="936086"/>
            <a:ext cx="10515600" cy="5482469"/>
          </a:xfrm>
        </p:spPr>
        <p:txBody>
          <a:bodyPr>
            <a:normAutofit lnSpcReduction="10000"/>
          </a:bodyPr>
          <a:lstStyle/>
          <a:p>
            <a:r>
              <a:rPr lang="it-IT" sz="2200" dirty="0" err="1">
                <a:latin typeface="Calibri  "/>
              </a:rPr>
              <a:t>We</a:t>
            </a:r>
            <a:r>
              <a:rPr lang="it-IT" sz="2200" dirty="0">
                <a:latin typeface="Calibri  "/>
              </a:rPr>
              <a:t> </a:t>
            </a:r>
            <a:r>
              <a:rPr lang="it-IT" sz="2200" dirty="0" err="1">
                <a:latin typeface="Calibri  "/>
              </a:rPr>
              <a:t>decided</a:t>
            </a:r>
            <a:r>
              <a:rPr lang="it-IT" sz="2200" dirty="0">
                <a:latin typeface="Calibri  "/>
              </a:rPr>
              <a:t> to create an online repository on GitHub in </a:t>
            </a:r>
            <a:r>
              <a:rPr lang="it-IT" sz="2200" dirty="0" err="1">
                <a:latin typeface="Calibri  "/>
              </a:rPr>
              <a:t>order</a:t>
            </a:r>
            <a:r>
              <a:rPr lang="it-IT" sz="2200" dirty="0">
                <a:latin typeface="Calibri  "/>
              </a:rPr>
              <a:t> to </a:t>
            </a:r>
            <a:r>
              <a:rPr lang="it-IT" sz="2200" dirty="0" err="1">
                <a:latin typeface="Calibri  "/>
              </a:rPr>
              <a:t>have</a:t>
            </a:r>
            <a:r>
              <a:rPr lang="it-IT" sz="2200" dirty="0">
                <a:latin typeface="Calibri  "/>
              </a:rPr>
              <a:t> a remote copy of </a:t>
            </a:r>
            <a:r>
              <a:rPr lang="it-IT" sz="2200" dirty="0" err="1">
                <a:latin typeface="Calibri  "/>
              </a:rPr>
              <a:t>our</a:t>
            </a:r>
            <a:r>
              <a:rPr lang="it-IT" sz="2200" dirty="0">
                <a:latin typeface="Calibri  "/>
              </a:rPr>
              <a:t> </a:t>
            </a:r>
            <a:r>
              <a:rPr lang="it-IT" sz="2200" dirty="0" err="1">
                <a:latin typeface="Calibri  "/>
              </a:rPr>
              <a:t>working</a:t>
            </a:r>
            <a:r>
              <a:rPr lang="it-IT" sz="2200" dirty="0">
                <a:latin typeface="Calibri  "/>
              </a:rPr>
              <a:t> folder. </a:t>
            </a:r>
            <a:r>
              <a:rPr lang="it-IT" sz="2200" dirty="0" err="1">
                <a:latin typeface="Calibri  "/>
              </a:rPr>
              <a:t>Then</a:t>
            </a:r>
            <a:r>
              <a:rPr lang="it-IT" sz="2200" dirty="0">
                <a:latin typeface="Calibri  "/>
              </a:rPr>
              <a:t>, thanks to a </a:t>
            </a:r>
            <a:r>
              <a:rPr lang="it-IT" sz="2200" dirty="0" err="1">
                <a:latin typeface="Calibri  "/>
              </a:rPr>
              <a:t>proper</a:t>
            </a:r>
            <a:r>
              <a:rPr lang="it-IT" sz="2200" dirty="0">
                <a:latin typeface="Calibri  "/>
              </a:rPr>
              <a:t> software (</a:t>
            </a:r>
            <a:r>
              <a:rPr lang="it-IT" sz="2200" dirty="0" err="1">
                <a:latin typeface="Calibri  "/>
              </a:rPr>
              <a:t>Git</a:t>
            </a:r>
            <a:r>
              <a:rPr lang="it-IT" sz="2200" dirty="0">
                <a:latin typeface="Calibri  "/>
              </a:rPr>
              <a:t>) </a:t>
            </a:r>
            <a:r>
              <a:rPr lang="it-IT" sz="2200" dirty="0" err="1">
                <a:latin typeface="Calibri  "/>
              </a:rPr>
              <a:t>we</a:t>
            </a:r>
            <a:r>
              <a:rPr lang="it-IT" sz="2200" dirty="0">
                <a:latin typeface="Calibri  "/>
              </a:rPr>
              <a:t> </a:t>
            </a:r>
            <a:r>
              <a:rPr lang="it-IT" sz="2200" dirty="0" err="1">
                <a:latin typeface="Calibri  "/>
              </a:rPr>
              <a:t>have</a:t>
            </a:r>
            <a:r>
              <a:rPr lang="it-IT" sz="2200" dirty="0">
                <a:latin typeface="Calibri  "/>
              </a:rPr>
              <a:t> </a:t>
            </a:r>
            <a:r>
              <a:rPr lang="it-IT" sz="2200" dirty="0" err="1">
                <a:latin typeface="Calibri  "/>
              </a:rPr>
              <a:t>started</a:t>
            </a:r>
            <a:r>
              <a:rPr lang="it-IT" sz="2200" dirty="0">
                <a:latin typeface="Calibri  "/>
              </a:rPr>
              <a:t> to </a:t>
            </a:r>
            <a:r>
              <a:rPr lang="it-IT" sz="2200" dirty="0" err="1">
                <a:latin typeface="Calibri  "/>
              </a:rPr>
              <a:t>push</a:t>
            </a:r>
            <a:r>
              <a:rPr lang="it-IT" sz="2200" dirty="0">
                <a:latin typeface="Calibri  "/>
              </a:rPr>
              <a:t> </a:t>
            </a:r>
            <a:r>
              <a:rPr lang="it-IT" sz="2200" dirty="0" err="1">
                <a:latin typeface="Calibri  "/>
              </a:rPr>
              <a:t>our</a:t>
            </a:r>
            <a:r>
              <a:rPr lang="it-IT" sz="2200" dirty="0">
                <a:latin typeface="Calibri  "/>
              </a:rPr>
              <a:t> </a:t>
            </a:r>
            <a:r>
              <a:rPr lang="it-IT" sz="2200" dirty="0" err="1">
                <a:latin typeface="Calibri  "/>
              </a:rPr>
              <a:t>results</a:t>
            </a:r>
            <a:r>
              <a:rPr lang="it-IT" sz="2200" dirty="0">
                <a:latin typeface="Calibri  "/>
              </a:rPr>
              <a:t>, update </a:t>
            </a:r>
            <a:r>
              <a:rPr lang="it-IT" sz="2200" dirty="0" err="1">
                <a:latin typeface="Calibri  "/>
              </a:rPr>
              <a:t>them</a:t>
            </a:r>
            <a:r>
              <a:rPr lang="it-IT" sz="2200" dirty="0">
                <a:latin typeface="Calibri  "/>
              </a:rPr>
              <a:t> and </a:t>
            </a:r>
            <a:r>
              <a:rPr lang="it-IT" sz="2200" dirty="0" err="1">
                <a:latin typeface="Calibri  "/>
              </a:rPr>
              <a:t>retrieve</a:t>
            </a:r>
            <a:r>
              <a:rPr lang="it-IT" sz="2200" dirty="0">
                <a:latin typeface="Calibri  "/>
              </a:rPr>
              <a:t> </a:t>
            </a:r>
            <a:r>
              <a:rPr lang="it-IT" sz="2200" dirty="0" err="1">
                <a:latin typeface="Calibri  "/>
              </a:rPr>
              <a:t>our</a:t>
            </a:r>
            <a:r>
              <a:rPr lang="it-IT" sz="2200" dirty="0">
                <a:latin typeface="Calibri  "/>
              </a:rPr>
              <a:t> </a:t>
            </a:r>
            <a:r>
              <a:rPr lang="it-IT" sz="2200" dirty="0" err="1">
                <a:latin typeface="Calibri  "/>
              </a:rPr>
              <a:t>colleague</a:t>
            </a:r>
            <a:r>
              <a:rPr lang="it-IT" sz="2200" dirty="0">
                <a:latin typeface="Calibri  "/>
              </a:rPr>
              <a:t> work. </a:t>
            </a:r>
            <a:br>
              <a:rPr lang="it-IT" sz="2200" dirty="0">
                <a:latin typeface="Calibri  "/>
              </a:rPr>
            </a:br>
            <a:r>
              <a:rPr lang="it-IT" sz="2000" dirty="0">
                <a:latin typeface="Calibri  "/>
              </a:rPr>
              <a:t>(For </a:t>
            </a:r>
            <a:r>
              <a:rPr lang="it-IT" sz="2000" dirty="0" err="1">
                <a:latin typeface="Calibri  "/>
              </a:rPr>
              <a:t>further</a:t>
            </a:r>
            <a:r>
              <a:rPr lang="it-IT" sz="2000" dirty="0">
                <a:latin typeface="Calibri  "/>
              </a:rPr>
              <a:t> </a:t>
            </a:r>
            <a:r>
              <a:rPr lang="it-IT" sz="2000" dirty="0" err="1">
                <a:latin typeface="Calibri  "/>
              </a:rPr>
              <a:t>details</a:t>
            </a:r>
            <a:r>
              <a:rPr lang="it-IT" sz="2000" dirty="0">
                <a:latin typeface="Calibri  "/>
              </a:rPr>
              <a:t>: </a:t>
            </a:r>
            <a:r>
              <a:rPr lang="it-IT" sz="2000" dirty="0">
                <a:latin typeface="Calibri  "/>
                <a:hlinkClick r:id="rId2"/>
              </a:rPr>
              <a:t>https://github.com/simonelucchesi/Corporate-project-</a:t>
            </a:r>
            <a:r>
              <a:rPr lang="it-IT" sz="2000" dirty="0">
                <a:latin typeface="Calibri  "/>
              </a:rPr>
              <a:t>)</a:t>
            </a:r>
          </a:p>
          <a:p>
            <a:endParaRPr lang="it-IT" sz="2200" dirty="0">
              <a:latin typeface="Calibri  "/>
            </a:endParaRPr>
          </a:p>
          <a:p>
            <a:r>
              <a:rPr lang="it-IT" sz="2200" dirty="0" err="1">
                <a:latin typeface="Calibri  "/>
              </a:rPr>
              <a:t>Even</a:t>
            </a:r>
            <a:r>
              <a:rPr lang="it-IT" sz="2200" dirty="0">
                <a:latin typeface="Calibri  "/>
              </a:rPr>
              <a:t> thanks to </a:t>
            </a:r>
            <a:r>
              <a:rPr lang="it-IT" sz="2200" dirty="0" err="1">
                <a:latin typeface="Calibri  "/>
              </a:rPr>
              <a:t>this</a:t>
            </a:r>
            <a:r>
              <a:rPr lang="it-IT" sz="2200" dirty="0">
                <a:latin typeface="Calibri  "/>
              </a:rPr>
              <a:t> </a:t>
            </a:r>
            <a:r>
              <a:rPr lang="it-IT" sz="2200" dirty="0" err="1">
                <a:latin typeface="Calibri  "/>
              </a:rPr>
              <a:t>practice</a:t>
            </a:r>
            <a:r>
              <a:rPr lang="it-IT" sz="2200" dirty="0">
                <a:latin typeface="Calibri  "/>
              </a:rPr>
              <a:t> </a:t>
            </a:r>
            <a:r>
              <a:rPr lang="it-IT" sz="2200" dirty="0" err="1">
                <a:latin typeface="Calibri  "/>
              </a:rPr>
              <a:t>we</a:t>
            </a:r>
            <a:r>
              <a:rPr lang="it-IT" sz="2200" dirty="0">
                <a:latin typeface="Calibri  "/>
              </a:rPr>
              <a:t> </a:t>
            </a:r>
            <a:r>
              <a:rPr lang="it-IT" sz="2200" dirty="0" err="1">
                <a:latin typeface="Calibri  "/>
              </a:rPr>
              <a:t>have</a:t>
            </a:r>
            <a:r>
              <a:rPr lang="it-IT" sz="2200" dirty="0">
                <a:latin typeface="Calibri  "/>
              </a:rPr>
              <a:t> </a:t>
            </a:r>
            <a:r>
              <a:rPr lang="it-IT" sz="2200" dirty="0" err="1">
                <a:latin typeface="Calibri  "/>
              </a:rPr>
              <a:t>improved</a:t>
            </a:r>
            <a:r>
              <a:rPr lang="it-IT" sz="2200" dirty="0">
                <a:latin typeface="Calibri  "/>
              </a:rPr>
              <a:t> </a:t>
            </a:r>
            <a:r>
              <a:rPr lang="it-IT" sz="2200" dirty="0" err="1">
                <a:latin typeface="Calibri  "/>
              </a:rPr>
              <a:t>our</a:t>
            </a:r>
            <a:r>
              <a:rPr lang="it-IT" sz="2200" dirty="0">
                <a:latin typeface="Calibri  "/>
              </a:rPr>
              <a:t> capability of co-</a:t>
            </a:r>
            <a:r>
              <a:rPr lang="it-IT" sz="2200" dirty="0" err="1">
                <a:latin typeface="Calibri  "/>
              </a:rPr>
              <a:t>working</a:t>
            </a:r>
            <a:r>
              <a:rPr lang="it-IT" sz="2200" dirty="0">
                <a:latin typeface="Calibri  "/>
              </a:rPr>
              <a:t>, </a:t>
            </a:r>
            <a:r>
              <a:rPr lang="it-IT" sz="2200" dirty="0" err="1">
                <a:latin typeface="Calibri  "/>
              </a:rPr>
              <a:t>speaking</a:t>
            </a:r>
            <a:r>
              <a:rPr lang="it-IT" sz="2200" dirty="0">
                <a:latin typeface="Calibri  "/>
              </a:rPr>
              <a:t> </a:t>
            </a:r>
            <a:r>
              <a:rPr lang="it-IT" sz="2200" dirty="0" err="1">
                <a:latin typeface="Calibri  "/>
              </a:rPr>
              <a:t>through</a:t>
            </a:r>
            <a:r>
              <a:rPr lang="it-IT" sz="2200" dirty="0">
                <a:latin typeface="Calibri  "/>
              </a:rPr>
              <a:t> Skype (sharing </a:t>
            </a:r>
            <a:r>
              <a:rPr lang="it-IT" sz="2200" dirty="0" err="1">
                <a:latin typeface="Calibri  "/>
              </a:rPr>
              <a:t>our</a:t>
            </a:r>
            <a:r>
              <a:rPr lang="it-IT" sz="2200" dirty="0">
                <a:latin typeface="Calibri  "/>
              </a:rPr>
              <a:t> screens). </a:t>
            </a:r>
          </a:p>
          <a:p>
            <a:endParaRPr lang="it-IT" sz="2200" dirty="0">
              <a:latin typeface="Calibri  "/>
            </a:endParaRPr>
          </a:p>
          <a:p>
            <a:r>
              <a:rPr lang="it-IT" sz="2200" dirty="0" err="1">
                <a:latin typeface="Calibri  "/>
              </a:rPr>
              <a:t>Most</a:t>
            </a:r>
            <a:r>
              <a:rPr lang="it-IT" sz="2200" dirty="0">
                <a:latin typeface="Calibri  "/>
              </a:rPr>
              <a:t> of </a:t>
            </a:r>
            <a:r>
              <a:rPr lang="it-IT" sz="2200" dirty="0" err="1">
                <a:latin typeface="Calibri  "/>
              </a:rPr>
              <a:t>analytics</a:t>
            </a:r>
            <a:r>
              <a:rPr lang="it-IT" sz="2200" dirty="0">
                <a:latin typeface="Calibri  "/>
              </a:rPr>
              <a:t> </a:t>
            </a:r>
            <a:r>
              <a:rPr lang="it-IT" sz="2200" dirty="0" err="1">
                <a:latin typeface="Calibri  "/>
              </a:rPr>
              <a:t>was</a:t>
            </a:r>
            <a:r>
              <a:rPr lang="it-IT" sz="2200" dirty="0">
                <a:latin typeface="Calibri  "/>
              </a:rPr>
              <a:t> </a:t>
            </a:r>
            <a:r>
              <a:rPr lang="it-IT" sz="2200" dirty="0" err="1">
                <a:latin typeface="Calibri  "/>
              </a:rPr>
              <a:t>developed</a:t>
            </a:r>
            <a:r>
              <a:rPr lang="it-IT" sz="2200" dirty="0">
                <a:latin typeface="Calibri  "/>
              </a:rPr>
              <a:t> on Jupiter Notebooks (Python programming), </a:t>
            </a:r>
            <a:r>
              <a:rPr lang="it-IT" sz="2200" dirty="0" err="1">
                <a:latin typeface="Calibri  "/>
              </a:rPr>
              <a:t>we</a:t>
            </a:r>
            <a:r>
              <a:rPr lang="it-IT" sz="2200" dirty="0">
                <a:latin typeface="Calibri  "/>
              </a:rPr>
              <a:t> </a:t>
            </a:r>
            <a:r>
              <a:rPr lang="it-IT" sz="2200" dirty="0" err="1">
                <a:latin typeface="Calibri  "/>
              </a:rPr>
              <a:t>found</a:t>
            </a:r>
            <a:r>
              <a:rPr lang="it-IT" sz="2200" dirty="0">
                <a:latin typeface="Calibri  "/>
              </a:rPr>
              <a:t> </a:t>
            </a:r>
            <a:r>
              <a:rPr lang="it-IT" sz="2200" dirty="0" err="1">
                <a:latin typeface="Calibri  "/>
              </a:rPr>
              <a:t>it</a:t>
            </a:r>
            <a:r>
              <a:rPr lang="it-IT" sz="2200" dirty="0">
                <a:latin typeface="Calibri  "/>
              </a:rPr>
              <a:t> </a:t>
            </a:r>
            <a:r>
              <a:rPr lang="it-IT" sz="2200" dirty="0" err="1">
                <a:latin typeface="Calibri  "/>
              </a:rPr>
              <a:t>very</a:t>
            </a:r>
            <a:r>
              <a:rPr lang="it-IT" sz="2200" dirty="0">
                <a:latin typeface="Calibri  "/>
              </a:rPr>
              <a:t> </a:t>
            </a:r>
            <a:r>
              <a:rPr lang="it-IT" sz="2200" dirty="0" err="1">
                <a:latin typeface="Calibri  "/>
              </a:rPr>
              <a:t>useful</a:t>
            </a:r>
            <a:r>
              <a:rPr lang="it-IT" sz="2200" dirty="0">
                <a:latin typeface="Calibri  "/>
              </a:rPr>
              <a:t> for making data </a:t>
            </a:r>
            <a:r>
              <a:rPr lang="it-IT" sz="2200" dirty="0" err="1">
                <a:latin typeface="Calibri  "/>
              </a:rPr>
              <a:t>analytics</a:t>
            </a:r>
            <a:r>
              <a:rPr lang="it-IT" sz="2200" dirty="0">
                <a:latin typeface="Calibri  "/>
              </a:rPr>
              <a:t>. </a:t>
            </a:r>
            <a:r>
              <a:rPr lang="it-IT" sz="2000" dirty="0">
                <a:latin typeface="Calibri  "/>
              </a:rPr>
              <a:t>(For </a:t>
            </a:r>
            <a:r>
              <a:rPr lang="it-IT" sz="2000" dirty="0" err="1">
                <a:latin typeface="Calibri  "/>
              </a:rPr>
              <a:t>further</a:t>
            </a:r>
            <a:r>
              <a:rPr lang="it-IT" sz="2000" dirty="0">
                <a:latin typeface="Calibri  "/>
              </a:rPr>
              <a:t> </a:t>
            </a:r>
            <a:r>
              <a:rPr lang="it-IT" sz="2000" dirty="0" err="1">
                <a:latin typeface="Calibri  "/>
              </a:rPr>
              <a:t>details</a:t>
            </a:r>
            <a:r>
              <a:rPr lang="it-IT" sz="2000" dirty="0">
                <a:latin typeface="Calibri  "/>
              </a:rPr>
              <a:t>: </a:t>
            </a:r>
            <a:r>
              <a:rPr lang="it-IT" sz="2000" dirty="0" err="1">
                <a:latin typeface="Calibri  "/>
              </a:rPr>
              <a:t>see</a:t>
            </a:r>
            <a:r>
              <a:rPr lang="it-IT" sz="2000" dirty="0">
                <a:latin typeface="Calibri  "/>
              </a:rPr>
              <a:t> Notebooks </a:t>
            </a:r>
            <a:r>
              <a:rPr lang="it-IT" sz="2000" dirty="0" err="1">
                <a:latin typeface="Calibri  "/>
              </a:rPr>
              <a:t>section</a:t>
            </a:r>
            <a:r>
              <a:rPr lang="it-IT" sz="2000" dirty="0">
                <a:latin typeface="Calibri  "/>
              </a:rPr>
              <a:t>)</a:t>
            </a:r>
          </a:p>
          <a:p>
            <a:endParaRPr lang="it-IT" sz="2200" dirty="0">
              <a:latin typeface="Calibri  "/>
            </a:endParaRPr>
          </a:p>
          <a:p>
            <a:r>
              <a:rPr lang="it-IT" sz="2200" dirty="0" err="1">
                <a:latin typeface="Calibri  "/>
              </a:rPr>
              <a:t>We</a:t>
            </a:r>
            <a:r>
              <a:rPr lang="it-IT" sz="2200" dirty="0">
                <a:latin typeface="Calibri  "/>
              </a:rPr>
              <a:t> </a:t>
            </a:r>
            <a:r>
              <a:rPr lang="it-IT" sz="2200" dirty="0" err="1">
                <a:latin typeface="Calibri  "/>
              </a:rPr>
              <a:t>have</a:t>
            </a:r>
            <a:r>
              <a:rPr lang="it-IT" sz="2200" dirty="0">
                <a:latin typeface="Calibri  "/>
              </a:rPr>
              <a:t> </a:t>
            </a:r>
            <a:r>
              <a:rPr lang="it-IT" sz="2200" dirty="0" err="1">
                <a:latin typeface="Calibri  "/>
              </a:rPr>
              <a:t>improved</a:t>
            </a:r>
            <a:r>
              <a:rPr lang="it-IT" sz="2200" dirty="0">
                <a:latin typeface="Calibri  "/>
              </a:rPr>
              <a:t> </a:t>
            </a:r>
            <a:r>
              <a:rPr lang="it-IT" sz="2200" dirty="0" err="1">
                <a:latin typeface="Calibri  "/>
              </a:rPr>
              <a:t>our</a:t>
            </a:r>
            <a:r>
              <a:rPr lang="it-IT" sz="2200" dirty="0">
                <a:latin typeface="Calibri  "/>
              </a:rPr>
              <a:t> Excel knowledge: in </a:t>
            </a:r>
            <a:r>
              <a:rPr lang="it-IT" sz="2200" dirty="0" err="1">
                <a:latin typeface="Calibri  "/>
              </a:rPr>
              <a:t>fact</a:t>
            </a:r>
            <a:r>
              <a:rPr lang="it-IT" sz="2200" dirty="0">
                <a:latin typeface="Calibri  "/>
              </a:rPr>
              <a:t>, </a:t>
            </a:r>
            <a:r>
              <a:rPr lang="it-IT" sz="2200" dirty="0" err="1">
                <a:latin typeface="Calibri  "/>
              </a:rPr>
              <a:t>most</a:t>
            </a:r>
            <a:r>
              <a:rPr lang="it-IT" sz="2200" dirty="0">
                <a:latin typeface="Calibri  "/>
              </a:rPr>
              <a:t> of </a:t>
            </a:r>
            <a:r>
              <a:rPr lang="it-IT" sz="2200" dirty="0" err="1">
                <a:latin typeface="Calibri  "/>
              </a:rPr>
              <a:t>analytical</a:t>
            </a:r>
            <a:r>
              <a:rPr lang="it-IT" sz="2200" dirty="0">
                <a:latin typeface="Calibri  "/>
              </a:rPr>
              <a:t> </a:t>
            </a:r>
            <a:r>
              <a:rPr lang="it-IT" sz="2200" dirty="0" err="1">
                <a:latin typeface="Calibri  "/>
              </a:rPr>
              <a:t>results</a:t>
            </a:r>
            <a:r>
              <a:rPr lang="it-IT" sz="2200" dirty="0">
                <a:latin typeface="Calibri  "/>
              </a:rPr>
              <a:t> </a:t>
            </a:r>
            <a:r>
              <a:rPr lang="it-IT" sz="2200" dirty="0" err="1">
                <a:latin typeface="Calibri  "/>
              </a:rPr>
              <a:t>were</a:t>
            </a:r>
            <a:r>
              <a:rPr lang="it-IT" sz="2200" dirty="0">
                <a:latin typeface="Calibri  "/>
              </a:rPr>
              <a:t> </a:t>
            </a:r>
            <a:r>
              <a:rPr lang="it-IT" sz="2200" dirty="0" err="1">
                <a:latin typeface="Calibri  "/>
              </a:rPr>
              <a:t>translated</a:t>
            </a:r>
            <a:r>
              <a:rPr lang="it-IT" sz="2200" dirty="0">
                <a:latin typeface="Calibri  "/>
              </a:rPr>
              <a:t> </a:t>
            </a:r>
            <a:r>
              <a:rPr lang="it-IT" sz="2200" dirty="0" err="1">
                <a:latin typeface="Calibri  "/>
              </a:rPr>
              <a:t>into</a:t>
            </a:r>
            <a:r>
              <a:rPr lang="it-IT" sz="2200" dirty="0">
                <a:latin typeface="Calibri  "/>
              </a:rPr>
              <a:t> </a:t>
            </a:r>
            <a:r>
              <a:rPr lang="it-IT" sz="2200" dirty="0" err="1">
                <a:latin typeface="Calibri  "/>
              </a:rPr>
              <a:t>it</a:t>
            </a:r>
            <a:r>
              <a:rPr lang="it-IT" sz="2200" dirty="0">
                <a:latin typeface="Calibri  "/>
              </a:rPr>
              <a:t>, in </a:t>
            </a:r>
            <a:r>
              <a:rPr lang="it-IT" sz="2200" dirty="0" err="1">
                <a:latin typeface="Calibri  "/>
              </a:rPr>
              <a:t>order</a:t>
            </a:r>
            <a:r>
              <a:rPr lang="it-IT" sz="2200" dirty="0">
                <a:latin typeface="Calibri  "/>
              </a:rPr>
              <a:t> to </a:t>
            </a:r>
            <a:r>
              <a:rPr lang="it-IT" sz="2200" dirty="0" err="1">
                <a:latin typeface="Calibri  "/>
              </a:rPr>
              <a:t>have</a:t>
            </a:r>
            <a:r>
              <a:rPr lang="it-IT" sz="2200" dirty="0">
                <a:latin typeface="Calibri  "/>
              </a:rPr>
              <a:t> a </a:t>
            </a:r>
            <a:r>
              <a:rPr lang="it-IT" sz="2200" dirty="0" err="1">
                <a:latin typeface="Calibri  "/>
              </a:rPr>
              <a:t>better</a:t>
            </a:r>
            <a:r>
              <a:rPr lang="it-IT" sz="2200" dirty="0">
                <a:latin typeface="Calibri  "/>
              </a:rPr>
              <a:t> </a:t>
            </a:r>
            <a:r>
              <a:rPr lang="it-IT" sz="2200" dirty="0" err="1">
                <a:latin typeface="Calibri  "/>
              </a:rPr>
              <a:t>view</a:t>
            </a:r>
            <a:r>
              <a:rPr lang="it-IT" sz="2200" dirty="0">
                <a:latin typeface="Calibri  "/>
              </a:rPr>
              <a:t> of </a:t>
            </a:r>
            <a:r>
              <a:rPr lang="it-IT" sz="2200" dirty="0" err="1">
                <a:latin typeface="Calibri  "/>
              </a:rPr>
              <a:t>all</a:t>
            </a:r>
            <a:r>
              <a:rPr lang="it-IT" sz="2200" dirty="0">
                <a:latin typeface="Calibri  "/>
              </a:rPr>
              <a:t> </a:t>
            </a:r>
            <a:r>
              <a:rPr lang="it-IT" sz="2200" dirty="0" err="1">
                <a:latin typeface="Calibri  "/>
              </a:rPr>
              <a:t>our</a:t>
            </a:r>
            <a:r>
              <a:rPr lang="it-IT" sz="2200" dirty="0">
                <a:latin typeface="Calibri  "/>
              </a:rPr>
              <a:t> work. </a:t>
            </a:r>
          </a:p>
          <a:p>
            <a:endParaRPr lang="it-IT" sz="2200" dirty="0">
              <a:latin typeface="Calibri  "/>
            </a:endParaRPr>
          </a:p>
          <a:p>
            <a:r>
              <a:rPr lang="it-IT" sz="2200" dirty="0">
                <a:latin typeface="Calibri  "/>
              </a:rPr>
              <a:t>Co-work </a:t>
            </a:r>
            <a:r>
              <a:rPr lang="it-IT" sz="2200" dirty="0" err="1">
                <a:latin typeface="Calibri  "/>
              </a:rPr>
              <a:t>notwithstanding</a:t>
            </a:r>
            <a:r>
              <a:rPr lang="it-IT" sz="2200" dirty="0">
                <a:latin typeface="Calibri  "/>
              </a:rPr>
              <a:t>, </a:t>
            </a:r>
            <a:r>
              <a:rPr lang="it-IT" sz="2200" dirty="0" err="1">
                <a:latin typeface="Calibri  "/>
              </a:rPr>
              <a:t>we</a:t>
            </a:r>
            <a:r>
              <a:rPr lang="it-IT" sz="2200" dirty="0">
                <a:latin typeface="Calibri  "/>
              </a:rPr>
              <a:t> </a:t>
            </a:r>
            <a:r>
              <a:rPr lang="it-IT" sz="2200" dirty="0" err="1">
                <a:latin typeface="Calibri  "/>
              </a:rPr>
              <a:t>also</a:t>
            </a:r>
            <a:r>
              <a:rPr lang="it-IT" sz="2200" dirty="0">
                <a:latin typeface="Calibri  "/>
              </a:rPr>
              <a:t> </a:t>
            </a:r>
            <a:r>
              <a:rPr lang="it-IT" sz="2200" dirty="0" err="1">
                <a:latin typeface="Calibri  "/>
              </a:rPr>
              <a:t>have</a:t>
            </a:r>
            <a:r>
              <a:rPr lang="it-IT" sz="2200" dirty="0">
                <a:latin typeface="Calibri  "/>
              </a:rPr>
              <a:t> </a:t>
            </a:r>
            <a:r>
              <a:rPr lang="it-IT" sz="2200" dirty="0" err="1">
                <a:latin typeface="Calibri  "/>
              </a:rPr>
              <a:t>developped</a:t>
            </a:r>
            <a:r>
              <a:rPr lang="it-IT" sz="2200" dirty="0">
                <a:latin typeface="Calibri  "/>
              </a:rPr>
              <a:t> a personal </a:t>
            </a:r>
            <a:r>
              <a:rPr lang="it-IT" sz="2200" dirty="0" err="1">
                <a:latin typeface="Calibri  "/>
              </a:rPr>
              <a:t>critical</a:t>
            </a:r>
            <a:r>
              <a:rPr lang="it-IT" sz="2200" dirty="0">
                <a:latin typeface="Calibri  "/>
              </a:rPr>
              <a:t> </a:t>
            </a:r>
            <a:r>
              <a:rPr lang="it-IT" sz="2200" dirty="0" err="1">
                <a:latin typeface="Calibri  "/>
              </a:rPr>
              <a:t>approach</a:t>
            </a:r>
            <a:r>
              <a:rPr lang="it-IT" sz="2200" dirty="0">
                <a:latin typeface="Calibri  "/>
              </a:rPr>
              <a:t>. In </a:t>
            </a:r>
            <a:r>
              <a:rPr lang="it-IT" sz="2200" dirty="0" err="1">
                <a:latin typeface="Calibri  "/>
              </a:rPr>
              <a:t>fact</a:t>
            </a:r>
            <a:r>
              <a:rPr lang="it-IT" sz="2200" dirty="0">
                <a:latin typeface="Calibri  "/>
              </a:rPr>
              <a:t>, forecasts </a:t>
            </a:r>
            <a:r>
              <a:rPr lang="it-IT" sz="2200" dirty="0" err="1">
                <a:latin typeface="Calibri  "/>
              </a:rPr>
              <a:t>were</a:t>
            </a:r>
            <a:r>
              <a:rPr lang="it-IT" sz="2200" dirty="0">
                <a:latin typeface="Calibri  "/>
              </a:rPr>
              <a:t> made </a:t>
            </a:r>
            <a:r>
              <a:rPr lang="it-IT" sz="2200" dirty="0" err="1">
                <a:latin typeface="Calibri  "/>
              </a:rPr>
              <a:t>individually</a:t>
            </a:r>
            <a:r>
              <a:rPr lang="it-IT" sz="2200" dirty="0">
                <a:latin typeface="Calibri  "/>
              </a:rPr>
              <a:t>. </a:t>
            </a:r>
          </a:p>
        </p:txBody>
      </p:sp>
    </p:spTree>
    <p:extLst>
      <p:ext uri="{BB962C8B-B14F-4D97-AF65-F5344CB8AC3E}">
        <p14:creationId xmlns:p14="http://schemas.microsoft.com/office/powerpoint/2010/main" val="94016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2326E1-6D16-4D6B-8EDF-A88CC1120913}"/>
              </a:ext>
            </a:extLst>
          </p:cNvPr>
          <p:cNvSpPr>
            <a:spLocks noGrp="1"/>
          </p:cNvSpPr>
          <p:nvPr>
            <p:ph type="title"/>
          </p:nvPr>
        </p:nvSpPr>
        <p:spPr>
          <a:xfrm>
            <a:off x="838200" y="97655"/>
            <a:ext cx="10515600" cy="807867"/>
          </a:xfrm>
        </p:spPr>
        <p:txBody>
          <a:bodyPr>
            <a:noAutofit/>
          </a:bodyPr>
          <a:lstStyle/>
          <a:p>
            <a:r>
              <a:rPr lang="en-GB" sz="3000" b="1" dirty="0">
                <a:latin typeface="Calibri   "/>
              </a:rPr>
              <a:t>Risk fundamental analysis: our way of computing cost of equity and cost of capital for A2A.</a:t>
            </a:r>
            <a:endParaRPr lang="it-IT" sz="3000" dirty="0">
              <a:latin typeface="Calibri   "/>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EEA9F1E-6FC4-4E57-B85C-01550F66A5F3}"/>
                  </a:ext>
                </a:extLst>
              </p:cNvPr>
              <p:cNvSpPr>
                <a:spLocks noGrp="1"/>
              </p:cNvSpPr>
              <p:nvPr>
                <p:ph idx="1"/>
              </p:nvPr>
            </p:nvSpPr>
            <p:spPr>
              <a:xfrm>
                <a:off x="838200" y="905522"/>
                <a:ext cx="10515600" cy="5271441"/>
              </a:xfrm>
            </p:spPr>
            <p:txBody>
              <a:bodyPr/>
              <a:lstStyle/>
              <a:p>
                <a:pPr marL="0" indent="0">
                  <a:buNone/>
                </a:pPr>
                <a:r>
                  <a:rPr lang="it-IT" dirty="0"/>
                  <a:t>1) First component of risk, risk free rate </a:t>
                </a:r>
              </a:p>
              <a:p>
                <a:r>
                  <a:rPr lang="it-IT" sz="2400" b="1" dirty="0" err="1"/>
                  <a:t>Our</a:t>
                </a:r>
                <a:r>
                  <a:rPr lang="it-IT" sz="2400" b="1" dirty="0"/>
                  <a:t> </a:t>
                </a:r>
                <a:r>
                  <a:rPr lang="it-IT" sz="2400" b="1" dirty="0" err="1"/>
                  <a:t>assumptions</a:t>
                </a:r>
                <a:r>
                  <a:rPr lang="it-IT" sz="2400" dirty="0"/>
                  <a:t>:</a:t>
                </a:r>
              </a:p>
              <a:p>
                <a:pPr lvl="1">
                  <a:buFont typeface="Wingdings" panose="05000000000000000000" pitchFamily="2" charset="2"/>
                  <a:buChar char="§"/>
                </a:pPr>
                <a:r>
                  <a:rPr lang="it-IT" sz="2000" dirty="0" err="1"/>
                  <a:t>We</a:t>
                </a:r>
                <a:r>
                  <a:rPr lang="it-IT" sz="2000" dirty="0"/>
                  <a:t> </a:t>
                </a:r>
                <a:r>
                  <a:rPr lang="it-IT" sz="2000" dirty="0" err="1"/>
                  <a:t>used</a:t>
                </a:r>
                <a:r>
                  <a:rPr lang="it-IT" sz="2000" dirty="0"/>
                  <a:t> spot </a:t>
                </a:r>
                <a:r>
                  <a:rPr lang="it-IT" sz="2000" dirty="0" err="1"/>
                  <a:t>rates</a:t>
                </a:r>
                <a:r>
                  <a:rPr lang="it-IT" sz="2000" dirty="0"/>
                  <a:t> for 10 </a:t>
                </a:r>
                <a:r>
                  <a:rPr lang="it-IT" sz="2000" dirty="0" err="1"/>
                  <a:t>maturities</a:t>
                </a:r>
                <a:r>
                  <a:rPr lang="it-IT" sz="2000" dirty="0"/>
                  <a:t> </a:t>
                </a:r>
                <a:r>
                  <a:rPr lang="it-IT" sz="2000" dirty="0" err="1"/>
                  <a:t>provided</a:t>
                </a:r>
                <a:r>
                  <a:rPr lang="it-IT" sz="2000" dirty="0"/>
                  <a:t> by ECB (triple A rating) </a:t>
                </a:r>
              </a:p>
              <a:p>
                <a:pPr lvl="1">
                  <a:buFont typeface="Wingdings" panose="05000000000000000000" pitchFamily="2" charset="2"/>
                  <a:buChar char="§"/>
                </a:pPr>
                <a:r>
                  <a:rPr lang="it-IT" sz="2000" dirty="0" err="1"/>
                  <a:t>We</a:t>
                </a:r>
                <a:r>
                  <a:rPr lang="it-IT" sz="2000" dirty="0"/>
                  <a:t> </a:t>
                </a:r>
                <a:r>
                  <a:rPr lang="it-IT" sz="2000" dirty="0" err="1"/>
                  <a:t>computed</a:t>
                </a:r>
                <a:r>
                  <a:rPr lang="it-IT" sz="2000" dirty="0"/>
                  <a:t> </a:t>
                </a:r>
                <a:r>
                  <a:rPr lang="it-IT" sz="2000" dirty="0" err="1"/>
                  <a:t>geometric</a:t>
                </a:r>
                <a:r>
                  <a:rPr lang="it-IT" sz="2000" dirty="0"/>
                  <a:t> </a:t>
                </a:r>
                <a:r>
                  <a:rPr lang="it-IT" sz="2000" dirty="0" err="1"/>
                  <a:t>average</a:t>
                </a:r>
                <a:r>
                  <a:rPr lang="it-IT" sz="2000" dirty="0"/>
                  <a:t> over </a:t>
                </a:r>
                <a:r>
                  <a:rPr lang="it-IT" sz="2000" dirty="0" err="1"/>
                  <a:t>past</a:t>
                </a:r>
                <a:r>
                  <a:rPr lang="it-IT" sz="2000" dirty="0"/>
                  <a:t> </a:t>
                </a:r>
                <a:r>
                  <a:rPr lang="it-IT" sz="2000" dirty="0" err="1"/>
                  <a:t>five</a:t>
                </a:r>
                <a:r>
                  <a:rPr lang="it-IT" sz="2000" dirty="0"/>
                  <a:t> </a:t>
                </a:r>
                <a:r>
                  <a:rPr lang="it-IT" sz="2000" dirty="0" err="1"/>
                  <a:t>years</a:t>
                </a:r>
                <a:r>
                  <a:rPr lang="it-IT" sz="2000" dirty="0"/>
                  <a:t> </a:t>
                </a:r>
                <a:r>
                  <a:rPr lang="it-IT" sz="2000" dirty="0" err="1"/>
                  <a:t>obs</a:t>
                </a:r>
                <a:r>
                  <a:rPr lang="it-IT" sz="2000" dirty="0"/>
                  <a:t>. </a:t>
                </a:r>
              </a:p>
              <a:p>
                <a:pPr lvl="1">
                  <a:buFont typeface="Wingdings" panose="05000000000000000000" pitchFamily="2" charset="2"/>
                  <a:buChar char="§"/>
                </a:pPr>
                <a:r>
                  <a:rPr lang="it-IT" sz="2000" dirty="0" err="1"/>
                  <a:t>Anyway</a:t>
                </a:r>
                <a:r>
                  <a:rPr lang="it-IT" sz="2000" dirty="0"/>
                  <a:t>, </a:t>
                </a:r>
                <a:r>
                  <a:rPr lang="it-IT" sz="2000" dirty="0" err="1"/>
                  <a:t>we</a:t>
                </a:r>
                <a:r>
                  <a:rPr lang="it-IT" sz="2000" dirty="0"/>
                  <a:t> </a:t>
                </a:r>
                <a:r>
                  <a:rPr lang="it-IT" sz="2000" dirty="0" err="1"/>
                  <a:t>did</a:t>
                </a:r>
                <a:r>
                  <a:rPr lang="it-IT" sz="2000" dirty="0"/>
                  <a:t> </a:t>
                </a:r>
                <a:r>
                  <a:rPr lang="it-IT" sz="2000" dirty="0" err="1"/>
                  <a:t>not</a:t>
                </a:r>
                <a:r>
                  <a:rPr lang="it-IT" sz="2000" dirty="0"/>
                  <a:t> </a:t>
                </a:r>
                <a:r>
                  <a:rPr lang="it-IT" sz="2000" dirty="0" err="1"/>
                  <a:t>consider</a:t>
                </a:r>
                <a:r>
                  <a:rPr lang="it-IT" sz="2000" dirty="0"/>
                  <a:t> Covid19 impact: trend in </a:t>
                </a:r>
                <a:r>
                  <a:rPr lang="it-IT" sz="2000" dirty="0" err="1"/>
                  <a:t>interest</a:t>
                </a:r>
                <a:r>
                  <a:rPr lang="it-IT" sz="2000" dirty="0"/>
                  <a:t> </a:t>
                </a:r>
                <a:r>
                  <a:rPr lang="it-IT" sz="2000" dirty="0" err="1"/>
                  <a:t>rates</a:t>
                </a:r>
                <a:r>
                  <a:rPr lang="it-IT" sz="2000" dirty="0"/>
                  <a:t> </a:t>
                </a:r>
                <a:r>
                  <a:rPr lang="it-IT" sz="2000" dirty="0" err="1"/>
                  <a:t>would</a:t>
                </a:r>
                <a:r>
                  <a:rPr lang="it-IT" sz="2000" dirty="0"/>
                  <a:t> be </a:t>
                </a:r>
                <a:r>
                  <a:rPr lang="it-IT" sz="2000" dirty="0" err="1"/>
                  <a:t>highly</a:t>
                </a:r>
                <a:r>
                  <a:rPr lang="it-IT" sz="2000" dirty="0"/>
                  <a:t> </a:t>
                </a:r>
                <a:r>
                  <a:rPr lang="it-IT" sz="2000" dirty="0" err="1"/>
                  <a:t>decreasing</a:t>
                </a:r>
                <a:r>
                  <a:rPr lang="it-IT" sz="2000" dirty="0"/>
                  <a:t>. </a:t>
                </a:r>
                <a:r>
                  <a:rPr lang="it-IT" sz="2000" dirty="0" err="1"/>
                  <a:t>Our</a:t>
                </a:r>
                <a:r>
                  <a:rPr lang="it-IT" sz="2000" dirty="0"/>
                  <a:t> </a:t>
                </a:r>
                <a:r>
                  <a:rPr lang="it-IT" sz="2000" dirty="0" err="1"/>
                  <a:t>purpose</a:t>
                </a:r>
                <a:r>
                  <a:rPr lang="it-IT" sz="2000" dirty="0"/>
                  <a:t> </a:t>
                </a:r>
                <a:r>
                  <a:rPr lang="it-IT" sz="2000" dirty="0" err="1"/>
                  <a:t>has</a:t>
                </a:r>
                <a:r>
                  <a:rPr lang="it-IT" sz="2000" dirty="0"/>
                  <a:t> </a:t>
                </a:r>
                <a:r>
                  <a:rPr lang="it-IT" sz="2000" dirty="0" err="1"/>
                  <a:t>been</a:t>
                </a:r>
                <a:r>
                  <a:rPr lang="it-IT" sz="2000" dirty="0"/>
                  <a:t> to </a:t>
                </a:r>
                <a:r>
                  <a:rPr lang="it-IT" sz="2000" dirty="0" err="1"/>
                  <a:t>find</a:t>
                </a:r>
                <a:r>
                  <a:rPr lang="it-IT" sz="2000" dirty="0"/>
                  <a:t> a risk free rate to </a:t>
                </a:r>
                <a:r>
                  <a:rPr lang="it-IT" sz="2000" dirty="0" err="1"/>
                  <a:t>maintain</a:t>
                </a:r>
                <a:r>
                  <a:rPr lang="it-IT" sz="2000" dirty="0"/>
                  <a:t> </a:t>
                </a:r>
                <a:r>
                  <a:rPr lang="it-IT" sz="2000" dirty="0" err="1"/>
                  <a:t>constant</a:t>
                </a:r>
                <a:r>
                  <a:rPr lang="it-IT" sz="2000" dirty="0"/>
                  <a:t> over time.</a:t>
                </a:r>
              </a:p>
              <a:p>
                <a:pPr marL="457200" lvl="1" indent="0">
                  <a:buNone/>
                </a:pPr>
                <a:endParaRPr lang="it-IT" sz="2000" dirty="0"/>
              </a:p>
              <a:p>
                <a:r>
                  <a:rPr lang="it-IT" sz="2400" b="1" dirty="0" err="1"/>
                  <a:t>Results</a:t>
                </a:r>
                <a:r>
                  <a:rPr lang="it-IT" sz="2400" b="1" dirty="0"/>
                  <a:t>: </a:t>
                </a:r>
              </a:p>
              <a:p>
                <a:pPr marL="0" indent="0">
                  <a:buNone/>
                </a:pPr>
                <a:r>
                  <a:rPr lang="it-IT" sz="2000" dirty="0" err="1"/>
                  <a:t>We</a:t>
                </a:r>
                <a:r>
                  <a:rPr lang="it-IT" sz="2000" dirty="0"/>
                  <a:t> </a:t>
                </a:r>
                <a:r>
                  <a:rPr lang="it-IT" sz="2000" dirty="0" err="1"/>
                  <a:t>plotted</a:t>
                </a:r>
                <a:r>
                  <a:rPr lang="it-IT" sz="2000" dirty="0"/>
                  <a:t> the </a:t>
                </a:r>
                <a:r>
                  <a:rPr lang="it-IT" sz="2000" dirty="0" err="1"/>
                  <a:t>series</a:t>
                </a:r>
                <a:r>
                  <a:rPr lang="it-IT" sz="2000" dirty="0"/>
                  <a:t>, </a:t>
                </a:r>
                <a:r>
                  <a:rPr lang="it-IT" sz="2000" dirty="0" err="1"/>
                  <a:t>it</a:t>
                </a:r>
                <a:r>
                  <a:rPr lang="it-IT" sz="2000" dirty="0"/>
                  <a:t> can be </a:t>
                </a:r>
                <a:r>
                  <a:rPr lang="it-IT" sz="2000" dirty="0" err="1"/>
                  <a:t>appreciated</a:t>
                </a:r>
                <a:r>
                  <a:rPr lang="it-IT" sz="2000" dirty="0"/>
                  <a:t> a negative trend </a:t>
                </a:r>
              </a:p>
              <a:p>
                <a:pPr marL="0" indent="0">
                  <a:buNone/>
                </a:pPr>
                <a:r>
                  <a:rPr lang="it-IT" sz="2000" dirty="0"/>
                  <a:t>in </a:t>
                </a:r>
                <a:r>
                  <a:rPr lang="it-IT" sz="2000" dirty="0" err="1"/>
                  <a:t>most</a:t>
                </a:r>
                <a:r>
                  <a:rPr lang="it-IT" sz="2000" dirty="0"/>
                  <a:t> </a:t>
                </a:r>
                <a:r>
                  <a:rPr lang="it-IT" sz="2000" dirty="0" err="1"/>
                  <a:t>recent</a:t>
                </a:r>
                <a:r>
                  <a:rPr lang="it-IT" sz="2000" dirty="0"/>
                  <a:t> </a:t>
                </a:r>
                <a:r>
                  <a:rPr lang="it-IT" sz="2000" dirty="0" err="1"/>
                  <a:t>years</a:t>
                </a:r>
                <a:r>
                  <a:rPr lang="it-IT" sz="2000" dirty="0"/>
                  <a:t>.</a:t>
                </a:r>
              </a:p>
              <a:p>
                <a:pPr marL="457200" lvl="1" indent="0">
                  <a:buNone/>
                </a:pPr>
                <a:endParaRPr lang="it-IT" sz="2000" dirty="0"/>
              </a:p>
              <a:p>
                <a:pPr marL="0" indent="0">
                  <a:buNone/>
                </a:pPr>
                <a:r>
                  <a:rPr lang="it-IT" sz="2000" dirty="0"/>
                  <a:t>Computing  the </a:t>
                </a:r>
                <a:r>
                  <a:rPr lang="it-IT" sz="2000" dirty="0" err="1"/>
                  <a:t>geometric</a:t>
                </a:r>
                <a:r>
                  <a:rPr lang="it-IT" sz="2000" dirty="0"/>
                  <a:t> </a:t>
                </a:r>
                <a:r>
                  <a:rPr lang="it-IT" sz="2000" dirty="0" err="1"/>
                  <a:t>average</a:t>
                </a:r>
                <a:r>
                  <a:rPr lang="it-IT" sz="2000" dirty="0"/>
                  <a:t> </a:t>
                </a:r>
                <a:r>
                  <a:rPr lang="it-IT" sz="2000" dirty="0" err="1"/>
                  <a:t>we</a:t>
                </a:r>
                <a:r>
                  <a:rPr lang="it-IT" sz="2000" dirty="0"/>
                  <a:t> </a:t>
                </a:r>
                <a:r>
                  <a:rPr lang="it-IT" sz="2000" dirty="0" err="1"/>
                  <a:t>get</a:t>
                </a:r>
                <a:r>
                  <a:rPr lang="it-IT" sz="2000" dirty="0"/>
                  <a:t> the following </a:t>
                </a:r>
              </a:p>
              <a:p>
                <a:pPr marL="0" indent="0">
                  <a:buNone/>
                </a:pPr>
                <a:r>
                  <a:rPr lang="it-IT" sz="2000" dirty="0" err="1"/>
                  <a:t>Result</a:t>
                </a:r>
                <a:r>
                  <a:rPr lang="it-IT" sz="2000" dirty="0"/>
                  <a:t>: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𝑟</m:t>
                        </m:r>
                      </m:e>
                      <m:sub>
                        <m:r>
                          <a:rPr lang="it-IT" sz="2000" b="0" i="1" smtClean="0">
                            <a:latin typeface="Cambria Math" panose="02040503050406030204" pitchFamily="18" charset="0"/>
                          </a:rPr>
                          <m:t>𝑓</m:t>
                        </m:r>
                      </m:sub>
                    </m:sSub>
                  </m:oMath>
                </a14:m>
                <a:r>
                  <a:rPr lang="it-IT" sz="2000" dirty="0"/>
                  <a:t> = </a:t>
                </a:r>
                <a:r>
                  <a:rPr lang="it-IT" sz="2000" dirty="0">
                    <a:highlight>
                      <a:srgbClr val="FFFF00"/>
                    </a:highlight>
                  </a:rPr>
                  <a:t>0,32%, </a:t>
                </a:r>
                <a:r>
                  <a:rPr lang="it-IT" sz="2000" dirty="0" err="1"/>
                  <a:t>our</a:t>
                </a:r>
                <a:r>
                  <a:rPr lang="it-IT" sz="2000" dirty="0"/>
                  <a:t> proxy. </a:t>
                </a:r>
              </a:p>
              <a:p>
                <a:endParaRPr lang="it-IT" sz="2400" b="1" dirty="0"/>
              </a:p>
            </p:txBody>
          </p:sp>
        </mc:Choice>
        <mc:Fallback xmlns="">
          <p:sp>
            <p:nvSpPr>
              <p:cNvPr id="3" name="Segnaposto contenuto 2">
                <a:extLst>
                  <a:ext uri="{FF2B5EF4-FFF2-40B4-BE49-F238E27FC236}">
                    <a16:creationId xmlns:a16="http://schemas.microsoft.com/office/drawing/2014/main" id="{8EEA9F1E-6FC4-4E57-B85C-01550F66A5F3}"/>
                  </a:ext>
                </a:extLst>
              </p:cNvPr>
              <p:cNvSpPr>
                <a:spLocks noGrp="1" noRot="1" noChangeAspect="1" noMove="1" noResize="1" noEditPoints="1" noAdjustHandles="1" noChangeArrowheads="1" noChangeShapeType="1" noTextEdit="1"/>
              </p:cNvSpPr>
              <p:nvPr>
                <p:ph idx="1"/>
              </p:nvPr>
            </p:nvSpPr>
            <p:spPr>
              <a:xfrm>
                <a:off x="838200" y="905522"/>
                <a:ext cx="10515600" cy="5271441"/>
              </a:xfrm>
              <a:blipFill>
                <a:blip r:embed="rId2"/>
                <a:stretch>
                  <a:fillRect l="-1217" t="-196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BD6284A8-F9EC-4280-860C-826EE239FD95}"/>
              </a:ext>
            </a:extLst>
          </p:cNvPr>
          <p:cNvPicPr>
            <a:picLocks noChangeAspect="1"/>
          </p:cNvPicPr>
          <p:nvPr/>
        </p:nvPicPr>
        <p:blipFill>
          <a:blip r:embed="rId3"/>
          <a:stretch>
            <a:fillRect/>
          </a:stretch>
        </p:blipFill>
        <p:spPr>
          <a:xfrm>
            <a:off x="7048080" y="3320408"/>
            <a:ext cx="4305720" cy="2699392"/>
          </a:xfrm>
          <a:prstGeom prst="rect">
            <a:avLst/>
          </a:prstGeom>
        </p:spPr>
      </p:pic>
    </p:spTree>
    <p:extLst>
      <p:ext uri="{BB962C8B-B14F-4D97-AF65-F5344CB8AC3E}">
        <p14:creationId xmlns:p14="http://schemas.microsoft.com/office/powerpoint/2010/main" val="95930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CD606D-8BB9-468C-82BA-01DD09B7609A}"/>
              </a:ext>
            </a:extLst>
          </p:cNvPr>
          <p:cNvSpPr>
            <a:spLocks noGrp="1"/>
          </p:cNvSpPr>
          <p:nvPr>
            <p:ph type="title"/>
          </p:nvPr>
        </p:nvSpPr>
        <p:spPr>
          <a:xfrm>
            <a:off x="838200" y="365125"/>
            <a:ext cx="10515600" cy="558153"/>
          </a:xfrm>
        </p:spPr>
        <p:txBody>
          <a:bodyPr>
            <a:normAutofit/>
          </a:bodyPr>
          <a:lstStyle/>
          <a:p>
            <a:r>
              <a:rPr lang="it-IT" sz="2800" b="1" dirty="0">
                <a:latin typeface="Calibri   "/>
              </a:rPr>
              <a:t>CAPM: market and country risk </a:t>
            </a:r>
            <a:r>
              <a:rPr lang="it-IT" sz="2800" b="1" dirty="0" err="1">
                <a:latin typeface="Calibri   "/>
              </a:rPr>
              <a:t>premiums</a:t>
            </a:r>
            <a:r>
              <a:rPr lang="it-IT" sz="2800" b="1" dirty="0">
                <a:latin typeface="Calibri   "/>
              </a:rPr>
              <a:t> </a:t>
            </a:r>
          </a:p>
        </p:txBody>
      </p:sp>
      <p:sp>
        <p:nvSpPr>
          <p:cNvPr id="3" name="Segnaposto contenuto 2">
            <a:extLst>
              <a:ext uri="{FF2B5EF4-FFF2-40B4-BE49-F238E27FC236}">
                <a16:creationId xmlns:a16="http://schemas.microsoft.com/office/drawing/2014/main" id="{85D25071-D945-4144-9FF4-C5288323C2E1}"/>
              </a:ext>
            </a:extLst>
          </p:cNvPr>
          <p:cNvSpPr>
            <a:spLocks noGrp="1"/>
          </p:cNvSpPr>
          <p:nvPr>
            <p:ph idx="1"/>
          </p:nvPr>
        </p:nvSpPr>
        <p:spPr>
          <a:xfrm>
            <a:off x="838200" y="1065320"/>
            <a:ext cx="10515600" cy="5230705"/>
          </a:xfrm>
        </p:spPr>
        <p:txBody>
          <a:bodyPr>
            <a:normAutofit lnSpcReduction="10000"/>
          </a:bodyPr>
          <a:lstStyle/>
          <a:p>
            <a:r>
              <a:rPr lang="it-IT" sz="2400" b="1" dirty="0" err="1"/>
              <a:t>Assumptions</a:t>
            </a:r>
            <a:r>
              <a:rPr lang="it-IT" sz="2400" dirty="0"/>
              <a:t>: </a:t>
            </a:r>
          </a:p>
          <a:p>
            <a:pPr>
              <a:buFont typeface="Wingdings" panose="05000000000000000000" pitchFamily="2" charset="2"/>
              <a:buChar char="§"/>
            </a:pPr>
            <a:endParaRPr lang="it-IT" sz="2000" dirty="0"/>
          </a:p>
          <a:p>
            <a:pPr>
              <a:buFont typeface="Wingdings" panose="05000000000000000000" pitchFamily="2" charset="2"/>
              <a:buChar char="§"/>
            </a:pPr>
            <a:r>
              <a:rPr lang="it-IT" sz="2000" dirty="0"/>
              <a:t>Due to the </a:t>
            </a:r>
            <a:r>
              <a:rPr lang="it-IT" sz="2000" dirty="0" err="1"/>
              <a:t>fact</a:t>
            </a:r>
            <a:r>
              <a:rPr lang="it-IT" sz="2000" dirty="0"/>
              <a:t> </a:t>
            </a:r>
            <a:r>
              <a:rPr lang="it-IT" sz="2000" dirty="0" err="1"/>
              <a:t>we</a:t>
            </a:r>
            <a:r>
              <a:rPr lang="it-IT" sz="2000" dirty="0"/>
              <a:t> </a:t>
            </a:r>
            <a:r>
              <a:rPr lang="it-IT" sz="2000" dirty="0" err="1"/>
              <a:t>considered</a:t>
            </a:r>
            <a:r>
              <a:rPr lang="it-IT" sz="2000" dirty="0"/>
              <a:t> </a:t>
            </a:r>
            <a:r>
              <a:rPr lang="it-IT" sz="2000" dirty="0" err="1"/>
              <a:t>European</a:t>
            </a:r>
            <a:r>
              <a:rPr lang="it-IT" sz="2000" dirty="0"/>
              <a:t> spot </a:t>
            </a:r>
            <a:r>
              <a:rPr lang="it-IT" sz="2000" dirty="0" err="1"/>
              <a:t>rates</a:t>
            </a:r>
            <a:r>
              <a:rPr lang="it-IT" sz="2000" dirty="0"/>
              <a:t>, </a:t>
            </a:r>
            <a:r>
              <a:rPr lang="it-IT" sz="2000" dirty="0" err="1"/>
              <a:t>German</a:t>
            </a:r>
            <a:r>
              <a:rPr lang="it-IT" sz="2000" dirty="0"/>
              <a:t> stock market </a:t>
            </a:r>
            <a:r>
              <a:rPr lang="it-IT" sz="2000" dirty="0" err="1"/>
              <a:t>represents</a:t>
            </a:r>
            <a:r>
              <a:rPr lang="it-IT" sz="2000" dirty="0"/>
              <a:t> a candidate: by </a:t>
            </a:r>
            <a:r>
              <a:rPr lang="it-IT" sz="2000" dirty="0" err="1"/>
              <a:t>consistency</a:t>
            </a:r>
            <a:r>
              <a:rPr lang="it-IT" sz="2000" dirty="0"/>
              <a:t> </a:t>
            </a:r>
            <a:r>
              <a:rPr lang="it-IT" sz="2000" dirty="0" err="1"/>
              <a:t>we</a:t>
            </a:r>
            <a:r>
              <a:rPr lang="it-IT" sz="2000" dirty="0"/>
              <a:t> </a:t>
            </a:r>
            <a:r>
              <a:rPr lang="it-IT" sz="2000" dirty="0" err="1"/>
              <a:t>computed</a:t>
            </a:r>
            <a:r>
              <a:rPr lang="it-IT" sz="2000" dirty="0"/>
              <a:t> market risk premium </a:t>
            </a:r>
            <a:r>
              <a:rPr lang="it-IT" sz="2000" dirty="0" err="1"/>
              <a:t>using</a:t>
            </a:r>
            <a:r>
              <a:rPr lang="it-IT" sz="2000" dirty="0"/>
              <a:t> </a:t>
            </a:r>
            <a:r>
              <a:rPr lang="it-IT" sz="2000" dirty="0" err="1"/>
              <a:t>Dax</a:t>
            </a:r>
            <a:r>
              <a:rPr lang="it-IT" sz="2000" dirty="0"/>
              <a:t> </a:t>
            </a:r>
            <a:r>
              <a:rPr lang="it-IT" sz="2000" dirty="0" err="1"/>
              <a:t>average</a:t>
            </a:r>
            <a:r>
              <a:rPr lang="it-IT" sz="2000" dirty="0"/>
              <a:t> log </a:t>
            </a:r>
            <a:r>
              <a:rPr lang="it-IT" sz="2000" dirty="0" err="1"/>
              <a:t>return</a:t>
            </a:r>
            <a:r>
              <a:rPr lang="it-IT" sz="2000" dirty="0"/>
              <a:t> over </a:t>
            </a:r>
            <a:r>
              <a:rPr lang="it-IT" sz="2000" dirty="0" err="1"/>
              <a:t>past</a:t>
            </a:r>
            <a:r>
              <a:rPr lang="it-IT" sz="2000" dirty="0"/>
              <a:t> 5 </a:t>
            </a:r>
            <a:r>
              <a:rPr lang="it-IT" sz="2000" dirty="0" err="1"/>
              <a:t>years</a:t>
            </a:r>
            <a:r>
              <a:rPr lang="it-IT" sz="2000" dirty="0"/>
              <a:t>. </a:t>
            </a:r>
          </a:p>
          <a:p>
            <a:pPr>
              <a:buFont typeface="Wingdings" panose="05000000000000000000" pitchFamily="2" charset="2"/>
              <a:buChar char="§"/>
            </a:pPr>
            <a:endParaRPr lang="it-IT" sz="2000" dirty="0"/>
          </a:p>
          <a:p>
            <a:pPr>
              <a:buFont typeface="Wingdings" panose="05000000000000000000" pitchFamily="2" charset="2"/>
              <a:buChar char="§"/>
            </a:pPr>
            <a:r>
              <a:rPr lang="it-IT" sz="2000" dirty="0"/>
              <a:t> </a:t>
            </a:r>
            <a:r>
              <a:rPr lang="it-IT" sz="2000" dirty="0" err="1"/>
              <a:t>Anyway</a:t>
            </a:r>
            <a:r>
              <a:rPr lang="it-IT" sz="2000" dirty="0"/>
              <a:t>, country risk premium component must be </a:t>
            </a:r>
            <a:r>
              <a:rPr lang="it-IT" sz="2000" dirty="0" err="1"/>
              <a:t>included</a:t>
            </a:r>
            <a:r>
              <a:rPr lang="it-IT" sz="2000" dirty="0"/>
              <a:t> for </a:t>
            </a:r>
            <a:r>
              <a:rPr lang="it-IT" sz="2000" dirty="0" err="1"/>
              <a:t>Italy</a:t>
            </a:r>
            <a:r>
              <a:rPr lang="it-IT" sz="2000" dirty="0"/>
              <a:t>: </a:t>
            </a:r>
            <a:r>
              <a:rPr lang="it-IT" sz="2000" dirty="0" err="1"/>
              <a:t>we</a:t>
            </a:r>
            <a:r>
              <a:rPr lang="it-IT" sz="2000" dirty="0"/>
              <a:t> </a:t>
            </a:r>
            <a:r>
              <a:rPr lang="it-IT" sz="2000" dirty="0" err="1"/>
              <a:t>have</a:t>
            </a:r>
            <a:r>
              <a:rPr lang="it-IT" sz="2000" dirty="0"/>
              <a:t> </a:t>
            </a:r>
            <a:r>
              <a:rPr lang="it-IT" sz="2000" dirty="0" err="1"/>
              <a:t>used</a:t>
            </a:r>
            <a:r>
              <a:rPr lang="it-IT" sz="2000" dirty="0"/>
              <a:t> a </a:t>
            </a:r>
            <a:r>
              <a:rPr lang="it-IT" sz="2000" dirty="0" err="1"/>
              <a:t>rescaled</a:t>
            </a:r>
            <a:r>
              <a:rPr lang="it-IT" sz="2000" dirty="0"/>
              <a:t> CDS (</a:t>
            </a:r>
            <a:r>
              <a:rPr lang="it-IT" sz="2000" dirty="0" err="1"/>
              <a:t>starting</a:t>
            </a:r>
            <a:r>
              <a:rPr lang="it-IT" sz="2000" dirty="0"/>
              <a:t> from 170 BP) by standard </a:t>
            </a:r>
            <a:r>
              <a:rPr lang="it-IT" sz="2000" dirty="0" err="1"/>
              <a:t>deviations</a:t>
            </a:r>
            <a:r>
              <a:rPr lang="it-IT" sz="2000" dirty="0"/>
              <a:t> on </a:t>
            </a:r>
            <a:r>
              <a:rPr lang="it-IT" sz="2000" dirty="0" err="1"/>
              <a:t>Italian</a:t>
            </a:r>
            <a:r>
              <a:rPr lang="it-IT" sz="2000" dirty="0"/>
              <a:t> stock and bond markets. </a:t>
            </a:r>
          </a:p>
          <a:p>
            <a:pPr lvl="1"/>
            <a:r>
              <a:rPr lang="it-IT" sz="1800" dirty="0"/>
              <a:t>In the </a:t>
            </a:r>
            <a:r>
              <a:rPr lang="it-IT" sz="1800" dirty="0" err="1"/>
              <a:t>detail</a:t>
            </a:r>
            <a:r>
              <a:rPr lang="it-IT" sz="1800" dirty="0"/>
              <a:t> </a:t>
            </a:r>
            <a:r>
              <a:rPr lang="it-IT" sz="1800" dirty="0" err="1"/>
              <a:t>we</a:t>
            </a:r>
            <a:r>
              <a:rPr lang="it-IT" sz="1800" dirty="0"/>
              <a:t> </a:t>
            </a:r>
            <a:r>
              <a:rPr lang="it-IT" sz="1800" dirty="0" err="1"/>
              <a:t>computed</a:t>
            </a:r>
            <a:r>
              <a:rPr lang="it-IT" sz="1800" dirty="0"/>
              <a:t> </a:t>
            </a:r>
            <a:r>
              <a:rPr lang="it-IT" sz="1800" dirty="0" err="1"/>
              <a:t>std</a:t>
            </a:r>
            <a:r>
              <a:rPr lang="it-IT" sz="1800" dirty="0"/>
              <a:t> of FTSE MIB 40 log </a:t>
            </a:r>
            <a:r>
              <a:rPr lang="it-IT" sz="1800" dirty="0" err="1"/>
              <a:t>returns</a:t>
            </a:r>
            <a:r>
              <a:rPr lang="it-IT" sz="1800" dirty="0"/>
              <a:t> over </a:t>
            </a:r>
            <a:r>
              <a:rPr lang="it-IT" sz="1800" dirty="0" err="1"/>
              <a:t>past</a:t>
            </a:r>
            <a:r>
              <a:rPr lang="it-IT" sz="1800" dirty="0"/>
              <a:t> 5 </a:t>
            </a:r>
            <a:r>
              <a:rPr lang="it-IT" sz="1800" dirty="0" err="1"/>
              <a:t>years</a:t>
            </a:r>
            <a:r>
              <a:rPr lang="it-IT" sz="1800" dirty="0"/>
              <a:t>; the </a:t>
            </a:r>
            <a:r>
              <a:rPr lang="it-IT" sz="1800" dirty="0" err="1"/>
              <a:t>same</a:t>
            </a:r>
            <a:r>
              <a:rPr lang="it-IT" sz="1800" dirty="0"/>
              <a:t> for an </a:t>
            </a:r>
            <a:r>
              <a:rPr lang="it-IT" sz="1800" dirty="0" err="1"/>
              <a:t>Italian</a:t>
            </a:r>
            <a:r>
              <a:rPr lang="it-IT" sz="1800" dirty="0"/>
              <a:t> BTP with time to </a:t>
            </a:r>
            <a:r>
              <a:rPr lang="it-IT" sz="1800" dirty="0" err="1"/>
              <a:t>maturity</a:t>
            </a:r>
            <a:r>
              <a:rPr lang="it-IT" sz="1800" dirty="0"/>
              <a:t> 10 </a:t>
            </a:r>
            <a:r>
              <a:rPr lang="it-IT" sz="1800" dirty="0" err="1"/>
              <a:t>years</a:t>
            </a:r>
            <a:r>
              <a:rPr lang="it-IT" sz="1800" dirty="0"/>
              <a:t> (BTP –May31). </a:t>
            </a:r>
          </a:p>
          <a:p>
            <a:pPr>
              <a:buFont typeface="Wingdings" panose="05000000000000000000" pitchFamily="2" charset="2"/>
              <a:buChar char="§"/>
            </a:pPr>
            <a:endParaRPr lang="it-IT" sz="2000" dirty="0"/>
          </a:p>
          <a:p>
            <a:pPr>
              <a:buFont typeface="Wingdings" panose="05000000000000000000" pitchFamily="2" charset="2"/>
              <a:buChar char="§"/>
            </a:pPr>
            <a:r>
              <a:rPr lang="it-IT" sz="2000" dirty="0" err="1"/>
              <a:t>We</a:t>
            </a:r>
            <a:r>
              <a:rPr lang="it-IT" sz="2000" dirty="0"/>
              <a:t> </a:t>
            </a:r>
            <a:r>
              <a:rPr lang="it-IT" sz="2000" dirty="0" err="1"/>
              <a:t>have</a:t>
            </a:r>
            <a:r>
              <a:rPr lang="it-IT" sz="2000" dirty="0"/>
              <a:t> </a:t>
            </a:r>
            <a:r>
              <a:rPr lang="it-IT" sz="2000" dirty="0" err="1"/>
              <a:t>decided</a:t>
            </a:r>
            <a:r>
              <a:rPr lang="it-IT" sz="2000" dirty="0"/>
              <a:t> to </a:t>
            </a:r>
            <a:r>
              <a:rPr lang="it-IT" sz="2000" dirty="0" err="1"/>
              <a:t>not</a:t>
            </a:r>
            <a:r>
              <a:rPr lang="it-IT" sz="2000" dirty="0"/>
              <a:t> include Covid-19 </a:t>
            </a:r>
            <a:r>
              <a:rPr lang="it-IT" sz="2000" dirty="0" err="1"/>
              <a:t>effect</a:t>
            </a:r>
            <a:r>
              <a:rPr lang="it-IT" sz="2000" dirty="0"/>
              <a:t> </a:t>
            </a:r>
            <a:r>
              <a:rPr lang="it-IT" sz="2000" dirty="0" err="1"/>
              <a:t>into</a:t>
            </a:r>
            <a:r>
              <a:rPr lang="it-IT" sz="2000" dirty="0"/>
              <a:t> cost of equity </a:t>
            </a:r>
            <a:r>
              <a:rPr lang="it-IT" sz="2000" dirty="0" err="1"/>
              <a:t>but</a:t>
            </a:r>
            <a:r>
              <a:rPr lang="it-IT" sz="2000" dirty="0"/>
              <a:t> to </a:t>
            </a:r>
            <a:r>
              <a:rPr lang="it-IT" sz="2000" dirty="0" err="1"/>
              <a:t>apply</a:t>
            </a:r>
            <a:r>
              <a:rPr lang="it-IT" sz="2000" dirty="0"/>
              <a:t> </a:t>
            </a:r>
            <a:r>
              <a:rPr lang="it-IT" sz="2000" dirty="0" err="1"/>
              <a:t>it</a:t>
            </a:r>
            <a:r>
              <a:rPr lang="it-IT" sz="2000" dirty="0"/>
              <a:t> </a:t>
            </a:r>
            <a:r>
              <a:rPr lang="it-IT" sz="2000" dirty="0" err="1"/>
              <a:t>differently</a:t>
            </a:r>
            <a:r>
              <a:rPr lang="it-IT" sz="2000" dirty="0"/>
              <a:t> in </a:t>
            </a:r>
            <a:r>
              <a:rPr lang="it-IT" sz="2000" dirty="0" err="1"/>
              <a:t>our</a:t>
            </a:r>
            <a:r>
              <a:rPr lang="it-IT" sz="2000" dirty="0"/>
              <a:t> forecast. </a:t>
            </a:r>
          </a:p>
          <a:p>
            <a:pPr marL="0" indent="0">
              <a:buNone/>
            </a:pPr>
            <a:endParaRPr lang="it-IT" sz="2000" dirty="0"/>
          </a:p>
          <a:p>
            <a:endParaRPr lang="it-IT" sz="2000" dirty="0"/>
          </a:p>
          <a:p>
            <a:pPr marL="0" indent="0">
              <a:buNone/>
            </a:pPr>
            <a:r>
              <a:rPr lang="it-IT" sz="2200" dirty="0"/>
              <a:t> </a:t>
            </a:r>
          </a:p>
        </p:txBody>
      </p:sp>
    </p:spTree>
    <p:extLst>
      <p:ext uri="{BB962C8B-B14F-4D97-AF65-F5344CB8AC3E}">
        <p14:creationId xmlns:p14="http://schemas.microsoft.com/office/powerpoint/2010/main" val="14927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F2185-DE62-4EA2-AC9F-EB3480309305}"/>
              </a:ext>
            </a:extLst>
          </p:cNvPr>
          <p:cNvSpPr>
            <a:spLocks noGrp="1"/>
          </p:cNvSpPr>
          <p:nvPr>
            <p:ph type="title"/>
          </p:nvPr>
        </p:nvSpPr>
        <p:spPr>
          <a:xfrm>
            <a:off x="838200" y="365126"/>
            <a:ext cx="10515600" cy="473074"/>
          </a:xfrm>
        </p:spPr>
        <p:txBody>
          <a:bodyPr>
            <a:noAutofit/>
          </a:bodyPr>
          <a:lstStyle/>
          <a:p>
            <a:r>
              <a:rPr lang="it-IT" sz="2800" b="1" dirty="0">
                <a:latin typeface="Calibri   "/>
              </a:rPr>
              <a:t>Cost of equity and cost of capital: </a:t>
            </a:r>
            <a:r>
              <a:rPr lang="it-IT" sz="2800" b="1" dirty="0" err="1">
                <a:latin typeface="Calibri   "/>
              </a:rPr>
              <a:t>results</a:t>
            </a:r>
            <a:r>
              <a:rPr lang="it-IT" sz="2800" b="1" dirty="0">
                <a:latin typeface="Calibri   "/>
              </a:rPr>
              <a:t> </a:t>
            </a:r>
          </a:p>
        </p:txBody>
      </p:sp>
      <p:pic>
        <p:nvPicPr>
          <p:cNvPr id="4" name="Segnaposto contenuto 3">
            <a:extLst>
              <a:ext uri="{FF2B5EF4-FFF2-40B4-BE49-F238E27FC236}">
                <a16:creationId xmlns:a16="http://schemas.microsoft.com/office/drawing/2014/main" id="{E5A62453-1A4A-460D-99A7-9085D2B33C43}"/>
              </a:ext>
            </a:extLst>
          </p:cNvPr>
          <p:cNvPicPr>
            <a:picLocks noGrp="1" noChangeAspect="1"/>
          </p:cNvPicPr>
          <p:nvPr>
            <p:ph idx="1"/>
          </p:nvPr>
        </p:nvPicPr>
        <p:blipFill>
          <a:blip r:embed="rId2"/>
          <a:stretch>
            <a:fillRect/>
          </a:stretch>
        </p:blipFill>
        <p:spPr>
          <a:xfrm>
            <a:off x="5859262" y="838200"/>
            <a:ext cx="5407659" cy="3352172"/>
          </a:xfrm>
          <a:prstGeom prst="rect">
            <a:avLst/>
          </a:prstGeom>
        </p:spPr>
      </p:pic>
      <p:sp>
        <p:nvSpPr>
          <p:cNvPr id="5" name="CasellaDiTesto 4">
            <a:extLst>
              <a:ext uri="{FF2B5EF4-FFF2-40B4-BE49-F238E27FC236}">
                <a16:creationId xmlns:a16="http://schemas.microsoft.com/office/drawing/2014/main" id="{921E46CA-345A-4B35-9127-3729F52DE974}"/>
              </a:ext>
            </a:extLst>
          </p:cNvPr>
          <p:cNvSpPr txBox="1"/>
          <p:nvPr/>
        </p:nvSpPr>
        <p:spPr>
          <a:xfrm>
            <a:off x="971550" y="1047750"/>
            <a:ext cx="5124450" cy="1600438"/>
          </a:xfrm>
          <a:prstGeom prst="rect">
            <a:avLst/>
          </a:prstGeom>
          <a:noFill/>
        </p:spPr>
        <p:txBody>
          <a:bodyPr wrap="square" rtlCol="0">
            <a:spAutoFit/>
          </a:bodyPr>
          <a:lstStyle/>
          <a:p>
            <a:r>
              <a:rPr lang="it-IT" sz="2000" dirty="0"/>
              <a:t>•After </a:t>
            </a:r>
            <a:r>
              <a:rPr lang="it-IT" sz="2000" dirty="0" err="1"/>
              <a:t>computed</a:t>
            </a:r>
            <a:r>
              <a:rPr lang="it-IT" sz="2000" dirty="0"/>
              <a:t> </a:t>
            </a:r>
            <a:r>
              <a:rPr lang="it-IT" sz="2000" dirty="0" err="1"/>
              <a:t>geometric</a:t>
            </a:r>
            <a:r>
              <a:rPr lang="it-IT" sz="2000" dirty="0"/>
              <a:t> </a:t>
            </a:r>
            <a:r>
              <a:rPr lang="it-IT" sz="2000" dirty="0" err="1"/>
              <a:t>average</a:t>
            </a:r>
            <a:r>
              <a:rPr lang="it-IT" sz="2000" dirty="0"/>
              <a:t> of </a:t>
            </a:r>
            <a:r>
              <a:rPr lang="it-IT" sz="2000" dirty="0" err="1"/>
              <a:t>Dax</a:t>
            </a:r>
            <a:r>
              <a:rPr lang="it-IT" sz="2000" dirty="0"/>
              <a:t> </a:t>
            </a:r>
            <a:r>
              <a:rPr lang="it-IT" sz="2000" dirty="0" err="1"/>
              <a:t>weekly</a:t>
            </a:r>
            <a:r>
              <a:rPr lang="it-IT" sz="2000" dirty="0"/>
              <a:t> log </a:t>
            </a:r>
            <a:r>
              <a:rPr lang="it-IT" sz="2000" dirty="0" err="1"/>
              <a:t>returns</a:t>
            </a:r>
            <a:r>
              <a:rPr lang="it-IT" sz="2000" dirty="0"/>
              <a:t> and </a:t>
            </a:r>
            <a:r>
              <a:rPr lang="it-IT" sz="2000" dirty="0" err="1"/>
              <a:t>converted</a:t>
            </a:r>
            <a:r>
              <a:rPr lang="it-IT" sz="2000" dirty="0"/>
              <a:t> </a:t>
            </a:r>
            <a:r>
              <a:rPr lang="it-IT" sz="2000" dirty="0" err="1"/>
              <a:t>it</a:t>
            </a:r>
            <a:r>
              <a:rPr lang="it-IT" sz="2000" dirty="0"/>
              <a:t> </a:t>
            </a:r>
            <a:r>
              <a:rPr lang="it-IT" sz="2000" dirty="0" err="1"/>
              <a:t>into</a:t>
            </a:r>
            <a:r>
              <a:rPr lang="it-IT" sz="2000" dirty="0"/>
              <a:t> </a:t>
            </a:r>
            <a:r>
              <a:rPr lang="it-IT" sz="2000" dirty="0" err="1"/>
              <a:t>annual</a:t>
            </a:r>
            <a:r>
              <a:rPr lang="it-IT" sz="2000" dirty="0"/>
              <a:t> </a:t>
            </a:r>
            <a:r>
              <a:rPr lang="it-IT" sz="2000" dirty="0" err="1"/>
              <a:t>we</a:t>
            </a:r>
            <a:r>
              <a:rPr lang="it-IT" sz="2000" dirty="0"/>
              <a:t> </a:t>
            </a:r>
            <a:r>
              <a:rPr lang="it-IT" sz="2000" dirty="0" err="1"/>
              <a:t>subtracted</a:t>
            </a:r>
            <a:r>
              <a:rPr lang="it-IT" sz="2000" dirty="0"/>
              <a:t> risk free rate to </a:t>
            </a:r>
            <a:r>
              <a:rPr lang="it-IT" sz="2000" dirty="0" err="1"/>
              <a:t>obtain</a:t>
            </a:r>
            <a:r>
              <a:rPr lang="it-IT" sz="2000" dirty="0"/>
              <a:t> a proxy for </a:t>
            </a:r>
            <a:r>
              <a:rPr lang="it-IT" sz="2000" dirty="0" err="1"/>
              <a:t>stable</a:t>
            </a:r>
            <a:r>
              <a:rPr lang="it-IT" sz="2000" dirty="0"/>
              <a:t> market risk premium = 4,54%. </a:t>
            </a:r>
            <a:br>
              <a:rPr lang="it-IT" sz="2000" dirty="0"/>
            </a:br>
            <a:r>
              <a:rPr lang="it-IT" dirty="0"/>
              <a:t>(</a:t>
            </a:r>
            <a:r>
              <a:rPr lang="it-IT" dirty="0" err="1"/>
              <a:t>This</a:t>
            </a:r>
            <a:r>
              <a:rPr lang="it-IT" dirty="0"/>
              <a:t> </a:t>
            </a:r>
            <a:r>
              <a:rPr lang="it-IT" dirty="0" err="1"/>
              <a:t>according</a:t>
            </a:r>
            <a:r>
              <a:rPr lang="it-IT" dirty="0"/>
              <a:t> to the </a:t>
            </a:r>
            <a:r>
              <a:rPr lang="it-IT" dirty="0" err="1"/>
              <a:t>logic</a:t>
            </a:r>
            <a:r>
              <a:rPr lang="it-IT" dirty="0"/>
              <a:t> </a:t>
            </a:r>
            <a:r>
              <a:rPr lang="it-IT" dirty="0" err="1"/>
              <a:t>that</a:t>
            </a:r>
            <a:r>
              <a:rPr lang="it-IT" dirty="0"/>
              <a:t> Beta </a:t>
            </a:r>
            <a:r>
              <a:rPr lang="it-IT" dirty="0" err="1"/>
              <a:t>should</a:t>
            </a:r>
            <a:r>
              <a:rPr lang="it-IT" dirty="0"/>
              <a:t> be 1) </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0924A2B-7A71-4E9C-9734-BC98CDAC48EA}"/>
                  </a:ext>
                </a:extLst>
              </p:cNvPr>
              <p:cNvSpPr txBox="1"/>
              <p:nvPr/>
            </p:nvSpPr>
            <p:spPr>
              <a:xfrm>
                <a:off x="971550" y="2815680"/>
                <a:ext cx="5124450" cy="2603598"/>
              </a:xfrm>
              <a:prstGeom prst="rect">
                <a:avLst/>
              </a:prstGeom>
              <a:noFill/>
            </p:spPr>
            <p:txBody>
              <a:bodyPr wrap="square" rtlCol="0">
                <a:spAutoFit/>
              </a:bodyPr>
              <a:lstStyle/>
              <a:p>
                <a:r>
                  <a:rPr lang="it-IT" sz="2000" dirty="0"/>
                  <a:t>•</a:t>
                </a:r>
                <a:r>
                  <a:rPr lang="it-IT" sz="2000" dirty="0" err="1"/>
                  <a:t>According</a:t>
                </a:r>
                <a:r>
                  <a:rPr lang="it-IT" sz="2000" dirty="0"/>
                  <a:t> to the following formula: </a:t>
                </a:r>
              </a:p>
              <a:p>
                <a:r>
                  <a:rPr lang="it-IT" sz="2000" dirty="0"/>
                  <a:t> </a:t>
                </a:r>
                <a14:m>
                  <m:oMath xmlns:m="http://schemas.openxmlformats.org/officeDocument/2006/math">
                    <m:r>
                      <a:rPr lang="en-GB" sz="2000" i="1">
                        <a:latin typeface="Cambria Math" panose="02040503050406030204" pitchFamily="18" charset="0"/>
                      </a:rPr>
                      <m:t>𝐶𝑅𝑃</m:t>
                    </m:r>
                    <m:r>
                      <a:rPr lang="en-GB" sz="2000" i="1">
                        <a:latin typeface="Cambria Math" panose="02040503050406030204" pitchFamily="18" charset="0"/>
                      </a:rPr>
                      <m:t>=</m:t>
                    </m:r>
                    <m:r>
                      <a:rPr lang="en-GB" sz="2000" i="1">
                        <a:latin typeface="Cambria Math" panose="02040503050406030204" pitchFamily="18" charset="0"/>
                      </a:rPr>
                      <m:t>𝐶𝐷𝑆</m:t>
                    </m:r>
                    <m:r>
                      <a:rPr lang="en-GB" sz="2000" i="1">
                        <a:latin typeface="Cambria Math" panose="02040503050406030204" pitchFamily="18" charset="0"/>
                      </a:rPr>
                      <m:t>∗</m:t>
                    </m:r>
                    <m:f>
                      <m:fPr>
                        <m:ctrlPr>
                          <a:rPr lang="it-IT" sz="2000" i="1">
                            <a:latin typeface="Cambria Math" panose="02040503050406030204" pitchFamily="18" charset="0"/>
                          </a:rPr>
                        </m:ctrlPr>
                      </m:fPr>
                      <m:num>
                        <m:r>
                          <a:rPr lang="en-GB" sz="2000" i="1">
                            <a:latin typeface="Cambria Math" panose="02040503050406030204" pitchFamily="18" charset="0"/>
                          </a:rPr>
                          <m:t>𝜗</m:t>
                        </m:r>
                        <m:r>
                          <a:rPr lang="en-GB" sz="2000" i="1">
                            <a:latin typeface="Cambria Math" panose="02040503050406030204" pitchFamily="18" charset="0"/>
                          </a:rPr>
                          <m:t>𝑠𝑡𝑜𝑐𝑘</m:t>
                        </m:r>
                      </m:num>
                      <m:den>
                        <m:r>
                          <a:rPr lang="en-GB" sz="2000" i="1">
                            <a:latin typeface="Cambria Math" panose="02040503050406030204" pitchFamily="18" charset="0"/>
                          </a:rPr>
                          <m:t>𝜗</m:t>
                        </m:r>
                        <m:r>
                          <a:rPr lang="en-GB" sz="2000" i="1">
                            <a:latin typeface="Cambria Math" panose="02040503050406030204" pitchFamily="18" charset="0"/>
                          </a:rPr>
                          <m:t>𝑏𝑜𝑛𝑑</m:t>
                        </m:r>
                        <m:r>
                          <a:rPr lang="en-GB" sz="2000" i="1">
                            <a:latin typeface="Cambria Math" panose="02040503050406030204" pitchFamily="18" charset="0"/>
                          </a:rPr>
                          <m:t> </m:t>
                        </m:r>
                      </m:den>
                    </m:f>
                  </m:oMath>
                </a14:m>
                <a:r>
                  <a:rPr lang="it-IT" sz="2000" dirty="0"/>
                  <a:t> </a:t>
                </a:r>
                <a:r>
                  <a:rPr lang="it-IT" sz="2000" dirty="0" err="1"/>
                  <a:t>we</a:t>
                </a:r>
                <a:r>
                  <a:rPr lang="it-IT" sz="2000" dirty="0"/>
                  <a:t> </a:t>
                </a:r>
                <a:r>
                  <a:rPr lang="it-IT" sz="2000" dirty="0" err="1"/>
                  <a:t>obtained</a:t>
                </a:r>
                <a:r>
                  <a:rPr lang="it-IT" sz="2000" dirty="0"/>
                  <a:t> a </a:t>
                </a:r>
                <a:r>
                  <a:rPr lang="it-IT" sz="2000" dirty="0" err="1"/>
                  <a:t>recaled</a:t>
                </a:r>
                <a:r>
                  <a:rPr lang="it-IT" sz="2000" dirty="0"/>
                  <a:t> </a:t>
                </a:r>
                <a:r>
                  <a:rPr lang="it-IT" sz="2000" dirty="0" err="1"/>
                  <a:t>version</a:t>
                </a:r>
                <a:r>
                  <a:rPr lang="it-IT" sz="2000" dirty="0"/>
                  <a:t> of country default spread (</a:t>
                </a:r>
                <a:r>
                  <a:rPr lang="it-IT" sz="2000" dirty="0" err="1"/>
                  <a:t>assumed</a:t>
                </a:r>
                <a:r>
                  <a:rPr lang="it-IT" sz="2000" dirty="0"/>
                  <a:t> to be 1,70%). </a:t>
                </a:r>
              </a:p>
              <a:p>
                <a:r>
                  <a:rPr lang="it-IT" sz="2000" dirty="0" err="1"/>
                  <a:t>This</a:t>
                </a:r>
                <a:r>
                  <a:rPr lang="it-IT" sz="2000" dirty="0"/>
                  <a:t> </a:t>
                </a:r>
                <a:r>
                  <a:rPr lang="it-IT" sz="2000" dirty="0" err="1"/>
                  <a:t>represents</a:t>
                </a:r>
                <a:r>
                  <a:rPr lang="it-IT" sz="2000" dirty="0"/>
                  <a:t> </a:t>
                </a:r>
                <a:r>
                  <a:rPr lang="it-IT" sz="2000" dirty="0" err="1"/>
                  <a:t>Italian</a:t>
                </a:r>
                <a:r>
                  <a:rPr lang="it-IT" sz="2000" dirty="0"/>
                  <a:t> CRP = 3,25%</a:t>
                </a:r>
              </a:p>
              <a:p>
                <a:r>
                  <a:rPr lang="it-IT" b="1" dirty="0" err="1"/>
                  <a:t>Notice</a:t>
                </a:r>
                <a:r>
                  <a:rPr lang="it-IT" b="1" dirty="0"/>
                  <a:t>: </a:t>
                </a:r>
                <a:r>
                  <a:rPr lang="it-IT" dirty="0" err="1"/>
                  <a:t>we</a:t>
                </a:r>
                <a:r>
                  <a:rPr lang="it-IT" dirty="0"/>
                  <a:t> </a:t>
                </a:r>
                <a:r>
                  <a:rPr lang="it-IT" dirty="0" err="1"/>
                  <a:t>used</a:t>
                </a:r>
                <a:r>
                  <a:rPr lang="it-IT" dirty="0"/>
                  <a:t> standard </a:t>
                </a:r>
                <a:r>
                  <a:rPr lang="it-IT" dirty="0" err="1"/>
                  <a:t>dev</a:t>
                </a:r>
                <a:r>
                  <a:rPr lang="it-IT" dirty="0"/>
                  <a:t>. of </a:t>
                </a:r>
                <a:r>
                  <a:rPr lang="it-IT" dirty="0" err="1"/>
                  <a:t>weekly</a:t>
                </a:r>
                <a:r>
                  <a:rPr lang="it-IT" dirty="0"/>
                  <a:t> log </a:t>
                </a:r>
                <a:r>
                  <a:rPr lang="it-IT" dirty="0" err="1"/>
                  <a:t>returns</a:t>
                </a:r>
                <a:r>
                  <a:rPr lang="it-IT" dirty="0"/>
                  <a:t> for FTSE40 and a 10 </a:t>
                </a:r>
                <a:r>
                  <a:rPr lang="it-IT" dirty="0" err="1"/>
                  <a:t>years</a:t>
                </a:r>
                <a:r>
                  <a:rPr lang="it-IT" dirty="0"/>
                  <a:t> time to </a:t>
                </a:r>
                <a:r>
                  <a:rPr lang="it-IT" dirty="0" err="1"/>
                  <a:t>maturity</a:t>
                </a:r>
                <a:r>
                  <a:rPr lang="it-IT" dirty="0"/>
                  <a:t> BTP over </a:t>
                </a:r>
                <a:r>
                  <a:rPr lang="it-IT" dirty="0" err="1"/>
                  <a:t>same</a:t>
                </a:r>
                <a:r>
                  <a:rPr lang="it-IT" dirty="0"/>
                  <a:t> time-range. </a:t>
                </a:r>
                <a:endParaRPr lang="it-IT" b="1" dirty="0"/>
              </a:p>
            </p:txBody>
          </p:sp>
        </mc:Choice>
        <mc:Fallback xmlns="">
          <p:sp>
            <p:nvSpPr>
              <p:cNvPr id="7" name="CasellaDiTesto 6">
                <a:extLst>
                  <a:ext uri="{FF2B5EF4-FFF2-40B4-BE49-F238E27FC236}">
                    <a16:creationId xmlns:a16="http://schemas.microsoft.com/office/drawing/2014/main" id="{10924A2B-7A71-4E9C-9734-BC98CDAC48EA}"/>
                  </a:ext>
                </a:extLst>
              </p:cNvPr>
              <p:cNvSpPr txBox="1">
                <a:spLocks noRot="1" noChangeAspect="1" noMove="1" noResize="1" noEditPoints="1" noAdjustHandles="1" noChangeArrowheads="1" noChangeShapeType="1" noTextEdit="1"/>
              </p:cNvSpPr>
              <p:nvPr/>
            </p:nvSpPr>
            <p:spPr>
              <a:xfrm>
                <a:off x="971550" y="2815680"/>
                <a:ext cx="5124450" cy="2603598"/>
              </a:xfrm>
              <a:prstGeom prst="rect">
                <a:avLst/>
              </a:prstGeom>
              <a:blipFill>
                <a:blip r:embed="rId3"/>
                <a:stretch>
                  <a:fillRect l="-1189" t="-1405" b="-2810"/>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E6DD6450-A8EE-4203-AECB-5B7FDC14507E}"/>
              </a:ext>
            </a:extLst>
          </p:cNvPr>
          <p:cNvSpPr txBox="1"/>
          <p:nvPr/>
        </p:nvSpPr>
        <p:spPr>
          <a:xfrm>
            <a:off x="971550" y="5650468"/>
            <a:ext cx="10382250" cy="954107"/>
          </a:xfrm>
          <a:prstGeom prst="rect">
            <a:avLst/>
          </a:prstGeom>
          <a:noFill/>
        </p:spPr>
        <p:txBody>
          <a:bodyPr wrap="square" rtlCol="0">
            <a:spAutoFit/>
          </a:bodyPr>
          <a:lstStyle/>
          <a:p>
            <a:r>
              <a:rPr lang="it-IT" sz="2000" dirty="0" err="1"/>
              <a:t>Adding</a:t>
            </a:r>
            <a:r>
              <a:rPr lang="it-IT" sz="2000" dirty="0"/>
              <a:t> </a:t>
            </a:r>
            <a:r>
              <a:rPr lang="it-IT" sz="2000" dirty="0" err="1"/>
              <a:t>together</a:t>
            </a:r>
            <a:r>
              <a:rPr lang="it-IT" sz="2000" dirty="0"/>
              <a:t> </a:t>
            </a:r>
            <a:r>
              <a:rPr lang="it-IT" sz="2000" dirty="0" err="1"/>
              <a:t>previous</a:t>
            </a:r>
            <a:r>
              <a:rPr lang="it-IT" sz="2000" dirty="0"/>
              <a:t> </a:t>
            </a:r>
            <a:r>
              <a:rPr lang="it-IT" sz="2000" dirty="0" err="1"/>
              <a:t>results</a:t>
            </a:r>
            <a:r>
              <a:rPr lang="it-IT" sz="2000" dirty="0"/>
              <a:t> </a:t>
            </a:r>
            <a:r>
              <a:rPr lang="it-IT" sz="2000" dirty="0" err="1"/>
              <a:t>we</a:t>
            </a:r>
            <a:r>
              <a:rPr lang="it-IT" sz="2000" dirty="0"/>
              <a:t> </a:t>
            </a:r>
            <a:r>
              <a:rPr lang="it-IT" sz="2000" dirty="0" err="1"/>
              <a:t>get</a:t>
            </a:r>
            <a:r>
              <a:rPr lang="it-IT" sz="2000" dirty="0"/>
              <a:t> an equity risk premium for </a:t>
            </a:r>
            <a:r>
              <a:rPr lang="it-IT" sz="2000" dirty="0" err="1"/>
              <a:t>Italian</a:t>
            </a:r>
            <a:r>
              <a:rPr lang="it-IT" sz="2000" dirty="0"/>
              <a:t> stock market of </a:t>
            </a:r>
            <a:r>
              <a:rPr lang="it-IT" sz="2000" dirty="0">
                <a:highlight>
                  <a:srgbClr val="FFFF00"/>
                </a:highlight>
              </a:rPr>
              <a:t>7,79 % .</a:t>
            </a:r>
          </a:p>
          <a:p>
            <a:r>
              <a:rPr lang="it-IT" i="1" dirty="0" err="1"/>
              <a:t>Damodaran</a:t>
            </a:r>
            <a:r>
              <a:rPr lang="it-IT" i="1" dirty="0"/>
              <a:t> </a:t>
            </a:r>
            <a:r>
              <a:rPr lang="it-IT" i="1" dirty="0" err="1"/>
              <a:t>provides</a:t>
            </a:r>
            <a:r>
              <a:rPr lang="it-IT" i="1" dirty="0"/>
              <a:t> an equity risk premium of </a:t>
            </a:r>
            <a:r>
              <a:rPr lang="it-IT" i="1" dirty="0" err="1"/>
              <a:t>approximately</a:t>
            </a:r>
            <a:r>
              <a:rPr lang="it-IT" i="1" dirty="0"/>
              <a:t> 10 %, of </a:t>
            </a:r>
            <a:r>
              <a:rPr lang="it-IT" i="1" dirty="0" err="1"/>
              <a:t>course</a:t>
            </a:r>
            <a:r>
              <a:rPr lang="it-IT" i="1" dirty="0"/>
              <a:t> he </a:t>
            </a:r>
            <a:r>
              <a:rPr lang="it-IT" i="1" dirty="0" err="1"/>
              <a:t>used</a:t>
            </a:r>
            <a:r>
              <a:rPr lang="it-IT" i="1" dirty="0"/>
              <a:t> </a:t>
            </a:r>
            <a:r>
              <a:rPr lang="it-IT" i="1" dirty="0" err="1"/>
              <a:t>different</a:t>
            </a:r>
            <a:r>
              <a:rPr lang="it-IT" i="1" dirty="0"/>
              <a:t> inputs in </a:t>
            </a:r>
            <a:r>
              <a:rPr lang="it-IT" i="1" dirty="0" err="1"/>
              <a:t>his</a:t>
            </a:r>
            <a:r>
              <a:rPr lang="it-IT" i="1" dirty="0"/>
              <a:t> </a:t>
            </a:r>
            <a:r>
              <a:rPr lang="it-IT" i="1" dirty="0" err="1"/>
              <a:t>analysis</a:t>
            </a:r>
            <a:r>
              <a:rPr lang="it-IT" i="1" dirty="0"/>
              <a:t>; </a:t>
            </a:r>
            <a:r>
              <a:rPr lang="it-IT" i="1" dirty="0" err="1"/>
              <a:t>furthermore</a:t>
            </a:r>
            <a:r>
              <a:rPr lang="it-IT" i="1" dirty="0"/>
              <a:t> </a:t>
            </a:r>
            <a:r>
              <a:rPr lang="it-IT" i="1" dirty="0" err="1"/>
              <a:t>this</a:t>
            </a:r>
            <a:r>
              <a:rPr lang="it-IT" i="1" dirty="0"/>
              <a:t> </a:t>
            </a:r>
            <a:r>
              <a:rPr lang="it-IT" i="1" dirty="0" err="1"/>
              <a:t>result</a:t>
            </a:r>
            <a:r>
              <a:rPr lang="it-IT" i="1" dirty="0"/>
              <a:t> </a:t>
            </a:r>
            <a:r>
              <a:rPr lang="it-IT" i="1" dirty="0" err="1"/>
              <a:t>is</a:t>
            </a:r>
            <a:r>
              <a:rPr lang="it-IT" i="1" dirty="0"/>
              <a:t> </a:t>
            </a:r>
            <a:r>
              <a:rPr lang="it-IT" i="1" dirty="0" err="1"/>
              <a:t>affected</a:t>
            </a:r>
            <a:r>
              <a:rPr lang="it-IT" i="1" dirty="0"/>
              <a:t> by </a:t>
            </a:r>
            <a:r>
              <a:rPr lang="it-IT" i="1" dirty="0" err="1"/>
              <a:t>Covid</a:t>
            </a:r>
            <a:r>
              <a:rPr lang="it-IT" i="1" dirty="0"/>
              <a:t> </a:t>
            </a:r>
            <a:r>
              <a:rPr lang="it-IT" i="1" dirty="0" err="1"/>
              <a:t>outbreak</a:t>
            </a:r>
            <a:r>
              <a:rPr lang="it-IT" i="1" dirty="0"/>
              <a:t>. </a:t>
            </a:r>
          </a:p>
        </p:txBody>
      </p:sp>
    </p:spTree>
    <p:extLst>
      <p:ext uri="{BB962C8B-B14F-4D97-AF65-F5344CB8AC3E}">
        <p14:creationId xmlns:p14="http://schemas.microsoft.com/office/powerpoint/2010/main" val="183686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62665F-AAF9-4247-A0B3-F6937C400525}"/>
              </a:ext>
            </a:extLst>
          </p:cNvPr>
          <p:cNvSpPr>
            <a:spLocks noGrp="1"/>
          </p:cNvSpPr>
          <p:nvPr>
            <p:ph type="title"/>
          </p:nvPr>
        </p:nvSpPr>
        <p:spPr>
          <a:xfrm>
            <a:off x="838200" y="248575"/>
            <a:ext cx="10515600" cy="683581"/>
          </a:xfrm>
        </p:spPr>
        <p:txBody>
          <a:bodyPr>
            <a:normAutofit/>
          </a:bodyPr>
          <a:lstStyle/>
          <a:p>
            <a:r>
              <a:rPr lang="it-IT" sz="2800" b="1" dirty="0">
                <a:latin typeface="Calibri   "/>
              </a:rPr>
              <a:t>Third component: </a:t>
            </a:r>
            <a:r>
              <a:rPr lang="it-IT" sz="2800" b="1" dirty="0" err="1">
                <a:latin typeface="Calibri   "/>
              </a:rPr>
              <a:t>levered</a:t>
            </a:r>
            <a:r>
              <a:rPr lang="it-IT" sz="2800" b="1" dirty="0">
                <a:latin typeface="Calibri   "/>
              </a:rPr>
              <a:t> </a:t>
            </a:r>
            <a:r>
              <a:rPr lang="it-IT" sz="2800" b="1" dirty="0" err="1">
                <a:latin typeface="Calibri   "/>
              </a:rPr>
              <a:t>regression</a:t>
            </a:r>
            <a:r>
              <a:rPr lang="it-IT" sz="2800" b="1" dirty="0">
                <a:latin typeface="Calibri   "/>
              </a:rPr>
              <a:t> beta </a:t>
            </a:r>
          </a:p>
        </p:txBody>
      </p:sp>
      <p:sp>
        <p:nvSpPr>
          <p:cNvPr id="3" name="Segnaposto contenuto 2">
            <a:extLst>
              <a:ext uri="{FF2B5EF4-FFF2-40B4-BE49-F238E27FC236}">
                <a16:creationId xmlns:a16="http://schemas.microsoft.com/office/drawing/2014/main" id="{DCE32C58-889E-4187-82D4-4CBAF61FC2EB}"/>
              </a:ext>
            </a:extLst>
          </p:cNvPr>
          <p:cNvSpPr>
            <a:spLocks noGrp="1"/>
          </p:cNvSpPr>
          <p:nvPr>
            <p:ph idx="1"/>
          </p:nvPr>
        </p:nvSpPr>
        <p:spPr>
          <a:xfrm>
            <a:off x="838200" y="932156"/>
            <a:ext cx="10515600" cy="5244807"/>
          </a:xfrm>
        </p:spPr>
        <p:txBody>
          <a:bodyPr>
            <a:normAutofit/>
          </a:bodyPr>
          <a:lstStyle/>
          <a:p>
            <a:pPr marL="0" indent="0">
              <a:buNone/>
            </a:pPr>
            <a:r>
              <a:rPr lang="en-GB" sz="2200" dirty="0"/>
              <a:t>For publicly traded firms it's straightforward to estimate returns an investor would have made on its equity over a given period.</a:t>
            </a:r>
          </a:p>
          <a:p>
            <a:pPr marL="0" indent="0">
              <a:buNone/>
            </a:pPr>
            <a:r>
              <a:rPr lang="en-GB" sz="2200" dirty="0"/>
              <a:t>This can be done by using a regression method, in our case OLS method, 1</a:t>
            </a:r>
            <a:r>
              <a:rPr lang="en-GB" sz="2200" baseline="30000" dirty="0"/>
              <a:t>st</a:t>
            </a:r>
            <a:r>
              <a:rPr lang="en-GB" sz="2200" dirty="0"/>
              <a:t> order. </a:t>
            </a:r>
          </a:p>
          <a:p>
            <a:r>
              <a:rPr lang="en-GB" sz="2200" b="1" dirty="0"/>
              <a:t>Our assumptions  </a:t>
            </a:r>
            <a:endParaRPr lang="it-IT" sz="1800" b="1" dirty="0"/>
          </a:p>
          <a:p>
            <a:pPr lvl="1"/>
            <a:r>
              <a:rPr lang="it-IT" sz="1800" i="1" dirty="0" err="1"/>
              <a:t>Length</a:t>
            </a:r>
            <a:r>
              <a:rPr lang="it-IT" sz="1800" i="1" dirty="0"/>
              <a:t> of </a:t>
            </a:r>
            <a:r>
              <a:rPr lang="it-IT" sz="1800" i="1" dirty="0" err="1"/>
              <a:t>estimation</a:t>
            </a:r>
            <a:r>
              <a:rPr lang="it-IT" sz="1800" dirty="0"/>
              <a:t>: </a:t>
            </a:r>
            <a:r>
              <a:rPr lang="it-IT" sz="1800" dirty="0" err="1"/>
              <a:t>we</a:t>
            </a:r>
            <a:r>
              <a:rPr lang="it-IT" sz="1800" dirty="0"/>
              <a:t> </a:t>
            </a:r>
            <a:r>
              <a:rPr lang="it-IT" sz="1800" dirty="0" err="1"/>
              <a:t>have</a:t>
            </a:r>
            <a:r>
              <a:rPr lang="it-IT" sz="1800" dirty="0"/>
              <a:t> </a:t>
            </a:r>
            <a:r>
              <a:rPr lang="it-IT" sz="1800" dirty="0" err="1"/>
              <a:t>decided</a:t>
            </a:r>
            <a:r>
              <a:rPr lang="it-IT" sz="1800" dirty="0"/>
              <a:t> to use </a:t>
            </a:r>
            <a:r>
              <a:rPr lang="it-IT" sz="1800" dirty="0" err="1"/>
              <a:t>past</a:t>
            </a:r>
            <a:r>
              <a:rPr lang="it-IT" sz="1800" dirty="0"/>
              <a:t> 10 </a:t>
            </a:r>
            <a:r>
              <a:rPr lang="it-IT" sz="1800" dirty="0" err="1"/>
              <a:t>years</a:t>
            </a:r>
            <a:r>
              <a:rPr lang="it-IT" sz="1800" dirty="0"/>
              <a:t> </a:t>
            </a:r>
            <a:r>
              <a:rPr lang="it-IT" sz="1800" dirty="0" err="1"/>
              <a:t>obs</a:t>
            </a:r>
            <a:r>
              <a:rPr lang="it-IT" sz="1800" dirty="0"/>
              <a:t> (</a:t>
            </a:r>
            <a:r>
              <a:rPr lang="it-IT" sz="1800" dirty="0" err="1"/>
              <a:t>excluding</a:t>
            </a:r>
            <a:r>
              <a:rPr lang="it-IT" sz="1800" dirty="0"/>
              <a:t> </a:t>
            </a:r>
            <a:r>
              <a:rPr lang="it-IT" sz="1800" dirty="0" err="1"/>
              <a:t>Covid</a:t>
            </a:r>
            <a:r>
              <a:rPr lang="it-IT" sz="1800" dirty="0"/>
              <a:t> </a:t>
            </a:r>
            <a:r>
              <a:rPr lang="it-IT" sz="1800" dirty="0" err="1"/>
              <a:t>effect</a:t>
            </a:r>
            <a:r>
              <a:rPr lang="it-IT" sz="1800" dirty="0"/>
              <a:t>)</a:t>
            </a:r>
          </a:p>
          <a:p>
            <a:pPr lvl="1"/>
            <a:r>
              <a:rPr lang="it-IT" sz="1800" i="1" dirty="0"/>
              <a:t>Return </a:t>
            </a:r>
            <a:r>
              <a:rPr lang="it-IT" sz="1800" i="1" dirty="0" err="1"/>
              <a:t>interval</a:t>
            </a:r>
            <a:r>
              <a:rPr lang="it-IT" sz="1800" dirty="0"/>
              <a:t>: due to trade off </a:t>
            </a:r>
            <a:r>
              <a:rPr lang="it-IT" sz="1800" dirty="0" err="1"/>
              <a:t>between</a:t>
            </a:r>
            <a:r>
              <a:rPr lang="it-IT" sz="1800" dirty="0"/>
              <a:t> </a:t>
            </a:r>
            <a:r>
              <a:rPr lang="it-IT" sz="1800" dirty="0" err="1"/>
              <a:t>estimation</a:t>
            </a:r>
            <a:r>
              <a:rPr lang="it-IT" sz="1800" dirty="0"/>
              <a:t> </a:t>
            </a:r>
            <a:r>
              <a:rPr lang="it-IT" sz="1800" dirty="0" err="1"/>
              <a:t>bias</a:t>
            </a:r>
            <a:r>
              <a:rPr lang="it-IT" sz="1800" dirty="0"/>
              <a:t> and </a:t>
            </a:r>
            <a:r>
              <a:rPr lang="it-IT" sz="1800" dirty="0" err="1"/>
              <a:t>lack</a:t>
            </a:r>
            <a:r>
              <a:rPr lang="it-IT" sz="1800" dirty="0"/>
              <a:t> of information </a:t>
            </a:r>
            <a:r>
              <a:rPr lang="it-IT" sz="1800" dirty="0" err="1"/>
              <a:t>we</a:t>
            </a:r>
            <a:r>
              <a:rPr lang="it-IT" sz="1800" dirty="0"/>
              <a:t> </a:t>
            </a:r>
            <a:r>
              <a:rPr lang="it-IT" sz="1800" dirty="0" err="1"/>
              <a:t>used</a:t>
            </a:r>
            <a:r>
              <a:rPr lang="it-IT" sz="1800" dirty="0"/>
              <a:t> </a:t>
            </a:r>
            <a:r>
              <a:rPr lang="it-IT" sz="1800" dirty="0" err="1"/>
              <a:t>weekly</a:t>
            </a:r>
            <a:r>
              <a:rPr lang="it-IT" sz="1800" dirty="0"/>
              <a:t> </a:t>
            </a:r>
            <a:r>
              <a:rPr lang="it-IT" sz="1800" dirty="0" err="1"/>
              <a:t>obs</a:t>
            </a:r>
            <a:r>
              <a:rPr lang="it-IT" sz="1800" dirty="0"/>
              <a:t>.</a:t>
            </a:r>
          </a:p>
          <a:p>
            <a:pPr lvl="1"/>
            <a:r>
              <a:rPr lang="it-IT" sz="1800" i="1" dirty="0"/>
              <a:t>Market index proxy</a:t>
            </a:r>
            <a:r>
              <a:rPr lang="it-IT" sz="1800" dirty="0"/>
              <a:t>: </a:t>
            </a:r>
            <a:r>
              <a:rPr lang="it-IT" sz="1800" dirty="0" err="1"/>
              <a:t>we</a:t>
            </a:r>
            <a:r>
              <a:rPr lang="it-IT" sz="1800" dirty="0"/>
              <a:t> </a:t>
            </a:r>
            <a:r>
              <a:rPr lang="it-IT" sz="1800" dirty="0" err="1"/>
              <a:t>regress</a:t>
            </a:r>
            <a:r>
              <a:rPr lang="it-IT" sz="1800" dirty="0"/>
              <a:t> A2A </a:t>
            </a:r>
            <a:r>
              <a:rPr lang="it-IT" sz="1800" dirty="0" err="1"/>
              <a:t>weekly</a:t>
            </a:r>
            <a:r>
              <a:rPr lang="it-IT" sz="1800" dirty="0"/>
              <a:t> log </a:t>
            </a:r>
            <a:r>
              <a:rPr lang="it-IT" sz="1800" dirty="0" err="1"/>
              <a:t>returns</a:t>
            </a:r>
            <a:r>
              <a:rPr lang="it-IT" sz="1800" dirty="0"/>
              <a:t> </a:t>
            </a:r>
            <a:r>
              <a:rPr lang="it-IT" sz="1800" dirty="0" err="1"/>
              <a:t>against</a:t>
            </a:r>
            <a:r>
              <a:rPr lang="it-IT" sz="1800" dirty="0"/>
              <a:t> FTSEMIB40 </a:t>
            </a:r>
            <a:r>
              <a:rPr lang="it-IT" sz="1800" dirty="0" err="1"/>
              <a:t>weekly</a:t>
            </a:r>
            <a:r>
              <a:rPr lang="it-IT" sz="1800" dirty="0"/>
              <a:t> log </a:t>
            </a:r>
            <a:r>
              <a:rPr lang="it-IT" sz="1800" dirty="0" err="1"/>
              <a:t>returns</a:t>
            </a:r>
            <a:r>
              <a:rPr lang="it-IT" sz="1800" dirty="0"/>
              <a:t>. </a:t>
            </a:r>
          </a:p>
          <a:p>
            <a:pPr marL="457200" lvl="1" indent="0">
              <a:buNone/>
            </a:pPr>
            <a:endParaRPr lang="it-IT" sz="1800" b="1" dirty="0"/>
          </a:p>
        </p:txBody>
      </p:sp>
      <p:pic>
        <p:nvPicPr>
          <p:cNvPr id="4" name="Immagine 3">
            <a:extLst>
              <a:ext uri="{FF2B5EF4-FFF2-40B4-BE49-F238E27FC236}">
                <a16:creationId xmlns:a16="http://schemas.microsoft.com/office/drawing/2014/main" id="{A4701BF9-7E46-4C4B-8BAE-AFCEAFC4B8A5}"/>
              </a:ext>
            </a:extLst>
          </p:cNvPr>
          <p:cNvPicPr>
            <a:picLocks noChangeAspect="1"/>
          </p:cNvPicPr>
          <p:nvPr/>
        </p:nvPicPr>
        <p:blipFill>
          <a:blip r:embed="rId2"/>
          <a:stretch>
            <a:fillRect/>
          </a:stretch>
        </p:blipFill>
        <p:spPr>
          <a:xfrm>
            <a:off x="6029325" y="3661684"/>
            <a:ext cx="5095875" cy="2986626"/>
          </a:xfrm>
          <a:prstGeom prst="rect">
            <a:avLst/>
          </a:prstGeom>
        </p:spPr>
      </p:pic>
      <p:sp>
        <p:nvSpPr>
          <p:cNvPr id="5" name="CasellaDiTesto 4">
            <a:extLst>
              <a:ext uri="{FF2B5EF4-FFF2-40B4-BE49-F238E27FC236}">
                <a16:creationId xmlns:a16="http://schemas.microsoft.com/office/drawing/2014/main" id="{044DC3B0-1518-4906-9C8F-C8E520E4AE53}"/>
              </a:ext>
            </a:extLst>
          </p:cNvPr>
          <p:cNvSpPr txBox="1"/>
          <p:nvPr/>
        </p:nvSpPr>
        <p:spPr>
          <a:xfrm>
            <a:off x="1066800" y="3554559"/>
            <a:ext cx="4867275" cy="3200876"/>
          </a:xfrm>
          <a:prstGeom prst="rect">
            <a:avLst/>
          </a:prstGeom>
          <a:noFill/>
        </p:spPr>
        <p:txBody>
          <a:bodyPr wrap="square" rtlCol="0">
            <a:spAutoFit/>
          </a:bodyPr>
          <a:lstStyle/>
          <a:p>
            <a:r>
              <a:rPr lang="it-IT" dirty="0"/>
              <a:t>•</a:t>
            </a:r>
            <a:r>
              <a:rPr lang="it-IT" sz="2200" b="1" dirty="0" err="1"/>
              <a:t>Results</a:t>
            </a:r>
            <a:r>
              <a:rPr lang="it-IT" dirty="0"/>
              <a:t> </a:t>
            </a:r>
          </a:p>
          <a:p>
            <a:r>
              <a:rPr lang="it-IT" dirty="0" err="1"/>
              <a:t>As</a:t>
            </a:r>
            <a:r>
              <a:rPr lang="it-IT" dirty="0"/>
              <a:t> </a:t>
            </a:r>
            <a:r>
              <a:rPr lang="it-IT" dirty="0" err="1"/>
              <a:t>represented</a:t>
            </a:r>
            <a:r>
              <a:rPr lang="it-IT" dirty="0"/>
              <a:t> </a:t>
            </a:r>
            <a:r>
              <a:rPr lang="it-IT" dirty="0" err="1"/>
              <a:t>we</a:t>
            </a:r>
            <a:r>
              <a:rPr lang="it-IT" dirty="0"/>
              <a:t> </a:t>
            </a:r>
            <a:r>
              <a:rPr lang="it-IT" dirty="0" err="1"/>
              <a:t>found</a:t>
            </a:r>
            <a:r>
              <a:rPr lang="it-IT" dirty="0"/>
              <a:t> a positive </a:t>
            </a:r>
            <a:r>
              <a:rPr lang="it-IT" dirty="0" err="1"/>
              <a:t>correlation</a:t>
            </a:r>
            <a:r>
              <a:rPr lang="it-IT" dirty="0"/>
              <a:t> </a:t>
            </a:r>
            <a:r>
              <a:rPr lang="it-IT" dirty="0" err="1"/>
              <a:t>between</a:t>
            </a:r>
            <a:r>
              <a:rPr lang="it-IT" dirty="0"/>
              <a:t> A2A </a:t>
            </a:r>
            <a:r>
              <a:rPr lang="it-IT" dirty="0" err="1"/>
              <a:t>returns</a:t>
            </a:r>
            <a:r>
              <a:rPr lang="it-IT" dirty="0"/>
              <a:t> and </a:t>
            </a:r>
            <a:r>
              <a:rPr lang="it-IT" dirty="0" err="1"/>
              <a:t>FTSEMIB’s</a:t>
            </a:r>
            <a:r>
              <a:rPr lang="it-IT" dirty="0"/>
              <a:t>. </a:t>
            </a:r>
          </a:p>
          <a:p>
            <a:r>
              <a:rPr lang="it-IT" dirty="0" err="1"/>
              <a:t>These</a:t>
            </a:r>
            <a:r>
              <a:rPr lang="it-IT" dirty="0"/>
              <a:t> are the output of </a:t>
            </a:r>
            <a:r>
              <a:rPr lang="it-IT" dirty="0" err="1"/>
              <a:t>regression</a:t>
            </a:r>
            <a:r>
              <a:rPr lang="it-IT" dirty="0"/>
              <a:t>: </a:t>
            </a:r>
          </a:p>
          <a:p>
            <a:endParaRPr lang="it-IT" dirty="0"/>
          </a:p>
          <a:p>
            <a:r>
              <a:rPr lang="it-IT" dirty="0" err="1"/>
              <a:t>Intercept</a:t>
            </a:r>
            <a:r>
              <a:rPr lang="it-IT" dirty="0"/>
              <a:t> = 0,0003</a:t>
            </a:r>
          </a:p>
          <a:p>
            <a:r>
              <a:rPr lang="it-IT" dirty="0" err="1"/>
              <a:t>Slope</a:t>
            </a:r>
            <a:r>
              <a:rPr lang="it-IT" dirty="0"/>
              <a:t> = </a:t>
            </a:r>
            <a:r>
              <a:rPr lang="it-IT" dirty="0" err="1"/>
              <a:t>Regression</a:t>
            </a:r>
            <a:r>
              <a:rPr lang="it-IT" dirty="0"/>
              <a:t> Beta = </a:t>
            </a:r>
            <a:r>
              <a:rPr lang="en-GB" i="1" dirty="0">
                <a:highlight>
                  <a:srgbClr val="FFFF00"/>
                </a:highlight>
              </a:rPr>
              <a:t>0,868 </a:t>
            </a:r>
          </a:p>
          <a:p>
            <a:endParaRPr lang="en-GB" i="1" dirty="0">
              <a:highlight>
                <a:srgbClr val="FFFF00"/>
              </a:highlight>
            </a:endParaRPr>
          </a:p>
          <a:p>
            <a:r>
              <a:rPr lang="en-GB" i="1" dirty="0"/>
              <a:t>It’s interesting to notice that Reuters provided a Beta of 0,89. Regressing against EuroStox50 we got a beta of 0,867.</a:t>
            </a:r>
          </a:p>
        </p:txBody>
      </p:sp>
    </p:spTree>
    <p:extLst>
      <p:ext uri="{BB962C8B-B14F-4D97-AF65-F5344CB8AC3E}">
        <p14:creationId xmlns:p14="http://schemas.microsoft.com/office/powerpoint/2010/main" val="295866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F2352D-4597-4744-AFFB-D09A45522592}"/>
              </a:ext>
            </a:extLst>
          </p:cNvPr>
          <p:cNvSpPr>
            <a:spLocks noGrp="1"/>
          </p:cNvSpPr>
          <p:nvPr>
            <p:ph type="title"/>
          </p:nvPr>
        </p:nvSpPr>
        <p:spPr>
          <a:xfrm>
            <a:off x="838200" y="365126"/>
            <a:ext cx="10515600" cy="504886"/>
          </a:xfrm>
        </p:spPr>
        <p:txBody>
          <a:bodyPr>
            <a:normAutofit/>
          </a:bodyPr>
          <a:lstStyle/>
          <a:p>
            <a:r>
              <a:rPr lang="it-IT" sz="2800" b="1" dirty="0" err="1">
                <a:latin typeface="Calibri   "/>
              </a:rPr>
              <a:t>What</a:t>
            </a:r>
            <a:r>
              <a:rPr lang="it-IT" sz="2800" b="1" dirty="0">
                <a:latin typeface="Calibri   "/>
              </a:rPr>
              <a:t> </a:t>
            </a:r>
            <a:r>
              <a:rPr lang="it-IT" sz="2800" b="1" dirty="0" err="1">
                <a:latin typeface="Calibri   "/>
              </a:rPr>
              <a:t>about</a:t>
            </a:r>
            <a:r>
              <a:rPr lang="it-IT" sz="2800" b="1" dirty="0">
                <a:latin typeface="Calibri   "/>
              </a:rPr>
              <a:t> bottom-up Beta? </a:t>
            </a:r>
          </a:p>
        </p:txBody>
      </p:sp>
      <p:sp>
        <p:nvSpPr>
          <p:cNvPr id="3" name="Segnaposto contenuto 2">
            <a:extLst>
              <a:ext uri="{FF2B5EF4-FFF2-40B4-BE49-F238E27FC236}">
                <a16:creationId xmlns:a16="http://schemas.microsoft.com/office/drawing/2014/main" id="{D66195F7-BE4F-4232-B0D1-744C70914CB9}"/>
              </a:ext>
            </a:extLst>
          </p:cNvPr>
          <p:cNvSpPr>
            <a:spLocks noGrp="1"/>
          </p:cNvSpPr>
          <p:nvPr>
            <p:ph idx="1"/>
          </p:nvPr>
        </p:nvSpPr>
        <p:spPr>
          <a:xfrm>
            <a:off x="838200" y="870012"/>
            <a:ext cx="10515600" cy="5699464"/>
          </a:xfrm>
        </p:spPr>
        <p:txBody>
          <a:bodyPr>
            <a:normAutofit/>
          </a:bodyPr>
          <a:lstStyle/>
          <a:p>
            <a:r>
              <a:rPr lang="it-IT" sz="2200" b="1" dirty="0" err="1"/>
              <a:t>Workaround</a:t>
            </a:r>
            <a:r>
              <a:rPr lang="it-IT" sz="2200" b="1" dirty="0"/>
              <a:t> and </a:t>
            </a:r>
            <a:r>
              <a:rPr lang="it-IT" sz="2200" b="1" dirty="0" err="1"/>
              <a:t>assumptions</a:t>
            </a:r>
            <a:r>
              <a:rPr lang="it-IT" sz="2200" b="1" dirty="0"/>
              <a:t> </a:t>
            </a:r>
          </a:p>
          <a:p>
            <a:pPr marL="800100" lvl="1" indent="-342900">
              <a:buFont typeface="+mj-lt"/>
              <a:buAutoNum type="arabicPeriod"/>
            </a:pPr>
            <a:r>
              <a:rPr lang="it-IT" sz="1800" dirty="0" err="1"/>
              <a:t>According</a:t>
            </a:r>
            <a:r>
              <a:rPr lang="it-IT" sz="1800" dirty="0"/>
              <a:t> to </a:t>
            </a:r>
            <a:r>
              <a:rPr lang="it-IT" sz="1800" dirty="0" err="1"/>
              <a:t>its</a:t>
            </a:r>
            <a:r>
              <a:rPr lang="it-IT" sz="1800" dirty="0"/>
              <a:t> </a:t>
            </a:r>
            <a:r>
              <a:rPr lang="it-IT" sz="1800" dirty="0" err="1"/>
              <a:t>latest</a:t>
            </a:r>
            <a:r>
              <a:rPr lang="it-IT" sz="1800" dirty="0"/>
              <a:t> </a:t>
            </a:r>
            <a:r>
              <a:rPr lang="it-IT" sz="1800" dirty="0" err="1"/>
              <a:t>disclosures</a:t>
            </a:r>
            <a:r>
              <a:rPr lang="it-IT" sz="1800" dirty="0"/>
              <a:t> A2A </a:t>
            </a:r>
            <a:r>
              <a:rPr lang="it-IT" sz="1800" dirty="0" err="1"/>
              <a:t>operates</a:t>
            </a:r>
            <a:r>
              <a:rPr lang="it-IT" sz="1800" dirty="0"/>
              <a:t> in </a:t>
            </a:r>
            <a:r>
              <a:rPr lang="it-IT" sz="1800" dirty="0" err="1"/>
              <a:t>several</a:t>
            </a:r>
            <a:r>
              <a:rPr lang="it-IT" sz="1800" dirty="0"/>
              <a:t> Business </a:t>
            </a:r>
            <a:r>
              <a:rPr lang="it-IT" sz="1800" dirty="0" err="1"/>
              <a:t>Units</a:t>
            </a:r>
            <a:r>
              <a:rPr lang="it-IT" sz="1800" dirty="0"/>
              <a:t>. </a:t>
            </a:r>
            <a:r>
              <a:rPr lang="it-IT" sz="1800" dirty="0" err="1"/>
              <a:t>Anyway</a:t>
            </a:r>
            <a:r>
              <a:rPr lang="it-IT" sz="1800" dirty="0"/>
              <a:t>, </a:t>
            </a:r>
            <a:r>
              <a:rPr lang="it-IT" sz="1800" dirty="0" err="1"/>
              <a:t>most</a:t>
            </a:r>
            <a:r>
              <a:rPr lang="it-IT" sz="1800" dirty="0"/>
              <a:t> of </a:t>
            </a:r>
            <a:r>
              <a:rPr lang="it-IT" sz="1800" dirty="0" err="1"/>
              <a:t>its</a:t>
            </a:r>
            <a:r>
              <a:rPr lang="it-IT" sz="1800" dirty="0"/>
              <a:t> </a:t>
            </a:r>
            <a:r>
              <a:rPr lang="it-IT" sz="1800" dirty="0" err="1"/>
              <a:t>results</a:t>
            </a:r>
            <a:r>
              <a:rPr lang="it-IT" sz="1800" dirty="0"/>
              <a:t> come from Generation &amp; Trading, Market, Waste and Networks </a:t>
            </a:r>
            <a:r>
              <a:rPr lang="it-IT" sz="1800" dirty="0" err="1"/>
              <a:t>which</a:t>
            </a:r>
            <a:r>
              <a:rPr lang="it-IT" sz="1800" dirty="0"/>
              <a:t> </a:t>
            </a:r>
            <a:r>
              <a:rPr lang="it-IT" sz="1800" dirty="0" err="1"/>
              <a:t>refer</a:t>
            </a:r>
            <a:r>
              <a:rPr lang="it-IT" sz="1800" dirty="0"/>
              <a:t> to energy, water, </a:t>
            </a:r>
            <a:r>
              <a:rPr lang="it-IT" sz="1800" dirty="0" err="1"/>
              <a:t>heat</a:t>
            </a:r>
            <a:r>
              <a:rPr lang="it-IT" sz="1800" dirty="0"/>
              <a:t> </a:t>
            </a:r>
            <a:r>
              <a:rPr lang="it-IT" sz="1800" dirty="0" err="1"/>
              <a:t>distribution</a:t>
            </a:r>
            <a:r>
              <a:rPr lang="it-IT" sz="1800" dirty="0"/>
              <a:t> and </a:t>
            </a:r>
            <a:r>
              <a:rPr lang="it-IT" sz="1800" dirty="0" err="1"/>
              <a:t>waste</a:t>
            </a:r>
            <a:r>
              <a:rPr lang="it-IT" sz="1800" dirty="0"/>
              <a:t> </a:t>
            </a:r>
            <a:r>
              <a:rPr lang="it-IT" sz="1800" dirty="0" err="1"/>
              <a:t>allocation</a:t>
            </a:r>
            <a:r>
              <a:rPr lang="it-IT" sz="1800" dirty="0"/>
              <a:t>. </a:t>
            </a:r>
          </a:p>
          <a:p>
            <a:pPr marL="800100" lvl="1" indent="-342900">
              <a:buFont typeface="+mj-lt"/>
              <a:buAutoNum type="arabicPeriod"/>
            </a:pPr>
            <a:r>
              <a:rPr lang="en-US" sz="1800" dirty="0"/>
              <a:t>We used sector averages for unlevered betas adjusted for cash from Damodaran’s dataset. Another big assumption was to consider only 4 main industries where A2A operates in: Renewable energies, waste, gas distribution and water distribution. </a:t>
            </a:r>
          </a:p>
          <a:p>
            <a:pPr marL="800100" lvl="1" indent="-342900">
              <a:buFont typeface="+mj-lt"/>
              <a:buAutoNum type="arabicPeriod"/>
            </a:pPr>
            <a:r>
              <a:rPr lang="en-US" sz="1800" dirty="0"/>
              <a:t>We took a total of 5 unlevered betas. </a:t>
            </a:r>
          </a:p>
          <a:p>
            <a:pPr marL="800100" lvl="1" indent="-342900">
              <a:buFont typeface="+mj-lt"/>
              <a:buAutoNum type="arabicPeriod"/>
            </a:pPr>
            <a:r>
              <a:rPr lang="en-US" sz="1800" dirty="0"/>
              <a:t>Strict assumptions were also made about revenues sector allocation:</a:t>
            </a:r>
          </a:p>
          <a:p>
            <a:pPr lvl="3"/>
            <a:r>
              <a:rPr lang="en-US" sz="1200" dirty="0"/>
              <a:t>25 %  of all energy from renewable production. </a:t>
            </a:r>
          </a:p>
          <a:p>
            <a:pPr lvl="3"/>
            <a:r>
              <a:rPr lang="en-US" sz="1200" dirty="0"/>
              <a:t>Waste revenues to waste sector.</a:t>
            </a:r>
          </a:p>
          <a:p>
            <a:pPr lvl="3"/>
            <a:r>
              <a:rPr lang="en-US" sz="1200" dirty="0"/>
              <a:t>Revenues from market, trading and networks  to remaining sectors. </a:t>
            </a:r>
          </a:p>
          <a:p>
            <a:pPr marL="800100" lvl="1" indent="-342900">
              <a:buFont typeface="+mj-lt"/>
              <a:buAutoNum type="arabicPeriod"/>
            </a:pPr>
            <a:r>
              <a:rPr lang="en-US" sz="1800" dirty="0"/>
              <a:t>We used market debt to equity ratio: this because allows us to reduce bottom up beta towards regression beta we have computed. </a:t>
            </a:r>
          </a:p>
          <a:p>
            <a:r>
              <a:rPr lang="en-US" sz="2200" b="1" dirty="0"/>
              <a:t>Result</a:t>
            </a:r>
          </a:p>
          <a:p>
            <a:pPr marL="457200" lvl="1" indent="0">
              <a:buNone/>
            </a:pPr>
            <a:r>
              <a:rPr lang="en-US" sz="1800" dirty="0"/>
              <a:t>Resulting bottom up beta is 0,83 using market values (0,95 using book values) </a:t>
            </a:r>
          </a:p>
          <a:p>
            <a:pPr marL="457200" lvl="1" indent="0">
              <a:buNone/>
            </a:pPr>
            <a:endParaRPr lang="en-US" sz="1800" dirty="0"/>
          </a:p>
          <a:p>
            <a:pPr marL="457200" lvl="1" indent="0">
              <a:buNone/>
            </a:pPr>
            <a:r>
              <a:rPr lang="en-US" sz="1800" dirty="0"/>
              <a:t>This only to say that given information disclosed from A2A it’s impossible to compute an unbiased fundamental levered beta. All strict assumptions were made in order to align it to previous result. </a:t>
            </a:r>
          </a:p>
          <a:p>
            <a:pPr marL="800100" lvl="1" indent="-342900">
              <a:buFont typeface="+mj-lt"/>
              <a:buAutoNum type="arabicPeriod"/>
            </a:pPr>
            <a:endParaRPr lang="it-IT" sz="1800" dirty="0"/>
          </a:p>
        </p:txBody>
      </p:sp>
    </p:spTree>
    <p:extLst>
      <p:ext uri="{BB962C8B-B14F-4D97-AF65-F5344CB8AC3E}">
        <p14:creationId xmlns:p14="http://schemas.microsoft.com/office/powerpoint/2010/main" val="128885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80777B-08FE-4A2D-9268-C28488F19A1C}"/>
              </a:ext>
            </a:extLst>
          </p:cNvPr>
          <p:cNvSpPr>
            <a:spLocks noGrp="1"/>
          </p:cNvSpPr>
          <p:nvPr>
            <p:ph type="title"/>
          </p:nvPr>
        </p:nvSpPr>
        <p:spPr>
          <a:xfrm>
            <a:off x="838200" y="79900"/>
            <a:ext cx="10515600" cy="381740"/>
          </a:xfrm>
        </p:spPr>
        <p:txBody>
          <a:bodyPr>
            <a:noAutofit/>
          </a:bodyPr>
          <a:lstStyle/>
          <a:p>
            <a:r>
              <a:rPr lang="it-IT" sz="2800" b="1" dirty="0">
                <a:latin typeface="Calibri   "/>
              </a:rPr>
              <a:t>Cost of equity and cost of capital, </a:t>
            </a:r>
            <a:r>
              <a:rPr lang="it-IT" sz="2800" b="1" dirty="0" err="1">
                <a:latin typeface="Calibri   "/>
              </a:rPr>
              <a:t>analytical</a:t>
            </a:r>
            <a:r>
              <a:rPr lang="it-IT" sz="2800" b="1" dirty="0">
                <a:latin typeface="Calibri   "/>
              </a:rPr>
              <a:t> </a:t>
            </a:r>
            <a:r>
              <a:rPr lang="it-IT" sz="2800" b="1" dirty="0" err="1">
                <a:latin typeface="Calibri   "/>
              </a:rPr>
              <a:t>approach</a:t>
            </a:r>
            <a:r>
              <a:rPr lang="it-IT" sz="2800" b="1" dirty="0">
                <a:latin typeface="Calibri   "/>
              </a:rPr>
              <a:t> </a:t>
            </a:r>
            <a:r>
              <a:rPr lang="it-IT" sz="2800" b="1" dirty="0" err="1">
                <a:latin typeface="Calibri   "/>
              </a:rPr>
              <a:t>results</a:t>
            </a:r>
            <a:endParaRPr lang="it-IT" sz="2800" b="1" dirty="0">
              <a:latin typeface="Calibri   "/>
            </a:endParaRPr>
          </a:p>
        </p:txBody>
      </p:sp>
      <p:sp>
        <p:nvSpPr>
          <p:cNvPr id="3" name="Segnaposto contenuto 2">
            <a:extLst>
              <a:ext uri="{FF2B5EF4-FFF2-40B4-BE49-F238E27FC236}">
                <a16:creationId xmlns:a16="http://schemas.microsoft.com/office/drawing/2014/main" id="{AEEFF6AD-D238-41D6-AFA8-4AFE1B603E8C}"/>
              </a:ext>
            </a:extLst>
          </p:cNvPr>
          <p:cNvSpPr>
            <a:spLocks noGrp="1"/>
          </p:cNvSpPr>
          <p:nvPr>
            <p:ph idx="1"/>
          </p:nvPr>
        </p:nvSpPr>
        <p:spPr>
          <a:xfrm>
            <a:off x="838200" y="577050"/>
            <a:ext cx="10515600" cy="6090080"/>
          </a:xfrm>
        </p:spPr>
        <p:txBody>
          <a:bodyPr/>
          <a:lstStyle/>
          <a:p>
            <a:r>
              <a:rPr lang="it-IT" b="1" dirty="0"/>
              <a:t>(Net) Cost of </a:t>
            </a:r>
            <a:r>
              <a:rPr lang="it-IT" b="1" dirty="0" err="1"/>
              <a:t>debt</a:t>
            </a:r>
            <a:r>
              <a:rPr lang="it-IT" b="1" dirty="0"/>
              <a:t>: </a:t>
            </a:r>
          </a:p>
          <a:p>
            <a:pPr marL="914400" lvl="1" indent="-457200">
              <a:buFont typeface="+mj-lt"/>
              <a:buAutoNum type="arabicPeriod"/>
            </a:pPr>
            <a:r>
              <a:rPr lang="it-IT" sz="2000" dirty="0"/>
              <a:t>Using Risk Free Rate and a default spread (from </a:t>
            </a:r>
            <a:r>
              <a:rPr lang="it-IT" sz="2000" dirty="0" err="1"/>
              <a:t>Damodaran</a:t>
            </a:r>
            <a:r>
              <a:rPr lang="it-IT" sz="2000" dirty="0"/>
              <a:t> data set) </a:t>
            </a:r>
          </a:p>
          <a:p>
            <a:pPr marL="914400" lvl="1" indent="-457200">
              <a:buFont typeface="+mj-lt"/>
              <a:buAutoNum type="arabicPeriod"/>
            </a:pPr>
            <a:r>
              <a:rPr lang="it-IT" sz="2000" dirty="0"/>
              <a:t>Using A2A </a:t>
            </a:r>
            <a:r>
              <a:rPr lang="it-IT" sz="2000" dirty="0" err="1"/>
              <a:t>Debt</a:t>
            </a:r>
            <a:r>
              <a:rPr lang="it-IT" sz="2000" dirty="0"/>
              <a:t> </a:t>
            </a:r>
            <a:r>
              <a:rPr lang="it-IT" sz="2000" dirty="0" err="1"/>
              <a:t>composition</a:t>
            </a:r>
            <a:r>
              <a:rPr lang="it-IT" sz="2000" dirty="0"/>
              <a:t>, </a:t>
            </a:r>
            <a:r>
              <a:rPr lang="it-IT" sz="2000" dirty="0" err="1"/>
              <a:t>trying</a:t>
            </a:r>
            <a:r>
              <a:rPr lang="it-IT" sz="2000" dirty="0"/>
              <a:t> to </a:t>
            </a:r>
            <a:r>
              <a:rPr lang="it-IT" sz="2000" dirty="0" err="1"/>
              <a:t>obtain</a:t>
            </a:r>
            <a:r>
              <a:rPr lang="it-IT" sz="2000" dirty="0"/>
              <a:t> a </a:t>
            </a:r>
            <a:r>
              <a:rPr lang="it-IT" sz="2000" dirty="0" err="1"/>
              <a:t>proper</a:t>
            </a:r>
            <a:r>
              <a:rPr lang="it-IT" sz="2000" dirty="0"/>
              <a:t> </a:t>
            </a:r>
            <a:r>
              <a:rPr lang="it-IT" sz="2000" dirty="0" err="1"/>
              <a:t>weighted</a:t>
            </a:r>
            <a:r>
              <a:rPr lang="it-IT" sz="2000" dirty="0"/>
              <a:t> </a:t>
            </a:r>
            <a:r>
              <a:rPr lang="it-IT" sz="2000" dirty="0" err="1"/>
              <a:t>average</a:t>
            </a:r>
            <a:r>
              <a:rPr lang="it-IT" sz="2000" dirty="0"/>
              <a:t> cost of </a:t>
            </a:r>
            <a:r>
              <a:rPr lang="it-IT" sz="2000" dirty="0" err="1"/>
              <a:t>debt</a:t>
            </a:r>
            <a:r>
              <a:rPr lang="it-IT" sz="2000" dirty="0"/>
              <a:t>. </a:t>
            </a:r>
            <a:r>
              <a:rPr lang="it-IT" sz="2000" dirty="0" err="1"/>
              <a:t>This</a:t>
            </a:r>
            <a:r>
              <a:rPr lang="it-IT" sz="2000" dirty="0"/>
              <a:t> </a:t>
            </a:r>
            <a:r>
              <a:rPr lang="it-IT" sz="2000" dirty="0" err="1"/>
              <a:t>approach</a:t>
            </a:r>
            <a:r>
              <a:rPr lang="it-IT" sz="2000" dirty="0"/>
              <a:t> </a:t>
            </a:r>
            <a:r>
              <a:rPr lang="it-IT" sz="2000" dirty="0" err="1"/>
              <a:t>is</a:t>
            </a:r>
            <a:r>
              <a:rPr lang="it-IT" sz="2000" dirty="0"/>
              <a:t> </a:t>
            </a:r>
            <a:r>
              <a:rPr lang="it-IT" sz="2000" dirty="0" err="1"/>
              <a:t>most</a:t>
            </a:r>
            <a:r>
              <a:rPr lang="it-IT" sz="2000" dirty="0"/>
              <a:t> </a:t>
            </a:r>
            <a:r>
              <a:rPr lang="it-IT" sz="2000" dirty="0" err="1"/>
              <a:t>appreciated</a:t>
            </a:r>
            <a:r>
              <a:rPr lang="it-IT" sz="2000" dirty="0"/>
              <a:t> </a:t>
            </a:r>
            <a:r>
              <a:rPr lang="it-IT" sz="2000" dirty="0" err="1"/>
              <a:t>because</a:t>
            </a:r>
            <a:r>
              <a:rPr lang="it-IT" sz="2000" dirty="0"/>
              <a:t> </a:t>
            </a:r>
            <a:r>
              <a:rPr lang="it-IT" sz="2000" dirty="0" err="1"/>
              <a:t>allows</a:t>
            </a:r>
            <a:r>
              <a:rPr lang="it-IT" sz="2000" dirty="0"/>
              <a:t> </a:t>
            </a:r>
            <a:r>
              <a:rPr lang="it-IT" sz="2000" dirty="0" err="1"/>
              <a:t>us</a:t>
            </a:r>
            <a:r>
              <a:rPr lang="it-IT" sz="2000" dirty="0"/>
              <a:t> to </a:t>
            </a:r>
            <a:r>
              <a:rPr lang="it-IT" sz="2000" dirty="0" err="1"/>
              <a:t>align</a:t>
            </a:r>
            <a:r>
              <a:rPr lang="it-IT" sz="2000" dirty="0"/>
              <a:t> </a:t>
            </a:r>
            <a:r>
              <a:rPr lang="it-IT" sz="2000" dirty="0" err="1"/>
              <a:t>our</a:t>
            </a:r>
            <a:r>
              <a:rPr lang="it-IT" sz="2000" dirty="0"/>
              <a:t> </a:t>
            </a:r>
            <a:r>
              <a:rPr lang="it-IT" sz="2000" dirty="0" err="1"/>
              <a:t>result</a:t>
            </a:r>
            <a:r>
              <a:rPr lang="it-IT" sz="2000" dirty="0"/>
              <a:t> to </a:t>
            </a:r>
            <a:r>
              <a:rPr lang="it-IT" sz="2000" dirty="0" err="1"/>
              <a:t>purpose</a:t>
            </a:r>
            <a:r>
              <a:rPr lang="it-IT" sz="2000" dirty="0"/>
              <a:t> of cost </a:t>
            </a:r>
            <a:r>
              <a:rPr lang="it-IT" sz="2000" dirty="0" err="1"/>
              <a:t>reduction</a:t>
            </a:r>
            <a:r>
              <a:rPr lang="it-IT" sz="2000" dirty="0"/>
              <a:t> . </a:t>
            </a:r>
          </a:p>
          <a:p>
            <a:pPr marL="914400" lvl="1" indent="-457200">
              <a:buFont typeface="+mj-lt"/>
              <a:buAutoNum type="arabicPeriod"/>
            </a:pPr>
            <a:r>
              <a:rPr lang="it-IT" sz="2000" dirty="0"/>
              <a:t>Net cost of </a:t>
            </a:r>
            <a:r>
              <a:rPr lang="it-IT" sz="2000" dirty="0" err="1"/>
              <a:t>debt</a:t>
            </a:r>
            <a:r>
              <a:rPr lang="it-IT" sz="2000" dirty="0"/>
              <a:t>: </a:t>
            </a:r>
            <a:r>
              <a:rPr lang="it-IT" sz="2000" dirty="0" err="1"/>
              <a:t>we</a:t>
            </a:r>
            <a:r>
              <a:rPr lang="it-IT" sz="2000" dirty="0"/>
              <a:t> </a:t>
            </a:r>
            <a:r>
              <a:rPr lang="it-IT" sz="2000" dirty="0" err="1"/>
              <a:t>have</a:t>
            </a:r>
            <a:r>
              <a:rPr lang="it-IT" sz="2000" dirty="0"/>
              <a:t> </a:t>
            </a:r>
            <a:r>
              <a:rPr lang="it-IT" sz="2000" dirty="0" err="1"/>
              <a:t>used</a:t>
            </a:r>
            <a:r>
              <a:rPr lang="it-IT" sz="2000" dirty="0"/>
              <a:t> a </a:t>
            </a:r>
            <a:r>
              <a:rPr lang="it-IT" sz="2000" dirty="0" err="1"/>
              <a:t>marginal</a:t>
            </a:r>
            <a:r>
              <a:rPr lang="it-IT" sz="2000" dirty="0"/>
              <a:t> tax rate of 27,9%. </a:t>
            </a:r>
          </a:p>
          <a:p>
            <a:pPr marL="914400" lvl="1" indent="-457200">
              <a:buFont typeface="+mj-lt"/>
              <a:buAutoNum type="arabicPeriod"/>
            </a:pPr>
            <a:endParaRPr lang="it-IT" dirty="0"/>
          </a:p>
          <a:p>
            <a:pPr marL="914400" lvl="1" indent="-457200">
              <a:buFont typeface="+mj-lt"/>
              <a:buAutoNum type="arabicPeriod"/>
            </a:pPr>
            <a:endParaRPr lang="it-IT" dirty="0"/>
          </a:p>
          <a:p>
            <a:pPr marL="914400" lvl="1" indent="-457200">
              <a:buFont typeface="+mj-lt"/>
              <a:buAutoNum type="arabicPeriod"/>
            </a:pPr>
            <a:endParaRPr lang="it-IT" dirty="0"/>
          </a:p>
          <a:p>
            <a:pPr marL="914400" lvl="1" indent="-457200">
              <a:buFont typeface="+mj-lt"/>
              <a:buAutoNum type="arabicPeriod"/>
            </a:pPr>
            <a:endParaRPr lang="it-IT" dirty="0"/>
          </a:p>
          <a:p>
            <a:pPr marL="914400" lvl="1" indent="-457200">
              <a:buFont typeface="+mj-lt"/>
              <a:buAutoNum type="arabicPeriod"/>
            </a:pPr>
            <a:endParaRPr lang="it-IT" dirty="0"/>
          </a:p>
          <a:p>
            <a:pPr marL="914400" lvl="1" indent="-457200">
              <a:buFont typeface="+mj-lt"/>
              <a:buAutoNum type="arabicPeriod"/>
            </a:pPr>
            <a:r>
              <a:rPr lang="it-IT" sz="2000" dirty="0"/>
              <a:t>For </a:t>
            </a:r>
            <a:r>
              <a:rPr lang="it-IT" sz="2000" dirty="0" err="1"/>
              <a:t>what</a:t>
            </a:r>
            <a:r>
              <a:rPr lang="it-IT" sz="2000" dirty="0"/>
              <a:t> </a:t>
            </a:r>
            <a:r>
              <a:rPr lang="it-IT" sz="2000" dirty="0" err="1"/>
              <a:t>about</a:t>
            </a:r>
            <a:r>
              <a:rPr lang="it-IT" sz="2000" dirty="0"/>
              <a:t> equity to capital and </a:t>
            </a:r>
            <a:r>
              <a:rPr lang="it-IT" sz="2000" dirty="0" err="1"/>
              <a:t>debt</a:t>
            </a:r>
            <a:r>
              <a:rPr lang="it-IT" sz="2000" dirty="0"/>
              <a:t> to capital </a:t>
            </a:r>
            <a:r>
              <a:rPr lang="it-IT" sz="2000" dirty="0" err="1"/>
              <a:t>ratios</a:t>
            </a:r>
            <a:r>
              <a:rPr lang="it-IT" sz="2000" dirty="0"/>
              <a:t> </a:t>
            </a:r>
            <a:r>
              <a:rPr lang="it-IT" sz="2000" dirty="0" err="1"/>
              <a:t>we</a:t>
            </a:r>
            <a:r>
              <a:rPr lang="it-IT" sz="2000" dirty="0"/>
              <a:t> </a:t>
            </a:r>
            <a:r>
              <a:rPr lang="it-IT" sz="2000" dirty="0" err="1"/>
              <a:t>have</a:t>
            </a:r>
            <a:r>
              <a:rPr lang="it-IT" sz="2000" dirty="0"/>
              <a:t> </a:t>
            </a:r>
            <a:r>
              <a:rPr lang="it-IT" sz="2000" dirty="0" err="1"/>
              <a:t>computed</a:t>
            </a:r>
            <a:r>
              <a:rPr lang="it-IT" sz="2000" dirty="0"/>
              <a:t> </a:t>
            </a:r>
            <a:r>
              <a:rPr lang="it-IT" sz="2000" dirty="0" err="1"/>
              <a:t>both</a:t>
            </a:r>
            <a:r>
              <a:rPr lang="it-IT" sz="2000" dirty="0"/>
              <a:t> </a:t>
            </a:r>
            <a:r>
              <a:rPr lang="it-IT" sz="2000" dirty="0" err="1"/>
              <a:t>types</a:t>
            </a:r>
            <a:r>
              <a:rPr lang="it-IT" sz="2000" dirty="0"/>
              <a:t>: book-</a:t>
            </a:r>
            <a:r>
              <a:rPr lang="it-IT" sz="2000" dirty="0" err="1"/>
              <a:t>value</a:t>
            </a:r>
            <a:r>
              <a:rPr lang="it-IT" sz="2000" dirty="0"/>
              <a:t> and market-</a:t>
            </a:r>
            <a:r>
              <a:rPr lang="it-IT" sz="2000" dirty="0" err="1"/>
              <a:t>value</a:t>
            </a:r>
            <a:r>
              <a:rPr lang="it-IT" sz="2000" dirty="0"/>
              <a:t> </a:t>
            </a:r>
            <a:r>
              <a:rPr lang="it-IT" sz="2000" dirty="0" err="1"/>
              <a:t>ratios</a:t>
            </a:r>
            <a:r>
              <a:rPr lang="it-IT" sz="2000" dirty="0"/>
              <a:t>. </a:t>
            </a:r>
          </a:p>
        </p:txBody>
      </p:sp>
      <p:graphicFrame>
        <p:nvGraphicFramePr>
          <p:cNvPr id="4" name="Tabella 3">
            <a:extLst>
              <a:ext uri="{FF2B5EF4-FFF2-40B4-BE49-F238E27FC236}">
                <a16:creationId xmlns:a16="http://schemas.microsoft.com/office/drawing/2014/main" id="{94DFB537-293A-4478-9E97-644EE672AD1C}"/>
              </a:ext>
            </a:extLst>
          </p:cNvPr>
          <p:cNvGraphicFramePr>
            <a:graphicFrameLocks noGrp="1"/>
          </p:cNvGraphicFramePr>
          <p:nvPr>
            <p:extLst>
              <p:ext uri="{D42A27DB-BD31-4B8C-83A1-F6EECF244321}">
                <p14:modId xmlns:p14="http://schemas.microsoft.com/office/powerpoint/2010/main" val="1279383148"/>
              </p:ext>
            </p:extLst>
          </p:nvPr>
        </p:nvGraphicFramePr>
        <p:xfrm>
          <a:off x="1821587" y="5290796"/>
          <a:ext cx="4368800" cy="1127760"/>
        </p:xfrm>
        <a:graphic>
          <a:graphicData uri="http://schemas.openxmlformats.org/drawingml/2006/table">
            <a:tbl>
              <a:tblPr/>
              <a:tblGrid>
                <a:gridCol w="1485900">
                  <a:extLst>
                    <a:ext uri="{9D8B030D-6E8A-4147-A177-3AD203B41FA5}">
                      <a16:colId xmlns:a16="http://schemas.microsoft.com/office/drawing/2014/main" val="1881939761"/>
                    </a:ext>
                  </a:extLst>
                </a:gridCol>
                <a:gridCol w="1473200">
                  <a:extLst>
                    <a:ext uri="{9D8B030D-6E8A-4147-A177-3AD203B41FA5}">
                      <a16:colId xmlns:a16="http://schemas.microsoft.com/office/drawing/2014/main" val="708525585"/>
                    </a:ext>
                  </a:extLst>
                </a:gridCol>
                <a:gridCol w="1409700">
                  <a:extLst>
                    <a:ext uri="{9D8B030D-6E8A-4147-A177-3AD203B41FA5}">
                      <a16:colId xmlns:a16="http://schemas.microsoft.com/office/drawing/2014/main" val="1938125270"/>
                    </a:ext>
                  </a:extLst>
                </a:gridCol>
              </a:tblGrid>
              <a:tr h="190500">
                <a:tc>
                  <a:txBody>
                    <a:bodyPr/>
                    <a:lstStyle/>
                    <a:p>
                      <a:pPr algn="l" fontAlgn="b"/>
                      <a:r>
                        <a:rPr lang="it-IT" sz="1100" b="0" i="0" u="none" strike="noStrike">
                          <a:solidFill>
                            <a:srgbClr val="FFFFFF"/>
                          </a:solidFill>
                          <a:effectLst/>
                          <a:latin typeface="Calibri" panose="020F0502020204030204" pitchFamily="34" charset="0"/>
                        </a:rPr>
                        <a:t>Capital ratios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it-IT" sz="1100" b="0" i="0" u="none" strike="noStrike">
                          <a:solidFill>
                            <a:srgbClr val="FFFFFF"/>
                          </a:solidFill>
                          <a:effectLst/>
                          <a:latin typeface="Calibri" panose="020F0502020204030204" pitchFamily="34" charset="0"/>
                        </a:rPr>
                        <a:t>At 31/12/19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it-IT" sz="1100" b="0" i="0" u="none" strike="noStrike">
                          <a:solidFill>
                            <a:srgbClr val="FFFFFF"/>
                          </a:solidFill>
                          <a:effectLst/>
                          <a:latin typeface="Calibri" panose="020F0502020204030204" pitchFamily="34" charset="0"/>
                        </a:rPr>
                        <a:t>Current value (At 01/04)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4212803849"/>
                  </a:ext>
                </a:extLst>
              </a:tr>
              <a:tr h="182880">
                <a:tc>
                  <a:txBody>
                    <a:bodyPr/>
                    <a:lstStyle/>
                    <a:p>
                      <a:pPr algn="l" fontAlgn="b"/>
                      <a:r>
                        <a:rPr lang="it-IT" sz="1100" b="1" i="0" u="none" strike="noStrike">
                          <a:solidFill>
                            <a:srgbClr val="000000"/>
                          </a:solidFill>
                          <a:effectLst/>
                          <a:latin typeface="Calibri" panose="020F0502020204030204" pitchFamily="34" charset="0"/>
                        </a:rPr>
                        <a:t>Equity to capital (bv)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1" i="0" u="none" strike="noStrike">
                          <a:solidFill>
                            <a:srgbClr val="000000"/>
                          </a:solidFill>
                          <a:effectLst/>
                          <a:latin typeface="Calibri" panose="020F0502020204030204" pitchFamily="34" charset="0"/>
                        </a:rPr>
                        <a:t>0,502754062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1" i="0" u="none" strike="noStrike">
                          <a:solidFill>
                            <a:srgbClr val="000000"/>
                          </a:solidFill>
                          <a:effectLst/>
                          <a:latin typeface="Calibri" panose="020F0502020204030204" pitchFamily="34" charset="0"/>
                        </a:rPr>
                        <a:t>0,509174935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8319980"/>
                  </a:ext>
                </a:extLst>
              </a:tr>
              <a:tr h="190500">
                <a:tc>
                  <a:txBody>
                    <a:bodyPr/>
                    <a:lstStyle/>
                    <a:p>
                      <a:pPr algn="l" fontAlgn="b"/>
                      <a:r>
                        <a:rPr lang="it-IT" sz="1100" b="1" i="0" u="none" strike="noStrike">
                          <a:solidFill>
                            <a:srgbClr val="000000"/>
                          </a:solidFill>
                          <a:effectLst/>
                          <a:latin typeface="Calibri" panose="020F0502020204030204" pitchFamily="34" charset="0"/>
                        </a:rPr>
                        <a:t>Debt to capital (bv)</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1" i="0" u="none" strike="noStrike">
                          <a:solidFill>
                            <a:srgbClr val="000000"/>
                          </a:solidFill>
                          <a:effectLst/>
                          <a:latin typeface="Calibri" panose="020F0502020204030204" pitchFamily="34" charset="0"/>
                        </a:rPr>
                        <a:t>0,497245938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1" i="0" u="none" strike="noStrike">
                          <a:solidFill>
                            <a:srgbClr val="000000"/>
                          </a:solidFill>
                          <a:effectLst/>
                          <a:latin typeface="Calibri" panose="020F0502020204030204" pitchFamily="34" charset="0"/>
                        </a:rPr>
                        <a:t>0,490825065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40874698"/>
                  </a:ext>
                </a:extLst>
              </a:tr>
              <a:tr h="182880">
                <a:tc>
                  <a:txBody>
                    <a:bodyPr/>
                    <a:lstStyle/>
                    <a:p>
                      <a:pPr algn="l" fontAlgn="b"/>
                      <a:r>
                        <a:rPr lang="it-IT" sz="1100" b="1"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it-IT"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38664"/>
                  </a:ext>
                </a:extLst>
              </a:tr>
              <a:tr h="190500">
                <a:tc>
                  <a:txBody>
                    <a:bodyPr/>
                    <a:lstStyle/>
                    <a:p>
                      <a:pPr algn="l" fontAlgn="b"/>
                      <a:r>
                        <a:rPr lang="it-IT" sz="1100" b="1" i="0" u="none" strike="noStrike">
                          <a:solidFill>
                            <a:srgbClr val="000000"/>
                          </a:solidFill>
                          <a:effectLst/>
                          <a:latin typeface="Calibri" panose="020F0502020204030204" pitchFamily="34" charset="0"/>
                        </a:rPr>
                        <a:t>Equity to capital (mv)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1" i="0" u="none" strike="noStrike">
                          <a:solidFill>
                            <a:srgbClr val="000000"/>
                          </a:solidFill>
                          <a:effectLst/>
                          <a:latin typeface="Calibri" panose="020F0502020204030204" pitchFamily="34" charset="0"/>
                        </a:rPr>
                        <a:t>0,567511521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1" i="0" u="none" strike="noStrike">
                          <a:solidFill>
                            <a:srgbClr val="000000"/>
                          </a:solidFill>
                          <a:effectLst/>
                          <a:latin typeface="Calibri" panose="020F0502020204030204" pitchFamily="34" charset="0"/>
                        </a:rPr>
                        <a:t>0,481225584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8609732"/>
                  </a:ext>
                </a:extLst>
              </a:tr>
              <a:tr h="190500">
                <a:tc>
                  <a:txBody>
                    <a:bodyPr/>
                    <a:lstStyle/>
                    <a:p>
                      <a:pPr algn="l" fontAlgn="b"/>
                      <a:r>
                        <a:rPr lang="it-IT" sz="1100" b="1" i="0" u="none" strike="noStrike">
                          <a:solidFill>
                            <a:srgbClr val="000000"/>
                          </a:solidFill>
                          <a:effectLst/>
                          <a:latin typeface="Calibri" panose="020F0502020204030204" pitchFamily="34" charset="0"/>
                        </a:rPr>
                        <a:t>Debt to capital (mv)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1" i="0" u="none" strike="noStrike">
                          <a:solidFill>
                            <a:srgbClr val="000000"/>
                          </a:solidFill>
                          <a:effectLst/>
                          <a:latin typeface="Calibri" panose="020F0502020204030204" pitchFamily="34" charset="0"/>
                        </a:rPr>
                        <a:t>0,432488479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1" i="0" u="none" strike="noStrike" dirty="0">
                          <a:solidFill>
                            <a:srgbClr val="000000"/>
                          </a:solidFill>
                          <a:effectLst/>
                          <a:latin typeface="Calibri" panose="020F0502020204030204" pitchFamily="34" charset="0"/>
                        </a:rPr>
                        <a:t>0,518774416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3952911"/>
                  </a:ext>
                </a:extLst>
              </a:tr>
            </a:tbl>
          </a:graphicData>
        </a:graphic>
      </p:graphicFrame>
      <p:graphicFrame>
        <p:nvGraphicFramePr>
          <p:cNvPr id="5" name="Tabella 4">
            <a:extLst>
              <a:ext uri="{FF2B5EF4-FFF2-40B4-BE49-F238E27FC236}">
                <a16:creationId xmlns:a16="http://schemas.microsoft.com/office/drawing/2014/main" id="{3E029E6A-E635-4991-82FB-0822F5C57DC5}"/>
              </a:ext>
            </a:extLst>
          </p:cNvPr>
          <p:cNvGraphicFramePr>
            <a:graphicFrameLocks noGrp="1"/>
          </p:cNvGraphicFramePr>
          <p:nvPr>
            <p:extLst>
              <p:ext uri="{D42A27DB-BD31-4B8C-83A1-F6EECF244321}">
                <p14:modId xmlns:p14="http://schemas.microsoft.com/office/powerpoint/2010/main" val="1626364675"/>
              </p:ext>
            </p:extLst>
          </p:nvPr>
        </p:nvGraphicFramePr>
        <p:xfrm>
          <a:off x="1821587" y="2604191"/>
          <a:ext cx="5784850" cy="1752600"/>
        </p:xfrm>
        <a:graphic>
          <a:graphicData uri="http://schemas.openxmlformats.org/drawingml/2006/table">
            <a:tbl>
              <a:tblPr/>
              <a:tblGrid>
                <a:gridCol w="1281375">
                  <a:extLst>
                    <a:ext uri="{9D8B030D-6E8A-4147-A177-3AD203B41FA5}">
                      <a16:colId xmlns:a16="http://schemas.microsoft.com/office/drawing/2014/main" val="945059732"/>
                    </a:ext>
                  </a:extLst>
                </a:gridCol>
                <a:gridCol w="2102451">
                  <a:extLst>
                    <a:ext uri="{9D8B030D-6E8A-4147-A177-3AD203B41FA5}">
                      <a16:colId xmlns:a16="http://schemas.microsoft.com/office/drawing/2014/main" val="3232711833"/>
                    </a:ext>
                  </a:extLst>
                </a:gridCol>
                <a:gridCol w="1032565">
                  <a:extLst>
                    <a:ext uri="{9D8B030D-6E8A-4147-A177-3AD203B41FA5}">
                      <a16:colId xmlns:a16="http://schemas.microsoft.com/office/drawing/2014/main" val="4121054102"/>
                    </a:ext>
                  </a:extLst>
                </a:gridCol>
                <a:gridCol w="1368459">
                  <a:extLst>
                    <a:ext uri="{9D8B030D-6E8A-4147-A177-3AD203B41FA5}">
                      <a16:colId xmlns:a16="http://schemas.microsoft.com/office/drawing/2014/main" val="2759711460"/>
                    </a:ext>
                  </a:extLst>
                </a:gridCol>
              </a:tblGrid>
              <a:tr h="165214">
                <a:tc>
                  <a:txBody>
                    <a:bodyPr/>
                    <a:lstStyle/>
                    <a:p>
                      <a:pPr algn="l" fontAlgn="b"/>
                      <a:r>
                        <a:rPr lang="it-IT" sz="1100" b="0" i="0" u="none" strike="noStrike">
                          <a:solidFill>
                            <a:srgbClr val="000000"/>
                          </a:solidFill>
                          <a:effectLst/>
                          <a:latin typeface="Calibri" panose="020F0502020204030204" pitchFamily="34" charset="0"/>
                        </a:rPr>
                        <a:t>Bond class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it-IT" sz="1100" b="0" i="0" u="none" strike="noStrike">
                          <a:solidFill>
                            <a:srgbClr val="000000"/>
                          </a:solidFill>
                          <a:effectLst/>
                          <a:latin typeface="Calibri" panose="020F0502020204030204" pitchFamily="34" charset="0"/>
                        </a:rPr>
                        <a:t>Yield to maturity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it-IT" sz="1100" b="0" i="0" u="none" strike="noStrike" dirty="0" err="1">
                          <a:solidFill>
                            <a:srgbClr val="000000"/>
                          </a:solidFill>
                          <a:effectLst/>
                          <a:latin typeface="Calibri" panose="020F0502020204030204" pitchFamily="34" charset="0"/>
                        </a:rPr>
                        <a:t>Residual</a:t>
                      </a:r>
                      <a:r>
                        <a:rPr lang="it-IT" sz="1100" b="0" i="0" u="none" strike="noStrike" dirty="0">
                          <a:solidFill>
                            <a:srgbClr val="000000"/>
                          </a:solidFill>
                          <a:effectLst/>
                          <a:latin typeface="Calibri" panose="020F0502020204030204" pitchFamily="34" charset="0"/>
                        </a:rPr>
                        <a:t> Coupons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it-IT" sz="1100" b="0" i="0" u="none" strike="noStrike">
                          <a:solidFill>
                            <a:srgbClr val="000000"/>
                          </a:solidFill>
                          <a:effectLst/>
                          <a:latin typeface="Calibri" panose="020F0502020204030204" pitchFamily="34" charset="0"/>
                        </a:rPr>
                        <a:t>Outstanding bonds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5262448"/>
                  </a:ext>
                </a:extLst>
              </a:tr>
              <a:tr h="158605">
                <a:tc>
                  <a:txBody>
                    <a:bodyPr/>
                    <a:lstStyle/>
                    <a:p>
                      <a:pPr algn="l" fontAlgn="b"/>
                      <a:r>
                        <a:rPr lang="it-IT" sz="1100" b="0" i="0" u="none" strike="noStrike">
                          <a:solidFill>
                            <a:srgbClr val="000000"/>
                          </a:solidFill>
                          <a:effectLst/>
                          <a:latin typeface="Calibri" panose="020F0502020204030204" pitchFamily="34" charset="0"/>
                        </a:rPr>
                        <a:t>Bond 2021 (partial)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0,04375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351,457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57898495"/>
                  </a:ext>
                </a:extLst>
              </a:tr>
              <a:tr h="158605">
                <a:tc>
                  <a:txBody>
                    <a:bodyPr/>
                    <a:lstStyle/>
                    <a:p>
                      <a:pPr algn="l" fontAlgn="b"/>
                      <a:r>
                        <a:rPr lang="it-IT" sz="1100" b="0" i="0" u="none" strike="noStrike">
                          <a:solidFill>
                            <a:srgbClr val="000000"/>
                          </a:solidFill>
                          <a:effectLst/>
                          <a:latin typeface="Calibri" panose="020F0502020204030204" pitchFamily="34" charset="0"/>
                        </a:rPr>
                        <a:t>Bond2022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0,03688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45897646"/>
                  </a:ext>
                </a:extLst>
              </a:tr>
              <a:tr h="158605">
                <a:tc>
                  <a:txBody>
                    <a:bodyPr/>
                    <a:lstStyle/>
                    <a:p>
                      <a:pPr algn="l" fontAlgn="b"/>
                      <a:r>
                        <a:rPr lang="it-IT" sz="1100" b="0" i="0" u="none" strike="noStrike">
                          <a:solidFill>
                            <a:srgbClr val="000000"/>
                          </a:solidFill>
                          <a:effectLst/>
                          <a:latin typeface="Calibri" panose="020F0502020204030204" pitchFamily="34" charset="0"/>
                        </a:rPr>
                        <a:t>Bond2023 private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0,04057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3381021"/>
                  </a:ext>
                </a:extLst>
              </a:tr>
              <a:tr h="158605">
                <a:tc>
                  <a:txBody>
                    <a:bodyPr/>
                    <a:lstStyle/>
                    <a:p>
                      <a:pPr algn="l" fontAlgn="b"/>
                      <a:r>
                        <a:rPr lang="it-IT" sz="1100" b="0" i="0" u="none" strike="noStrike">
                          <a:solidFill>
                            <a:srgbClr val="000000"/>
                          </a:solidFill>
                          <a:effectLst/>
                          <a:latin typeface="Calibri" panose="020F0502020204030204" pitchFamily="34" charset="0"/>
                        </a:rPr>
                        <a:t>Bond2024 private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dirty="0">
                          <a:solidFill>
                            <a:srgbClr val="000000"/>
                          </a:solidFill>
                          <a:effectLst/>
                          <a:latin typeface="Calibri" panose="020F0502020204030204" pitchFamily="34" charset="0"/>
                        </a:rPr>
                        <a:t>0,01284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7175842"/>
                  </a:ext>
                </a:extLst>
              </a:tr>
              <a:tr h="158605">
                <a:tc>
                  <a:txBody>
                    <a:bodyPr/>
                    <a:lstStyle/>
                    <a:p>
                      <a:pPr algn="l" fontAlgn="b"/>
                      <a:r>
                        <a:rPr lang="it-IT" sz="1100" b="0" i="0" u="none" strike="noStrike">
                          <a:solidFill>
                            <a:srgbClr val="000000"/>
                          </a:solidFill>
                          <a:effectLst/>
                          <a:latin typeface="Calibri" panose="020F0502020204030204" pitchFamily="34" charset="0"/>
                        </a:rPr>
                        <a:t>Bond2025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0,01836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3002579"/>
                  </a:ext>
                </a:extLst>
              </a:tr>
              <a:tr h="158605">
                <a:tc>
                  <a:txBody>
                    <a:bodyPr/>
                    <a:lstStyle/>
                    <a:p>
                      <a:pPr algn="l" fontAlgn="b"/>
                      <a:r>
                        <a:rPr lang="it-IT" sz="1100" b="0" i="0" u="none" strike="noStrike">
                          <a:solidFill>
                            <a:srgbClr val="000000"/>
                          </a:solidFill>
                          <a:effectLst/>
                          <a:latin typeface="Calibri" panose="020F0502020204030204" pitchFamily="34" charset="0"/>
                        </a:rPr>
                        <a:t>bond2027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0,01768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6746720"/>
                  </a:ext>
                </a:extLst>
              </a:tr>
              <a:tr h="158605">
                <a:tc>
                  <a:txBody>
                    <a:bodyPr/>
                    <a:lstStyle/>
                    <a:p>
                      <a:pPr algn="l" fontAlgn="b"/>
                      <a:r>
                        <a:rPr lang="it-IT" sz="1100" b="0" i="0" u="none" strike="noStrike">
                          <a:solidFill>
                            <a:srgbClr val="000000"/>
                          </a:solidFill>
                          <a:effectLst/>
                          <a:latin typeface="Calibri" panose="020F0502020204030204" pitchFamily="34" charset="0"/>
                        </a:rPr>
                        <a:t>bond2029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0,0139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it-IT" sz="1100" b="0" i="0" u="none" strike="noStrike">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77010188"/>
                  </a:ext>
                </a:extLst>
              </a:tr>
              <a:tr h="165214">
                <a:tc>
                  <a:txBody>
                    <a:bodyPr/>
                    <a:lstStyle/>
                    <a:p>
                      <a:pPr algn="l" fontAlgn="b"/>
                      <a:r>
                        <a:rPr lang="it-IT"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68796184"/>
                  </a:ext>
                </a:extLst>
              </a:tr>
              <a:tr h="165214">
                <a:tc>
                  <a:txBody>
                    <a:bodyPr/>
                    <a:lstStyle/>
                    <a:p>
                      <a:pPr algn="l" fontAlgn="b"/>
                      <a:r>
                        <a:rPr lang="it-IT" sz="1100" b="0" i="0" u="none" strike="noStrike">
                          <a:solidFill>
                            <a:srgbClr val="FFFFFF"/>
                          </a:solidFill>
                          <a:effectLst/>
                          <a:latin typeface="Calibri" panose="020F0502020204030204" pitchFamily="34" charset="0"/>
                        </a:rPr>
                        <a:t>Average Cost of debt </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r" fontAlgn="b"/>
                      <a:r>
                        <a:rPr lang="it-IT" sz="1100" b="0" i="0" u="none" strike="noStrike">
                          <a:solidFill>
                            <a:srgbClr val="FFFFFF"/>
                          </a:solidFill>
                          <a:effectLst/>
                          <a:latin typeface="Calibri" panose="020F0502020204030204" pitchFamily="34" charset="0"/>
                        </a:rPr>
                        <a:t>2,17583%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b"/>
                      <a:r>
                        <a:rPr lang="it-IT"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it-IT"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2526470553"/>
                  </a:ext>
                </a:extLst>
              </a:tr>
            </a:tbl>
          </a:graphicData>
        </a:graphic>
      </p:graphicFrame>
    </p:spTree>
    <p:extLst>
      <p:ext uri="{BB962C8B-B14F-4D97-AF65-F5344CB8AC3E}">
        <p14:creationId xmlns:p14="http://schemas.microsoft.com/office/powerpoint/2010/main" val="222591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E50049-ED38-4770-9A91-F536DC80DA2F}"/>
              </a:ext>
            </a:extLst>
          </p:cNvPr>
          <p:cNvSpPr>
            <a:spLocks noGrp="1"/>
          </p:cNvSpPr>
          <p:nvPr>
            <p:ph type="title"/>
          </p:nvPr>
        </p:nvSpPr>
        <p:spPr>
          <a:xfrm>
            <a:off x="838200" y="365126"/>
            <a:ext cx="10515600" cy="513764"/>
          </a:xfrm>
        </p:spPr>
        <p:txBody>
          <a:bodyPr>
            <a:normAutofit/>
          </a:bodyPr>
          <a:lstStyle/>
          <a:p>
            <a:r>
              <a:rPr lang="it-IT" sz="2800" b="1" dirty="0" err="1">
                <a:latin typeface="Calibri   "/>
              </a:rPr>
              <a:t>Final</a:t>
            </a:r>
            <a:r>
              <a:rPr lang="it-IT" sz="2800" b="1" dirty="0">
                <a:latin typeface="Calibri   "/>
              </a:rPr>
              <a:t> </a:t>
            </a:r>
            <a:r>
              <a:rPr lang="it-IT" sz="2800" b="1" dirty="0" err="1">
                <a:latin typeface="Calibri   "/>
              </a:rPr>
              <a:t>results</a:t>
            </a:r>
            <a:r>
              <a:rPr lang="it-IT" sz="2800" b="1" dirty="0">
                <a:latin typeface="Calibri   "/>
              </a:rPr>
              <a:t> (</a:t>
            </a:r>
            <a:r>
              <a:rPr lang="it-IT" sz="2800" b="1" dirty="0" err="1">
                <a:latin typeface="Calibri   "/>
              </a:rPr>
              <a:t>analytical</a:t>
            </a:r>
            <a:r>
              <a:rPr lang="it-IT" sz="2800" b="1" dirty="0">
                <a:latin typeface="Calibri   "/>
              </a:rPr>
              <a:t> </a:t>
            </a:r>
            <a:r>
              <a:rPr lang="it-IT" sz="2800" b="1" dirty="0" err="1">
                <a:latin typeface="Calibri   "/>
              </a:rPr>
              <a:t>approach</a:t>
            </a:r>
            <a:r>
              <a:rPr lang="it-IT" sz="2800" b="1" dirty="0">
                <a:latin typeface="Calibri   "/>
              </a:rPr>
              <a:t>) </a:t>
            </a:r>
          </a:p>
        </p:txBody>
      </p:sp>
      <p:pic>
        <p:nvPicPr>
          <p:cNvPr id="4" name="Segnaposto contenuto 3">
            <a:extLst>
              <a:ext uri="{FF2B5EF4-FFF2-40B4-BE49-F238E27FC236}">
                <a16:creationId xmlns:a16="http://schemas.microsoft.com/office/drawing/2014/main" id="{5A660664-EBEC-4A95-AF10-6EAAC3684F1E}"/>
              </a:ext>
            </a:extLst>
          </p:cNvPr>
          <p:cNvPicPr>
            <a:picLocks noGrp="1" noChangeAspect="1"/>
          </p:cNvPicPr>
          <p:nvPr>
            <p:ph idx="1"/>
          </p:nvPr>
        </p:nvPicPr>
        <p:blipFill>
          <a:blip r:embed="rId2"/>
          <a:stretch>
            <a:fillRect/>
          </a:stretch>
        </p:blipFill>
        <p:spPr>
          <a:xfrm>
            <a:off x="838200" y="1015014"/>
            <a:ext cx="10714676" cy="4076700"/>
          </a:xfrm>
          <a:prstGeom prst="rect">
            <a:avLst/>
          </a:prstGeom>
        </p:spPr>
      </p:pic>
      <p:sp>
        <p:nvSpPr>
          <p:cNvPr id="5" name="CasellaDiTesto 4">
            <a:extLst>
              <a:ext uri="{FF2B5EF4-FFF2-40B4-BE49-F238E27FC236}">
                <a16:creationId xmlns:a16="http://schemas.microsoft.com/office/drawing/2014/main" id="{187CA0F4-AFF4-4570-AC24-84598EFB0887}"/>
              </a:ext>
            </a:extLst>
          </p:cNvPr>
          <p:cNvSpPr txBox="1"/>
          <p:nvPr/>
        </p:nvSpPr>
        <p:spPr>
          <a:xfrm>
            <a:off x="914400" y="5388746"/>
            <a:ext cx="10555550" cy="954107"/>
          </a:xfrm>
          <a:prstGeom prst="rect">
            <a:avLst/>
          </a:prstGeom>
          <a:noFill/>
        </p:spPr>
        <p:txBody>
          <a:bodyPr wrap="square" rtlCol="0">
            <a:spAutoFit/>
          </a:bodyPr>
          <a:lstStyle/>
          <a:p>
            <a:r>
              <a:rPr lang="it-IT" sz="2000" dirty="0" err="1"/>
              <a:t>Approach</a:t>
            </a:r>
            <a:r>
              <a:rPr lang="it-IT" sz="2000" dirty="0"/>
              <a:t> n° 3 </a:t>
            </a:r>
            <a:r>
              <a:rPr lang="it-IT" sz="2000" dirty="0" err="1"/>
              <a:t>is</a:t>
            </a:r>
            <a:r>
              <a:rPr lang="it-IT" sz="2000" dirty="0"/>
              <a:t> the best </a:t>
            </a:r>
            <a:r>
              <a:rPr lang="it-IT" sz="2000" dirty="0" err="1"/>
              <a:t>suited</a:t>
            </a:r>
            <a:r>
              <a:rPr lang="it-IT" sz="2000" dirty="0"/>
              <a:t> for </a:t>
            </a:r>
            <a:r>
              <a:rPr lang="it-IT" sz="2000" dirty="0" err="1"/>
              <a:t>our</a:t>
            </a:r>
            <a:r>
              <a:rPr lang="it-IT" sz="2000" dirty="0"/>
              <a:t> </a:t>
            </a:r>
            <a:r>
              <a:rPr lang="it-IT" sz="2000" dirty="0" err="1"/>
              <a:t>purposes</a:t>
            </a:r>
            <a:r>
              <a:rPr lang="it-IT" sz="2000" dirty="0"/>
              <a:t>: </a:t>
            </a:r>
            <a:r>
              <a:rPr lang="it-IT" sz="2000" dirty="0" err="1"/>
              <a:t>it</a:t>
            </a:r>
            <a:r>
              <a:rPr lang="it-IT" sz="2000" dirty="0"/>
              <a:t> </a:t>
            </a:r>
            <a:r>
              <a:rPr lang="it-IT" sz="2000" dirty="0" err="1"/>
              <a:t>allows</a:t>
            </a:r>
            <a:r>
              <a:rPr lang="it-IT" sz="2000" dirty="0"/>
              <a:t> for an </a:t>
            </a:r>
            <a:r>
              <a:rPr lang="it-IT" sz="2000" dirty="0" err="1"/>
              <a:t>updated</a:t>
            </a:r>
            <a:r>
              <a:rPr lang="it-IT" sz="2000" dirty="0"/>
              <a:t> cost of </a:t>
            </a:r>
            <a:r>
              <a:rPr lang="it-IT" sz="2000" dirty="0" err="1"/>
              <a:t>debt</a:t>
            </a:r>
            <a:r>
              <a:rPr lang="it-IT" sz="2000" dirty="0"/>
              <a:t>.</a:t>
            </a:r>
            <a:r>
              <a:rPr lang="it-IT" dirty="0"/>
              <a:t> </a:t>
            </a:r>
          </a:p>
          <a:p>
            <a:r>
              <a:rPr lang="it-IT" b="1" dirty="0" err="1"/>
              <a:t>Notice</a:t>
            </a:r>
            <a:r>
              <a:rPr lang="it-IT" b="1"/>
              <a:t>: </a:t>
            </a:r>
            <a:r>
              <a:rPr lang="it-IT" b="1" dirty="0"/>
              <a:t>I</a:t>
            </a:r>
            <a:r>
              <a:rPr lang="it-IT"/>
              <a:t>n </a:t>
            </a:r>
            <a:r>
              <a:rPr lang="it-IT" dirty="0" err="1"/>
              <a:t>its</a:t>
            </a:r>
            <a:r>
              <a:rPr lang="it-IT" dirty="0"/>
              <a:t> </a:t>
            </a:r>
            <a:r>
              <a:rPr lang="it-IT" dirty="0" err="1"/>
              <a:t>debt</a:t>
            </a:r>
            <a:r>
              <a:rPr lang="it-IT" dirty="0"/>
              <a:t> report A2A </a:t>
            </a:r>
            <a:r>
              <a:rPr lang="it-IT" dirty="0" err="1"/>
              <a:t>declares</a:t>
            </a:r>
            <a:r>
              <a:rPr lang="it-IT" dirty="0"/>
              <a:t> an </a:t>
            </a:r>
            <a:r>
              <a:rPr lang="it-IT" dirty="0" err="1"/>
              <a:t>average</a:t>
            </a:r>
            <a:r>
              <a:rPr lang="it-IT" dirty="0"/>
              <a:t> cost of </a:t>
            </a:r>
            <a:r>
              <a:rPr lang="it-IT" dirty="0" err="1"/>
              <a:t>debt</a:t>
            </a:r>
            <a:r>
              <a:rPr lang="it-IT" dirty="0"/>
              <a:t> of 2.8%, </a:t>
            </a:r>
            <a:r>
              <a:rPr lang="it-IT" dirty="0" err="1"/>
              <a:t>this</a:t>
            </a:r>
            <a:r>
              <a:rPr lang="it-IT" dirty="0"/>
              <a:t> </a:t>
            </a:r>
            <a:r>
              <a:rPr lang="it-IT" dirty="0" err="1"/>
              <a:t>depends</a:t>
            </a:r>
            <a:r>
              <a:rPr lang="it-IT" dirty="0"/>
              <a:t> by some of </a:t>
            </a:r>
            <a:r>
              <a:rPr lang="it-IT" dirty="0" err="1"/>
              <a:t>its</a:t>
            </a:r>
            <a:r>
              <a:rPr lang="it-IT" dirty="0"/>
              <a:t> </a:t>
            </a:r>
            <a:r>
              <a:rPr lang="it-IT" dirty="0" err="1"/>
              <a:t>foreign</a:t>
            </a:r>
            <a:r>
              <a:rPr lang="it-IT" dirty="0"/>
              <a:t> </a:t>
            </a:r>
            <a:r>
              <a:rPr lang="it-IT" dirty="0" err="1"/>
              <a:t>issues</a:t>
            </a:r>
            <a:r>
              <a:rPr lang="it-IT" dirty="0"/>
              <a:t> </a:t>
            </a:r>
            <a:r>
              <a:rPr lang="it-IT" dirty="0" err="1"/>
              <a:t>which</a:t>
            </a:r>
            <a:r>
              <a:rPr lang="it-IT" dirty="0"/>
              <a:t> are </a:t>
            </a:r>
            <a:r>
              <a:rPr lang="it-IT" dirty="0" err="1"/>
              <a:t>not</a:t>
            </a:r>
            <a:r>
              <a:rPr lang="it-IT" dirty="0"/>
              <a:t> </a:t>
            </a:r>
            <a:r>
              <a:rPr lang="it-IT" dirty="0" err="1"/>
              <a:t>considered</a:t>
            </a:r>
            <a:r>
              <a:rPr lang="it-IT" dirty="0"/>
              <a:t> in </a:t>
            </a:r>
            <a:r>
              <a:rPr lang="it-IT" dirty="0" err="1"/>
              <a:t>our</a:t>
            </a:r>
            <a:r>
              <a:rPr lang="it-IT" dirty="0"/>
              <a:t> </a:t>
            </a:r>
            <a:r>
              <a:rPr lang="it-IT" dirty="0" err="1"/>
              <a:t>computation</a:t>
            </a:r>
            <a:r>
              <a:rPr lang="it-IT" dirty="0"/>
              <a:t> (a small </a:t>
            </a:r>
            <a:r>
              <a:rPr lang="it-IT" dirty="0" err="1"/>
              <a:t>slice</a:t>
            </a:r>
            <a:r>
              <a:rPr lang="it-IT" dirty="0"/>
              <a:t> of the «pie»).</a:t>
            </a:r>
          </a:p>
        </p:txBody>
      </p:sp>
    </p:spTree>
    <p:extLst>
      <p:ext uri="{BB962C8B-B14F-4D97-AF65-F5344CB8AC3E}">
        <p14:creationId xmlns:p14="http://schemas.microsoft.com/office/powerpoint/2010/main" val="348670464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1231</Words>
  <Application>Microsoft Office PowerPoint</Application>
  <PresentationFormat>Widescreen</PresentationFormat>
  <Paragraphs>144</Paragraphs>
  <Slides>8</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8</vt:i4>
      </vt:variant>
    </vt:vector>
  </HeadingPairs>
  <TitlesOfParts>
    <vt:vector size="16" baseType="lpstr">
      <vt:lpstr>Arial</vt:lpstr>
      <vt:lpstr>Calibri</vt:lpstr>
      <vt:lpstr>Calibri  </vt:lpstr>
      <vt:lpstr>Calibri   </vt:lpstr>
      <vt:lpstr>Calibri Light</vt:lpstr>
      <vt:lpstr>Cambria Math</vt:lpstr>
      <vt:lpstr>Wingdings</vt:lpstr>
      <vt:lpstr>Tema di Office</vt:lpstr>
      <vt:lpstr>A brief introduction of soft skills we have developed co-working</vt:lpstr>
      <vt:lpstr>Risk fundamental analysis: our way of computing cost of equity and cost of capital for A2A.</vt:lpstr>
      <vt:lpstr>CAPM: market and country risk premiums </vt:lpstr>
      <vt:lpstr>Cost of equity and cost of capital: results </vt:lpstr>
      <vt:lpstr>Third component: levered regression beta </vt:lpstr>
      <vt:lpstr>What about bottom-up Beta? </vt:lpstr>
      <vt:lpstr>Cost of equity and cost of capital, analytical approach results</vt:lpstr>
      <vt:lpstr>Final results (analytical approach)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fundamental analysis: our way of computing cost of equity and cost of capital for A2A.</dc:title>
  <dc:creator>simone.luca.lucchesi@gmail.com</dc:creator>
  <cp:lastModifiedBy>simone.luca.lucchesi@gmail.com</cp:lastModifiedBy>
  <cp:revision>9</cp:revision>
  <dcterms:created xsi:type="dcterms:W3CDTF">2020-06-07T16:48:52Z</dcterms:created>
  <dcterms:modified xsi:type="dcterms:W3CDTF">2020-06-07T20:54:11Z</dcterms:modified>
</cp:coreProperties>
</file>