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A624C-03E3-49C8-A973-FCDF02DFC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68353-41BC-4A85-AEE1-5A70E53E7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69420-2C5B-4F5A-A709-7B0EEA7E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9C46E-2A35-4167-A016-47356738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778EC-E0A5-443A-97E5-0248ADA1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71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51607-0559-42C9-A6C5-2B3D5A2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05094E-3FEC-49C7-9377-9DD514FF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09A19-81EB-4EE7-854C-5064EF29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A93A22-8E71-4215-8723-A888ECD4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1DE1B2-1A24-4D07-8604-732EC78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2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F63090-4C6F-439C-94A3-378B1E945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8734D5-F7CD-4527-83C7-8CDC5E55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7B0FA-B36F-41FB-AF04-1616BC8B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1E772-3005-4076-AA68-FDF2F1BE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70D4F-560F-4FDA-9352-6D0B711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66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6FA9E-8626-4914-9119-D5D950FD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D75BC6-1826-4F03-92FC-8453D73F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DEBA9-2706-4A35-866E-E159DFF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5BBAD-B6C4-4EE0-9ADF-3935DC96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E77605-C5C5-4376-A7CE-CD83258F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97BE3-04A3-43B2-BB79-55E3087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0C807F-0056-4D9E-8C0A-0BB7904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55E928-C24A-4253-B75B-0414C8E9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A1CBC-C5C2-4CEC-8A34-20F6DD4C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C44F3D-7DA0-48FD-A630-DE6BC82D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0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51C2E-ACD0-4354-BC72-8428B4A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CE3ED-36CE-43AE-AB98-57B5D545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02BE3F-871D-45A2-8719-47188A0D3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C2343A-366F-4E0B-9D48-FA0F6C7A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CD3081-73A9-42D8-9D31-83B05E7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93F46C-B500-49C4-B6DE-EAAB2FA6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48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9FF38-1804-4DB6-A3F9-F15A49F4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75FDD5-6D8C-4517-B4CC-41BDFEAC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0222DA-535B-4805-A235-B1A5BE7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414F04-CB61-4E52-AFE7-20A248BA2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D6146D-53D2-4F18-BE22-55D8FF9FC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A26F27-17EA-411E-82E7-C32F4C2B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166D139-4CB5-4671-B21A-6FF4CA2E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9CB102-B398-4EA8-9B13-B25E7759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12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E7CE1B-19FD-4208-8D45-B0FEEE50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680E26-8CAA-46DB-A8F9-3F81A3F0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5A356F-6099-43EE-A1D9-2E1A06C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D2B03D-0F90-4C6C-A68E-4682FAE9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6A771F-E7DC-4C66-A554-26E5E82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C33641-959A-4A80-808F-CF0FA80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C97032-0548-4399-B735-6CDB77A1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8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A9490-C12A-4D00-8378-97EA4EF6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FDE0B-A825-4DE4-AD38-8456055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8981F-FFE0-4925-BA8C-5CEEE8B6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30567C-2270-4FE9-A08D-E73665D5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C904B8-9AE5-47CB-92E2-B3061CF2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26CAFF-D234-4EA9-A49C-ECE35FAA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6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C541D-18A5-4C50-ABBD-66B87150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D6E988-7A68-4FF8-A5DE-7A19EA79A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CF5343-797E-4579-9A1F-B094D208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1F7F20-4821-4F6B-8996-CB47537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94B005-4E2C-44A9-AD5E-150EEA67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05BD19-9927-4783-9735-8C51ECF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8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F0CC72-EE88-4BE6-8E06-9CBDF285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8694D1-B9E3-42D2-89A4-94E6FD3B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1EDEE-A83D-461A-BA96-8B9317857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CB05-CFF1-4589-B882-D1458A695893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FC428-1147-4C7E-918D-B398411C2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5782B-E896-4813-A6C8-B22ED45A9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E8E4-D074-4672-98F8-551077F412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35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7FE9F-3611-4BA0-A703-C78DF34D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530116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 "/>
              </a:rPr>
              <a:t>A2A </a:t>
            </a:r>
            <a:r>
              <a:rPr lang="it-IT" sz="2800" b="1" dirty="0" err="1">
                <a:latin typeface="Calibri    "/>
              </a:rPr>
              <a:t>Reorganized</a:t>
            </a:r>
            <a:r>
              <a:rPr lang="it-IT" sz="2800" b="1" dirty="0">
                <a:latin typeface="Calibri    "/>
              </a:rPr>
              <a:t> Financial </a:t>
            </a:r>
            <a:r>
              <a:rPr lang="it-IT" sz="2800" b="1" dirty="0" err="1">
                <a:latin typeface="Calibri    "/>
              </a:rPr>
              <a:t>Statements</a:t>
            </a:r>
            <a:r>
              <a:rPr lang="it-IT" sz="2800" b="1" dirty="0">
                <a:latin typeface="Calibri    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82CA50-E101-418D-8022-DECB8842E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3480"/>
                <a:ext cx="10515600" cy="5752730"/>
              </a:xfrm>
            </p:spPr>
            <p:txBody>
              <a:bodyPr/>
              <a:lstStyle/>
              <a:p>
                <a:r>
                  <a:rPr lang="it-IT" sz="2200" b="1" dirty="0"/>
                  <a:t>Sources:</a:t>
                </a:r>
                <a:r>
                  <a:rPr lang="it-IT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A2A’disclosure since 2015: consolidated financial statements, future target reports.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A2A’s first quarter relations since 2015 until 2020, this in order to compute LTM statements.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/>
              </a:p>
              <a:p>
                <a:r>
                  <a:rPr lang="en-GB" sz="2200" b="1" dirty="0"/>
                  <a:t>Our workaround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have downloaded BS and P&amp;L from consolidated statements organizing 2 detailed excel sheets.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have created a sheet with the purpose of representing all restatements including a proper cash flow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The latter was structured to highlight </a:t>
                </a:r>
                <a:r>
                  <a:rPr lang="en-GB" sz="2000" dirty="0" err="1"/>
                  <a:t>Nopat</a:t>
                </a:r>
                <a:r>
                  <a:rPr lang="en-GB" sz="2000" dirty="0"/>
                  <a:t>, Net Capex,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GB" sz="2000" dirty="0"/>
                  <a:t>NWC, FCFF, FCFE. All in order to reconcile NCF (bottom line) with changes in cash balances. 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r>
                  <a:rPr lang="en-GB" sz="2200" b="1" dirty="0"/>
                  <a:t>What about further capital expenses such R&amp;D?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A2A is under IFRS therefore we did not find big troubles in reorganizing capital expenses and other items. Anyway, further details will be provided in next slides.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have decided to maintain stable all results provided by A2A except for Net Capex.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8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it-IT" sz="18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382CA50-E101-418D-8022-DECB8842E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3480"/>
                <a:ext cx="10515600" cy="5752730"/>
              </a:xfrm>
              <a:blipFill>
                <a:blip r:embed="rId2"/>
                <a:stretch>
                  <a:fillRect l="-696" t="-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E3C2-347A-4D84-BFCC-C2C089D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677"/>
            <a:ext cx="10515600" cy="512360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   "/>
              </a:rPr>
              <a:t>Reorganized</a:t>
            </a:r>
            <a:r>
              <a:rPr lang="it-IT" sz="2800" b="1" dirty="0">
                <a:latin typeface="Calibri    "/>
              </a:rPr>
              <a:t> </a:t>
            </a:r>
            <a:r>
              <a:rPr lang="it-IT" sz="2800" b="1" dirty="0" err="1">
                <a:latin typeface="Calibri    "/>
              </a:rPr>
              <a:t>financial</a:t>
            </a:r>
            <a:r>
              <a:rPr lang="it-IT" sz="2800" b="1" dirty="0">
                <a:latin typeface="Calibri    "/>
              </a:rPr>
              <a:t> </a:t>
            </a:r>
            <a:r>
              <a:rPr lang="it-IT" sz="2800" b="1" dirty="0" err="1">
                <a:latin typeface="Calibri    "/>
              </a:rPr>
              <a:t>statements</a:t>
            </a:r>
            <a:r>
              <a:rPr lang="it-IT" sz="2800" b="1" dirty="0">
                <a:latin typeface="Calibri    "/>
              </a:rPr>
              <a:t>: </a:t>
            </a:r>
            <a:r>
              <a:rPr lang="it-IT" sz="2800" b="1" dirty="0" err="1">
                <a:latin typeface="Calibri    "/>
              </a:rPr>
              <a:t>Overview</a:t>
            </a:r>
            <a:r>
              <a:rPr lang="it-IT" sz="2800" b="1" dirty="0">
                <a:latin typeface="Calibri    "/>
              </a:rPr>
              <a:t> (1)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E70471E-E18E-4B88-9C62-39BB0C080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68" y="813772"/>
            <a:ext cx="4990384" cy="49298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21B192-6C16-40A7-9247-EE0397473593}"/>
              </a:ext>
            </a:extLst>
          </p:cNvPr>
          <p:cNvSpPr txBox="1"/>
          <p:nvPr/>
        </p:nvSpPr>
        <p:spPr>
          <a:xfrm>
            <a:off x="5819323" y="566122"/>
            <a:ext cx="60774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   </a:t>
            </a:r>
            <a:r>
              <a:rPr lang="it-IT" b="1" dirty="0" err="1"/>
              <a:t>Details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i="1" dirty="0"/>
              <a:t>Financial</a:t>
            </a:r>
            <a:r>
              <a:rPr lang="it-IT" dirty="0"/>
              <a:t>: </a:t>
            </a: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en-GB" dirty="0"/>
              <a:t>shareholdings and non-current financial assets. </a:t>
            </a:r>
          </a:p>
          <a:p>
            <a:pPr marL="285750" indent="-285750">
              <a:buFontTx/>
              <a:buChar char="-"/>
            </a:pPr>
            <a:r>
              <a:rPr lang="it-IT" i="1" dirty="0"/>
              <a:t>OWC</a:t>
            </a:r>
            <a:r>
              <a:rPr lang="it-IT" dirty="0"/>
              <a:t>: </a:t>
            </a:r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inventory</a:t>
            </a:r>
            <a:r>
              <a:rPr lang="it-IT" dirty="0"/>
              <a:t>, trade </a:t>
            </a:r>
            <a:r>
              <a:rPr lang="it-IT" dirty="0" err="1"/>
              <a:t>receivables</a:t>
            </a:r>
            <a:r>
              <a:rPr lang="it-IT" dirty="0"/>
              <a:t> and </a:t>
            </a:r>
            <a:r>
              <a:rPr lang="it-IT" dirty="0" err="1"/>
              <a:t>payables</a:t>
            </a:r>
            <a:r>
              <a:rPr lang="it-IT" dirty="0"/>
              <a:t>, no cash. </a:t>
            </a:r>
          </a:p>
          <a:p>
            <a:pPr marL="285750" indent="-285750">
              <a:buFontTx/>
              <a:buChar char="-"/>
            </a:pPr>
            <a:r>
              <a:rPr lang="en-GB" dirty="0"/>
              <a:t>Other assets and liabilities such as other non-current financial assets or tax liabilities are all included in what we called Net Working Capital (</a:t>
            </a:r>
            <a:r>
              <a:rPr lang="en-GB" i="1" dirty="0"/>
              <a:t>NWC</a:t>
            </a:r>
            <a:r>
              <a:rPr lang="en-GB" dirty="0"/>
              <a:t>). 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Residual items</a:t>
            </a:r>
            <a:r>
              <a:rPr lang="en-GB" dirty="0"/>
              <a:t>: net deferred taxes, provisions for risks and employees’ benefits.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Summing Fixed assets, NWC, and residual items we arrive to </a:t>
            </a:r>
            <a:r>
              <a:rPr lang="en-GB" u="sng" dirty="0"/>
              <a:t>Net Invested Capital </a:t>
            </a:r>
            <a:r>
              <a:rPr lang="en-GB" dirty="0"/>
              <a:t>(Denominator for </a:t>
            </a:r>
            <a:r>
              <a:rPr lang="en-GB" dirty="0" err="1"/>
              <a:t>Roic</a:t>
            </a:r>
            <a:r>
              <a:rPr lang="en-GB" dirty="0"/>
              <a:t>).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i="1" dirty="0"/>
              <a:t>Equity</a:t>
            </a:r>
            <a:r>
              <a:rPr lang="en-GB" dirty="0"/>
              <a:t> is maintained equal to reported book values. 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Debt</a:t>
            </a:r>
            <a:r>
              <a:rPr lang="en-GB" dirty="0"/>
              <a:t>, differently from A2A reorganization, includes only S/T and M/L term financial liabilities (Bonds and other  financing).</a:t>
            </a:r>
          </a:p>
          <a:p>
            <a:pPr marL="285750" indent="-285750">
              <a:buFontTx/>
              <a:buChar char="-"/>
            </a:pPr>
            <a:r>
              <a:rPr lang="en-GB" dirty="0"/>
              <a:t>Netting out cash balances we arrive to </a:t>
            </a:r>
            <a:r>
              <a:rPr lang="en-GB" i="1" dirty="0"/>
              <a:t>Net Debt </a:t>
            </a:r>
            <a:r>
              <a:rPr lang="en-GB" dirty="0"/>
              <a:t>(NFP).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1552B3-F3A6-4DCD-A39D-A10996873CE7}"/>
              </a:ext>
            </a:extLst>
          </p:cNvPr>
          <p:cNvSpPr txBox="1"/>
          <p:nvPr/>
        </p:nvSpPr>
        <p:spPr>
          <a:xfrm>
            <a:off x="801268" y="6096000"/>
            <a:ext cx="1084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NOTICE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expense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R&amp;D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</a:t>
            </a:r>
            <a:r>
              <a:rPr lang="it-IT" dirty="0" err="1"/>
              <a:t>Research</a:t>
            </a:r>
            <a:r>
              <a:rPr lang="it-IT" dirty="0"/>
              <a:t> asset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conver</a:t>
            </a:r>
            <a:r>
              <a:rPr lang="it-IT" dirty="0"/>
              <a:t> </a:t>
            </a:r>
            <a:r>
              <a:rPr lang="it-IT" dirty="0" err="1"/>
              <a:t>operating</a:t>
            </a:r>
            <a:r>
              <a:rPr lang="it-IT" dirty="0"/>
              <a:t> </a:t>
            </a:r>
            <a:r>
              <a:rPr lang="it-IT" dirty="0" err="1"/>
              <a:t>leases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debt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follows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Operating </a:t>
            </a:r>
            <a:r>
              <a:rPr lang="it-IT" dirty="0" err="1"/>
              <a:t>Income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93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061B7-5726-4DDA-A3FE-3D5B1EE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444500"/>
          </a:xfrm>
        </p:spPr>
        <p:txBody>
          <a:bodyPr>
            <a:noAutofit/>
          </a:bodyPr>
          <a:lstStyle/>
          <a:p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Reorganized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financial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statements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: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Overview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(2)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BD332CB-2F96-42F6-9D9A-5D6ABA96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91" y="1679853"/>
            <a:ext cx="5353996" cy="365150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840FD6-9786-4FB8-88CA-29E7964D43F3}"/>
              </a:ext>
            </a:extLst>
          </p:cNvPr>
          <p:cNvSpPr txBox="1"/>
          <p:nvPr/>
        </p:nvSpPr>
        <p:spPr>
          <a:xfrm>
            <a:off x="6256979" y="962025"/>
            <a:ext cx="535399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Details</a:t>
            </a:r>
            <a:endParaRPr lang="it-IT" sz="2000" b="1" dirty="0"/>
          </a:p>
          <a:p>
            <a:endParaRPr lang="it-IT" b="1" dirty="0"/>
          </a:p>
          <a:p>
            <a:pPr marL="285750" indent="-285750">
              <a:buFontTx/>
              <a:buChar char="-"/>
            </a:pPr>
            <a:r>
              <a:rPr lang="it-IT" sz="2000" dirty="0"/>
              <a:t>Revenues include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operating</a:t>
            </a:r>
            <a:r>
              <a:rPr lang="it-IT" sz="2000" dirty="0"/>
              <a:t> revenues (sales) and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operating</a:t>
            </a:r>
            <a:r>
              <a:rPr lang="it-IT" sz="2000" dirty="0"/>
              <a:t> </a:t>
            </a:r>
            <a:r>
              <a:rPr lang="it-IT" sz="2000" dirty="0" err="1"/>
              <a:t>ones</a:t>
            </a:r>
            <a:r>
              <a:rPr lang="it-IT" sz="2000" dirty="0"/>
              <a:t>. 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Operating costs include materials, services and other operating expenses.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Financial items represent the net value obtained summing results from non-recurring transactions and financial balance. </a:t>
            </a:r>
          </a:p>
          <a:p>
            <a:endParaRPr lang="it-IT" sz="2000" dirty="0"/>
          </a:p>
          <a:p>
            <a:pPr marL="285750" indent="-285750">
              <a:buFontTx/>
              <a:buChar char="-"/>
            </a:pPr>
            <a:r>
              <a:rPr lang="it-IT" sz="2000" dirty="0"/>
              <a:t>Items </a:t>
            </a:r>
            <a:r>
              <a:rPr lang="it-IT" sz="2000" dirty="0" err="1"/>
              <a:t>below</a:t>
            </a:r>
            <a:r>
              <a:rPr lang="it-IT" sz="2000" dirty="0"/>
              <a:t> EBT are the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presented</a:t>
            </a:r>
            <a:r>
              <a:rPr lang="it-IT" sz="2000" dirty="0"/>
              <a:t> in </a:t>
            </a:r>
            <a:r>
              <a:rPr lang="it-IT" sz="2000" dirty="0" err="1"/>
              <a:t>consolidated</a:t>
            </a:r>
            <a:r>
              <a:rPr lang="it-IT" sz="2000" dirty="0"/>
              <a:t> </a:t>
            </a:r>
            <a:r>
              <a:rPr lang="it-IT" sz="2000" dirty="0" err="1"/>
              <a:t>income</a:t>
            </a:r>
            <a:r>
              <a:rPr lang="it-IT" sz="2000" dirty="0"/>
              <a:t> </a:t>
            </a:r>
            <a:r>
              <a:rPr lang="it-IT" sz="2000" dirty="0" err="1"/>
              <a:t>statement</a:t>
            </a:r>
            <a:r>
              <a:rPr lang="it-IT" sz="2000" dirty="0"/>
              <a:t>. </a:t>
            </a:r>
          </a:p>
          <a:p>
            <a:pPr marL="285750" indent="-285750">
              <a:buFontTx/>
              <a:buChar char="-"/>
            </a:pPr>
            <a:endParaRPr lang="it-IT" sz="2000" dirty="0"/>
          </a:p>
          <a:p>
            <a:pPr marL="285750" indent="-285750">
              <a:buFontTx/>
              <a:buChar char="-"/>
            </a:pPr>
            <a:r>
              <a:rPr lang="it-IT" sz="2000" dirty="0"/>
              <a:t>In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analysis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NPL </a:t>
            </a:r>
            <a:r>
              <a:rPr lang="it-IT" sz="2000" dirty="0" err="1"/>
              <a:t>corresponding</a:t>
            </a:r>
            <a:r>
              <a:rPr lang="it-IT" sz="2000" dirty="0"/>
              <a:t> to group </a:t>
            </a:r>
            <a:r>
              <a:rPr lang="it-IT" sz="2000" dirty="0" err="1"/>
              <a:t>result</a:t>
            </a:r>
            <a:r>
              <a:rPr lang="it-IT" sz="2000" dirty="0"/>
              <a:t> of the </a:t>
            </a:r>
            <a:r>
              <a:rPr lang="it-IT" sz="2000" dirty="0" err="1"/>
              <a:t>year</a:t>
            </a:r>
            <a:r>
              <a:rPr lang="it-IT" sz="2000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601E9A-B305-4393-B63A-AAAF49DD6653}"/>
              </a:ext>
            </a:extLst>
          </p:cNvPr>
          <p:cNvSpPr txBox="1"/>
          <p:nvPr/>
        </p:nvSpPr>
        <p:spPr>
          <a:xfrm>
            <a:off x="838200" y="5886450"/>
            <a:ext cx="1077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Comment</a:t>
            </a:r>
            <a:r>
              <a:rPr lang="it-IT" b="1" dirty="0"/>
              <a:t>: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observed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2016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</a:t>
            </a:r>
            <a:r>
              <a:rPr lang="it-IT" dirty="0" err="1"/>
              <a:t>costant</a:t>
            </a:r>
            <a:r>
              <a:rPr lang="it-IT" dirty="0"/>
              <a:t> </a:t>
            </a:r>
            <a:r>
              <a:rPr lang="it-IT" dirty="0" err="1"/>
              <a:t>upward</a:t>
            </a:r>
            <a:r>
              <a:rPr lang="it-IT" dirty="0"/>
              <a:t> trend for NPL </a:t>
            </a:r>
            <a:r>
              <a:rPr lang="it-IT" dirty="0" err="1"/>
              <a:t>whereas</a:t>
            </a:r>
            <a:r>
              <a:rPr lang="it-IT" dirty="0"/>
              <a:t> EBIT </a:t>
            </a:r>
            <a:r>
              <a:rPr lang="it-IT" dirty="0" err="1"/>
              <a:t>was</a:t>
            </a:r>
            <a:r>
              <a:rPr lang="it-IT" dirty="0"/>
              <a:t> more volatile. </a:t>
            </a:r>
          </a:p>
        </p:txBody>
      </p:sp>
    </p:spTree>
    <p:extLst>
      <p:ext uri="{BB962C8B-B14F-4D97-AF65-F5344CB8AC3E}">
        <p14:creationId xmlns:p14="http://schemas.microsoft.com/office/powerpoint/2010/main" val="79944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BCED9-A9F6-4247-A893-FCE99F09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94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Reorganized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financial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statements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: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restated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Cash Flow (1)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CA41084-96A4-4994-81BC-E8DDC66D7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5315"/>
            <a:ext cx="4819650" cy="61660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462A44-47FA-4C08-8C84-0F1679474D6A}"/>
              </a:ext>
            </a:extLst>
          </p:cNvPr>
          <p:cNvSpPr txBox="1"/>
          <p:nvPr/>
        </p:nvSpPr>
        <p:spPr>
          <a:xfrm>
            <a:off x="6096000" y="545315"/>
            <a:ext cx="55530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Details</a:t>
            </a:r>
            <a:r>
              <a:rPr lang="it-IT" b="1" dirty="0"/>
              <a:t> 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from EBIT, </a:t>
            </a:r>
            <a:r>
              <a:rPr lang="it-IT" dirty="0" err="1"/>
              <a:t>subtracting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taxes and an additive component: taxes company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paid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full equity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tax rate). </a:t>
            </a:r>
          </a:p>
          <a:p>
            <a:pPr marL="285750" indent="-285750">
              <a:buFontTx/>
              <a:buChar char="-"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Nopat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WC and </a:t>
            </a:r>
            <a:r>
              <a:rPr lang="it-IT" dirty="0" err="1"/>
              <a:t>further</a:t>
            </a:r>
            <a:r>
              <a:rPr lang="it-IT" dirty="0"/>
              <a:t> in NWC: positive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a negative impact in cash and viceversa. </a:t>
            </a:r>
          </a:p>
          <a:p>
            <a:pPr marL="285750" indent="-285750">
              <a:buFontTx/>
              <a:buChar char="-"/>
            </a:pPr>
            <a:r>
              <a:rPr lang="it-IT" dirty="0"/>
              <a:t>Net </a:t>
            </a:r>
            <a:r>
              <a:rPr lang="it-IT" dirty="0" err="1"/>
              <a:t>Capex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Tangibles</a:t>
            </a:r>
            <a:r>
              <a:rPr lang="it-IT" dirty="0"/>
              <a:t> and </a:t>
            </a:r>
            <a:r>
              <a:rPr lang="it-IT" dirty="0" err="1"/>
              <a:t>intangibles</a:t>
            </a:r>
            <a:r>
              <a:rPr lang="it-IT" dirty="0"/>
              <a:t> and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D&amp;A. 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contribute</a:t>
            </a:r>
            <a:r>
              <a:rPr lang="it-IT" dirty="0"/>
              <a:t> on cash flows </a:t>
            </a:r>
            <a:r>
              <a:rPr lang="it-IT" dirty="0" err="1"/>
              <a:t>was</a:t>
            </a:r>
            <a:r>
              <a:rPr lang="it-IT" dirty="0"/>
              <a:t> negative.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Then, D&amp;A was subtracted, non-cash cost which would have been counted two times otherwise. 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residual</a:t>
            </a:r>
            <a:r>
              <a:rPr lang="it-IT" dirty="0"/>
              <a:t> items.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en-GB" dirty="0"/>
              <a:t>For other minor we have considered two items in income statement: minorities and net result from discontinued operations.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Adding all these figures we obtained Free Cash Flow to equity for each year, starting from 2016.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07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30561-B6DF-4E57-B641-1D3C4C1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485774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Reorganized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financial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statements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: </a:t>
            </a:r>
            <a:r>
              <a:rPr lang="it-IT" sz="2800" b="1" dirty="0" err="1">
                <a:solidFill>
                  <a:prstClr val="black"/>
                </a:solidFill>
                <a:latin typeface="Calibri    "/>
              </a:rPr>
              <a:t>restated</a:t>
            </a:r>
            <a:r>
              <a:rPr lang="it-IT" sz="2800" b="1" dirty="0">
                <a:solidFill>
                  <a:prstClr val="black"/>
                </a:solidFill>
                <a:latin typeface="Calibri    "/>
              </a:rPr>
              <a:t> Cash Flow (2)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8003BFE-0715-48EA-989A-556034B9A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19329"/>
            <a:ext cx="4676775" cy="59910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943B77-ED62-4EC7-BF5C-C61BF37BD9A1}"/>
              </a:ext>
            </a:extLst>
          </p:cNvPr>
          <p:cNvSpPr txBox="1"/>
          <p:nvPr/>
        </p:nvSpPr>
        <p:spPr>
          <a:xfrm>
            <a:off x="5734050" y="837177"/>
            <a:ext cx="59245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subtracted</a:t>
            </a:r>
            <a:r>
              <a:rPr lang="it-IT" dirty="0"/>
              <a:t> </a:t>
            </a:r>
            <a:r>
              <a:rPr lang="it-IT" dirty="0" err="1"/>
              <a:t>financial</a:t>
            </a:r>
            <a:r>
              <a:rPr lang="it-IT" dirty="0"/>
              <a:t> items: </a:t>
            </a:r>
            <a:r>
              <a:rPr lang="it-IT" dirty="0" err="1"/>
              <a:t>figures</a:t>
            </a:r>
            <a:r>
              <a:rPr lang="it-IT" dirty="0"/>
              <a:t> from </a:t>
            </a:r>
            <a:r>
              <a:rPr lang="it-IT" dirty="0" err="1"/>
              <a:t>Income</a:t>
            </a:r>
            <a:r>
              <a:rPr lang="it-IT" dirty="0"/>
              <a:t> Statement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enlarged</a:t>
            </a:r>
            <a:r>
              <a:rPr lang="it-IT" dirty="0"/>
              <a:t> by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assets. 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debt</a:t>
            </a:r>
            <a:r>
              <a:rPr lang="it-IT" dirty="0"/>
              <a:t>: positive impact </a:t>
            </a:r>
            <a:r>
              <a:rPr lang="it-IT" dirty="0" err="1"/>
              <a:t>if</a:t>
            </a:r>
            <a:r>
              <a:rPr lang="it-IT" dirty="0"/>
              <a:t> new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repayments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neutralized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of </a:t>
            </a:r>
            <a:r>
              <a:rPr lang="it-IT" dirty="0" err="1"/>
              <a:t>shield</a:t>
            </a:r>
            <a:r>
              <a:rPr lang="it-IT" dirty="0"/>
              <a:t> on </a:t>
            </a:r>
            <a:r>
              <a:rPr lang="it-IT" dirty="0" err="1"/>
              <a:t>financial</a:t>
            </a:r>
            <a:r>
              <a:rPr lang="it-IT" dirty="0"/>
              <a:t> items </a:t>
            </a:r>
            <a:r>
              <a:rPr lang="it-IT" dirty="0" err="1"/>
              <a:t>arriving</a:t>
            </a:r>
            <a:r>
              <a:rPr lang="it-IT" dirty="0"/>
              <a:t> to </a:t>
            </a:r>
            <a:r>
              <a:rPr lang="it-IT" u="sng" dirty="0"/>
              <a:t>Free Cash Flow To Equity (FCFE). </a:t>
            </a:r>
          </a:p>
          <a:p>
            <a:pPr marL="285750" indent="-285750">
              <a:buFontTx/>
              <a:buChar char="-"/>
            </a:pPr>
            <a:endParaRPr lang="it-IT" u="sng" dirty="0"/>
          </a:p>
          <a:p>
            <a:pPr marL="285750" indent="-285750">
              <a:buFontTx/>
              <a:buChar char="-"/>
            </a:pPr>
            <a:r>
              <a:rPr lang="it-IT" dirty="0" err="1"/>
              <a:t>Finally</a:t>
            </a:r>
            <a:r>
              <a:rPr lang="it-IT" dirty="0"/>
              <a:t>, from FCFE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/</a:t>
            </a:r>
            <a:r>
              <a:rPr lang="it-IT" dirty="0" err="1"/>
              <a:t>subtracted</a:t>
            </a:r>
            <a:r>
              <a:rPr lang="it-IT" dirty="0"/>
              <a:t> equity </a:t>
            </a:r>
            <a:r>
              <a:rPr lang="it-IT" dirty="0" err="1"/>
              <a:t>movements</a:t>
            </a:r>
            <a:r>
              <a:rPr lang="it-IT" dirty="0"/>
              <a:t>: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subtracting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NI to </a:t>
            </a:r>
            <a:r>
              <a:rPr lang="it-IT" dirty="0" err="1"/>
              <a:t>changes</a:t>
            </a:r>
            <a:r>
              <a:rPr lang="it-IT" dirty="0"/>
              <a:t> in equity book </a:t>
            </a:r>
            <a:r>
              <a:rPr lang="it-IT" dirty="0" err="1"/>
              <a:t>value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Bottom line </a:t>
            </a:r>
            <a:r>
              <a:rPr lang="it-IT" dirty="0" err="1"/>
              <a:t>represents</a:t>
            </a:r>
            <a:r>
              <a:rPr lang="it-IT" dirty="0"/>
              <a:t> Net Cash Flow (NCF) </a:t>
            </a:r>
            <a:r>
              <a:rPr lang="it-IT" dirty="0" err="1"/>
              <a:t>which</a:t>
            </a:r>
            <a:r>
              <a:rPr lang="it-IT" dirty="0"/>
              <a:t> must be </a:t>
            </a:r>
            <a:r>
              <a:rPr lang="it-IT" dirty="0" err="1"/>
              <a:t>equal</a:t>
            </a:r>
            <a:r>
              <a:rPr lang="it-IT" dirty="0"/>
              <a:t> to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cash balances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analysed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.  </a:t>
            </a:r>
          </a:p>
          <a:p>
            <a:pPr marL="285750" indent="-285750">
              <a:buFontTx/>
              <a:buChar char="-"/>
            </a:pPr>
            <a:endParaRPr lang="it-IT" u="sng" dirty="0"/>
          </a:p>
          <a:p>
            <a:pPr marL="285750" indent="-285750">
              <a:buFontTx/>
              <a:buChar char="-"/>
            </a:pPr>
            <a:endParaRPr lang="it-IT" u="sng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8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78503-BCD5-4C2D-9F2C-2B06B9E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0"/>
            <a:ext cx="10515600" cy="433388"/>
          </a:xfrm>
        </p:spPr>
        <p:txBody>
          <a:bodyPr>
            <a:noAutofit/>
          </a:bodyPr>
          <a:lstStyle/>
          <a:p>
            <a:r>
              <a:rPr lang="it-IT" sz="2800" b="1" dirty="0" err="1">
                <a:latin typeface="Calibri    "/>
              </a:rPr>
              <a:t>Reorganized</a:t>
            </a:r>
            <a:r>
              <a:rPr lang="it-IT" sz="2800" b="1" dirty="0">
                <a:latin typeface="Calibri    "/>
              </a:rPr>
              <a:t> </a:t>
            </a:r>
            <a:r>
              <a:rPr lang="it-IT" sz="2800" b="1" dirty="0" err="1">
                <a:latin typeface="Calibri    "/>
              </a:rPr>
              <a:t>Statements</a:t>
            </a:r>
            <a:r>
              <a:rPr lang="it-IT" sz="2800" b="1" dirty="0">
                <a:latin typeface="Calibri    "/>
              </a:rPr>
              <a:t>: </a:t>
            </a:r>
            <a:r>
              <a:rPr lang="it-IT" sz="2800" b="1" dirty="0" err="1">
                <a:latin typeface="Calibri    "/>
              </a:rPr>
              <a:t>trailing</a:t>
            </a:r>
            <a:r>
              <a:rPr lang="it-IT" sz="2800" b="1" dirty="0">
                <a:latin typeface="Calibri    "/>
              </a:rPr>
              <a:t> 12 </a:t>
            </a:r>
            <a:r>
              <a:rPr lang="it-IT" sz="2800" b="1" dirty="0" err="1">
                <a:latin typeface="Calibri    "/>
              </a:rPr>
              <a:t>months</a:t>
            </a:r>
            <a:r>
              <a:rPr lang="it-IT" sz="2800" b="1" dirty="0">
                <a:latin typeface="Calibri    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92F1562-E124-4DA1-A3A5-DB0ADF7F2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6300"/>
                <a:ext cx="10515600" cy="5391150"/>
              </a:xfrm>
            </p:spPr>
            <p:txBody>
              <a:bodyPr/>
              <a:lstStyle/>
              <a:p>
                <a:r>
                  <a:rPr lang="en-GB" sz="2200" dirty="0"/>
                  <a:t>For knowledge purposes we performed also the reorganization according to trailing 12 months approach. </a:t>
                </a:r>
              </a:p>
              <a:p>
                <a:endParaRPr lang="en-GB" sz="2200" dirty="0"/>
              </a:p>
              <a:p>
                <a:r>
                  <a:rPr lang="en-GB" sz="2200" b="1" dirty="0"/>
                  <a:t>How did we obtain these results? </a:t>
                </a:r>
              </a:p>
              <a:p>
                <a:pPr marL="0" indent="0">
                  <a:buNone/>
                </a:pPr>
                <a:endParaRPr lang="en-GB" sz="22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obtained most recent values for Balance Sheet Items from Q1 reports.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For P&amp;L we computed LTM according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𝐼𝑡𝑒𝑚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31−12−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𝐼𝑡𝑒𝑚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31−03−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𝐼𝑡𝑒𝑚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31−03−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Cash flows </a:t>
                </a:r>
                <a:r>
                  <a:rPr lang="it-IT" sz="2000" dirty="0" err="1"/>
                  <a:t>were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rearranged</a:t>
                </a:r>
                <a:r>
                  <a:rPr lang="it-IT" sz="2000" dirty="0"/>
                  <a:t> in the </a:t>
                </a:r>
                <a:r>
                  <a:rPr lang="it-IT" sz="2000" dirty="0" err="1"/>
                  <a:t>same</a:t>
                </a:r>
                <a:r>
                  <a:rPr lang="it-IT" sz="2000" dirty="0"/>
                  <a:t> way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have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presented</a:t>
                </a:r>
                <a:r>
                  <a:rPr lang="it-IT" sz="2000" dirty="0"/>
                  <a:t> for </a:t>
                </a:r>
                <a:r>
                  <a:rPr lang="it-IT" sz="2000" dirty="0" err="1"/>
                  <a:t>year</a:t>
                </a:r>
                <a:r>
                  <a:rPr lang="it-IT" sz="2000" dirty="0"/>
                  <a:t> reports.</a:t>
                </a:r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Of </a:t>
                </a:r>
                <a:r>
                  <a:rPr lang="it-IT" sz="2000" dirty="0" err="1"/>
                  <a:t>course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restatements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were</a:t>
                </a:r>
                <a:r>
                  <a:rPr lang="it-IT" sz="2000" dirty="0"/>
                  <a:t> made </a:t>
                </a:r>
                <a:r>
                  <a:rPr lang="it-IT" sz="2000" dirty="0" err="1"/>
                  <a:t>using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same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syntax</a:t>
                </a:r>
                <a:r>
                  <a:rPr lang="it-IT" sz="2000" dirty="0"/>
                  <a:t> and way of </a:t>
                </a:r>
                <a:r>
                  <a:rPr lang="it-IT" sz="2000" dirty="0" err="1"/>
                  <a:t>grouping</a:t>
                </a:r>
                <a:r>
                  <a:rPr lang="it-IT" sz="2000" dirty="0"/>
                  <a:t>.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it-IT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it-IT" sz="1800" b="1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92F1562-E124-4DA1-A3A5-DB0ADF7F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6300"/>
                <a:ext cx="10515600" cy="5391150"/>
              </a:xfrm>
              <a:blipFill>
                <a:blip r:embed="rId2"/>
                <a:stretch>
                  <a:fillRect l="-696" t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C1801-29D0-4BEF-801D-0B58759B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492125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   "/>
              </a:rPr>
              <a:t>Trailing</a:t>
            </a:r>
            <a:r>
              <a:rPr lang="it-IT" sz="2800" b="1" dirty="0">
                <a:latin typeface="Calibri    "/>
              </a:rPr>
              <a:t> 12 </a:t>
            </a:r>
            <a:r>
              <a:rPr lang="it-IT" sz="2800" b="1" dirty="0" err="1">
                <a:latin typeface="Calibri    "/>
              </a:rPr>
              <a:t>months</a:t>
            </a:r>
            <a:r>
              <a:rPr lang="it-IT" sz="2800" b="1" dirty="0">
                <a:latin typeface="Calibri    "/>
              </a:rPr>
              <a:t>: </a:t>
            </a:r>
            <a:r>
              <a:rPr lang="it-IT" sz="2800" b="1" dirty="0" err="1">
                <a:latin typeface="Calibri    "/>
              </a:rPr>
              <a:t>overview</a:t>
            </a:r>
            <a:r>
              <a:rPr lang="it-IT" sz="2800" b="1" dirty="0">
                <a:latin typeface="Calibri    "/>
              </a:rPr>
              <a:t> (1)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20CC753-3BB2-45A5-A40A-7362D036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46" y="1116057"/>
            <a:ext cx="4362450" cy="55673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51F064C-15E0-42B2-B554-16AC52A8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96" y="1499558"/>
            <a:ext cx="4532658" cy="385888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6C73C4-9ED7-4DFF-9451-4F0BD0E31D70}"/>
              </a:ext>
            </a:extLst>
          </p:cNvPr>
          <p:cNvSpPr txBox="1"/>
          <p:nvPr/>
        </p:nvSpPr>
        <p:spPr>
          <a:xfrm>
            <a:off x="742950" y="666750"/>
            <a:ext cx="43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Balance </a:t>
            </a:r>
            <a:r>
              <a:rPr lang="it-IT" dirty="0" err="1"/>
              <a:t>Sheet</a:t>
            </a:r>
            <a:r>
              <a:rPr lang="it-IT" dirty="0"/>
              <a:t> (from </a:t>
            </a:r>
            <a:r>
              <a:rPr lang="it-IT" dirty="0" err="1"/>
              <a:t>quarterly</a:t>
            </a:r>
            <a:r>
              <a:rPr lang="it-IT" dirty="0"/>
              <a:t> reports)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F1A477-1C23-4347-AD5C-8DF8DC9F0792}"/>
              </a:ext>
            </a:extLst>
          </p:cNvPr>
          <p:cNvSpPr txBox="1"/>
          <p:nvPr/>
        </p:nvSpPr>
        <p:spPr>
          <a:xfrm>
            <a:off x="6849096" y="1036082"/>
            <a:ext cx="43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LTM P&amp;L (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previous</a:t>
            </a:r>
            <a:r>
              <a:rPr lang="it-IT" dirty="0"/>
              <a:t> formula)</a:t>
            </a:r>
          </a:p>
        </p:txBody>
      </p:sp>
    </p:spTree>
    <p:extLst>
      <p:ext uri="{BB962C8B-B14F-4D97-AF65-F5344CB8AC3E}">
        <p14:creationId xmlns:p14="http://schemas.microsoft.com/office/powerpoint/2010/main" val="21636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4D87B-5209-4D48-9AC4-4680A1AB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490538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   "/>
              </a:rPr>
              <a:t>Trailing</a:t>
            </a:r>
            <a:r>
              <a:rPr lang="it-IT" sz="2800" b="1" dirty="0">
                <a:latin typeface="Calibri    "/>
              </a:rPr>
              <a:t> 12 </a:t>
            </a:r>
            <a:r>
              <a:rPr lang="it-IT" sz="2800" b="1" dirty="0" err="1">
                <a:latin typeface="Calibri    "/>
              </a:rPr>
              <a:t>months</a:t>
            </a:r>
            <a:r>
              <a:rPr lang="it-IT" sz="2800" b="1" dirty="0">
                <a:latin typeface="Calibri    "/>
              </a:rPr>
              <a:t>: </a:t>
            </a:r>
            <a:r>
              <a:rPr lang="it-IT" sz="2800" b="1" dirty="0" err="1">
                <a:latin typeface="Calibri    "/>
              </a:rPr>
              <a:t>overview</a:t>
            </a:r>
            <a:r>
              <a:rPr lang="it-IT" sz="2800" b="1" dirty="0">
                <a:latin typeface="Calibri    "/>
              </a:rPr>
              <a:t> (2) </a:t>
            </a:r>
            <a:endParaRPr lang="it-IT" sz="28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53489D-B649-4F56-B22E-A87ECFF6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3215"/>
            <a:ext cx="4511814" cy="61214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7CD11E-5F31-4C86-9936-879A6D9ABAD9}"/>
              </a:ext>
            </a:extLst>
          </p:cNvPr>
          <p:cNvSpPr txBox="1"/>
          <p:nvPr/>
        </p:nvSpPr>
        <p:spPr>
          <a:xfrm>
            <a:off x="6019800" y="623888"/>
            <a:ext cx="584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presented results allow us to get more updated information. </a:t>
            </a:r>
            <a:endParaRPr lang="it-IT" dirty="0"/>
          </a:p>
          <a:p>
            <a:r>
              <a:rPr lang="en-GB" dirty="0"/>
              <a:t> </a:t>
            </a:r>
            <a:endParaRPr lang="it-IT" dirty="0"/>
          </a:p>
          <a:p>
            <a:r>
              <a:rPr lang="it-IT" b="1" dirty="0"/>
              <a:t>NOTICE</a:t>
            </a:r>
            <a:r>
              <a:rPr lang="it-IT" dirty="0"/>
              <a:t>:</a:t>
            </a:r>
            <a:r>
              <a:rPr lang="en-GB" dirty="0"/>
              <a:t> For consistency reasons we did not used in our valuation analysis, this because in computational procedures we considered data time series until 31/12/2019. 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C6774B-EB5A-4777-AAF8-C2E7021387D5}"/>
              </a:ext>
            </a:extLst>
          </p:cNvPr>
          <p:cNvSpPr txBox="1"/>
          <p:nvPr/>
        </p:nvSpPr>
        <p:spPr>
          <a:xfrm>
            <a:off x="6019800" y="2704772"/>
            <a:ext cx="566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Comments</a:t>
            </a:r>
            <a:endParaRPr lang="it-IT" i="1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en-GB" dirty="0"/>
              <a:t>It’s interesting to notice the Covid19 effect in LTM Income statement: revenues reported are slightly lower. This comes from the fact that reported values in Q1 2020 were lower than Q1 2019 reducing values in consolidated report for 2019.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 Anyway, in terms of EBITDA and EBIT this was diluted by drop in operational expenses: operational results are slightly better than in the year report.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472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939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   </vt:lpstr>
      <vt:lpstr>Calibri Light</vt:lpstr>
      <vt:lpstr>Cambria Math</vt:lpstr>
      <vt:lpstr>Wingdings</vt:lpstr>
      <vt:lpstr>Tema di Office</vt:lpstr>
      <vt:lpstr>A2A Reorganized Financial Statements </vt:lpstr>
      <vt:lpstr>Reorganized financial statements: Overview (1)</vt:lpstr>
      <vt:lpstr>Reorganized financial statements: Overview (2)</vt:lpstr>
      <vt:lpstr>Reorganized financial statements: restated Cash Flow (1)</vt:lpstr>
      <vt:lpstr>Reorganized financial statements: restated Cash Flow (2)</vt:lpstr>
      <vt:lpstr>Reorganized Statements: trailing 12 months </vt:lpstr>
      <vt:lpstr>Trailing 12 months: overview (1) </vt:lpstr>
      <vt:lpstr>Trailing 12 months: overview (2)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A2A Reorganized Financial Statements </dc:title>
  <dc:creator>simone.luca.lucchesi@gmail.com</dc:creator>
  <cp:lastModifiedBy>simone.luca.lucchesi@gmail.com</cp:lastModifiedBy>
  <cp:revision>7</cp:revision>
  <dcterms:created xsi:type="dcterms:W3CDTF">2020-06-09T09:09:13Z</dcterms:created>
  <dcterms:modified xsi:type="dcterms:W3CDTF">2020-06-09T10:13:05Z</dcterms:modified>
</cp:coreProperties>
</file>