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e.luca.lucchesi@gmail.com" initials="s" lastIdx="1" clrIdx="0">
    <p:extLst>
      <p:ext uri="{19B8F6BF-5375-455C-9EA6-DF929625EA0E}">
        <p15:presenceInfo xmlns:p15="http://schemas.microsoft.com/office/powerpoint/2012/main" userId="f678740a5a93c0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05AF96-AA36-4D47-B85F-12CD1763D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ACA10D-5420-4C8E-BDE5-9BCDD0FB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40B389-3081-4CE3-B687-3E832CB0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483-DC82-4124-960E-437C0689293E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B8041-E11C-4344-8438-D84745CD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F4291B-BAD5-4B44-BBA9-FEC03187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100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DBDD28-1799-4D86-9F74-AB83391C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9F44F95-9CF0-468E-BA7E-BE146F84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CCF92-E6C8-4C62-8513-D444B390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483-DC82-4124-960E-437C0689293E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712FE1-8248-4F97-8072-55028ECC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55BB95-B38D-4FEE-9C81-C32120C6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82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32ACB3D-7982-4680-AA43-56888AF4D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A41713C-A237-44E8-8DD1-CA062C3C3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2F8955-D1D6-4BF2-9EC8-F817342D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483-DC82-4124-960E-437C0689293E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240E7C-402D-45B5-878A-BD5D804F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A85D25-00D6-4E24-A858-E7263505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02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234D0A-2C90-4B18-94A6-2F112677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0FFBED-7F5B-4572-9177-72CE6C54E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A1F629-C765-4D52-A46C-972D07D2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483-DC82-4124-960E-437C0689293E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46CDC4-165D-4AFB-9A08-2D9121CF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61BDD6-2D16-4BF9-B6E4-11E82126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96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A305A-3618-4BFD-8649-FF0E360B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117B76-128C-4234-A8EA-C4B6864D9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164DE9-1BED-48D1-96CB-17D4DF21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483-DC82-4124-960E-437C0689293E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50A79D-9666-484A-A775-46246B86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6571BF-732E-4AC1-B491-5F868CF3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037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2F66E7-80D9-4F56-84A2-1FB5AE05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9E6EDC-86A6-43A4-BA6C-291ACAF0B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8744F58-678E-45C5-B390-CE540BC57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17FA8B-D724-44A8-87CC-2C5A35B8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483-DC82-4124-960E-437C0689293E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9ECA60-F119-4DFB-AE23-54D34C77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AAE790-EFAB-45EB-A204-3516303C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68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DD9D1A-B7EE-4830-A9B2-098281E0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DC6F1E-E67A-4508-8B81-46C2225A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D10FB6-7E7C-4D1C-A4C1-9DC1F6A24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8B19376-F6CB-4CE9-9350-7FA6FD91E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1181455-5844-4850-8C35-73BA71EA9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8312524-BB67-41E6-87B2-8FA04F7D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483-DC82-4124-960E-437C0689293E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70CF32-059D-4A5C-AB13-815A079B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65FF6BC-D361-426A-9948-DB0A71F0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258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697EA7-F002-4189-84A5-FD3E6EDD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F50921F-BB3F-4CE5-8BF0-8F0F38C9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483-DC82-4124-960E-437C0689293E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55F9D0-64A1-4F8E-9290-96C2CDF1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5D37EB-1FF0-4280-895F-CDF6FFFC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9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8585783-B62E-4B18-9734-412ACBF7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483-DC82-4124-960E-437C0689293E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204DDB5-445B-486D-9E66-7FA6EFCF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021150-8D17-4376-B009-9391DD4C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08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1350B-A6FE-4EF2-9141-C1DE64EC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05C3B-F6D4-4030-9DB5-9EEA7707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2C9EE7-BA98-4EC0-A25B-D7F5431E6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95CE6A-3F43-4008-BCDD-E1E7571C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483-DC82-4124-960E-437C0689293E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49F8B9-704C-4ECC-BA00-20A6B816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AF03A5-28D8-429B-B36F-F65B1080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66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205D0-9BD5-430C-A607-D906139F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0FFA50A-B8B5-4904-ABC3-B129AC0F8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9B9A19-01FB-4CC0-A307-155E9DA7D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5FB1D4-940F-4CA8-80A4-BCD674FE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483-DC82-4124-960E-437C0689293E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984BBC-93AF-4B8C-AB32-77D34FC8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938DB8-60D9-4AD1-A82E-F7B185F9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22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9C45B37-D127-48C3-A2A9-8196B10A9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D3D921-6752-44B6-B96E-7A73F3748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5D336A-4A32-4AE3-B7BA-88D081499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31483-DC82-4124-960E-437C0689293E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20C3C5-AEA0-449B-BF78-B0B00E74F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559CEF-BCFA-4B35-98F6-EB35D8F70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02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5417E2-ED6A-4AC1-9AB0-FA89F8B5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39"/>
            <a:ext cx="10515600" cy="460498"/>
          </a:xfrm>
        </p:spPr>
        <p:txBody>
          <a:bodyPr>
            <a:noAutofit/>
          </a:bodyPr>
          <a:lstStyle/>
          <a:p>
            <a:r>
              <a:rPr lang="it-IT" sz="2800" b="1" dirty="0">
                <a:latin typeface="Calinri corpo "/>
              </a:rPr>
              <a:t>DCF </a:t>
            </a:r>
            <a:r>
              <a:rPr lang="it-IT" sz="2800" b="1" dirty="0" err="1">
                <a:latin typeface="Calinri corpo "/>
              </a:rPr>
              <a:t>Valuation</a:t>
            </a:r>
            <a:r>
              <a:rPr lang="it-IT" sz="2800" b="1" dirty="0">
                <a:latin typeface="Calinri corpo "/>
              </a:rPr>
              <a:t> – Lucchesi Simone Luca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822209-1380-4E35-A2DD-EC363D703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956424"/>
          </a:xfrm>
        </p:spPr>
        <p:txBody>
          <a:bodyPr/>
          <a:lstStyle/>
          <a:p>
            <a:r>
              <a:rPr lang="it-IT" dirty="0" err="1"/>
              <a:t>Methods</a:t>
            </a:r>
            <a:r>
              <a:rPr lang="it-IT" dirty="0"/>
              <a:t> </a:t>
            </a:r>
            <a:r>
              <a:rPr lang="it-IT" dirty="0" err="1"/>
              <a:t>followed</a:t>
            </a:r>
            <a:r>
              <a:rPr lang="it-IT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 err="1"/>
              <a:t>Discounted</a:t>
            </a:r>
            <a:r>
              <a:rPr lang="it-IT" dirty="0"/>
              <a:t> </a:t>
            </a:r>
            <a:r>
              <a:rPr lang="it-IT" dirty="0" err="1"/>
              <a:t>dividend</a:t>
            </a:r>
            <a:r>
              <a:rPr lang="it-IT" dirty="0"/>
              <a:t>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 err="1"/>
              <a:t>Discounted</a:t>
            </a:r>
            <a:r>
              <a:rPr lang="it-IT" dirty="0"/>
              <a:t> FCFF model </a:t>
            </a:r>
          </a:p>
          <a:p>
            <a:pPr marL="457200" lvl="1" indent="0">
              <a:buNone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Dividend</a:t>
            </a:r>
            <a:r>
              <a:rPr lang="it-IT" dirty="0"/>
              <a:t> discount model (</a:t>
            </a:r>
            <a:r>
              <a:rPr lang="it-IT" u="sng" dirty="0" err="1"/>
              <a:t>strict</a:t>
            </a:r>
            <a:r>
              <a:rPr lang="it-IT" dirty="0"/>
              <a:t>) </a:t>
            </a:r>
            <a:r>
              <a:rPr lang="it-IT" dirty="0" err="1"/>
              <a:t>assumptions</a:t>
            </a:r>
            <a:r>
              <a:rPr lang="it-IT" dirty="0"/>
              <a:t> </a:t>
            </a:r>
          </a:p>
          <a:p>
            <a:pPr lvl="1"/>
            <a:r>
              <a:rPr lang="it-IT" b="1" dirty="0"/>
              <a:t>Discount model</a:t>
            </a:r>
            <a:r>
              <a:rPr lang="it-IT" dirty="0"/>
              <a:t>: Three Stage </a:t>
            </a:r>
            <a:r>
              <a:rPr lang="it-IT" dirty="0" err="1"/>
              <a:t>dividend</a:t>
            </a:r>
            <a:r>
              <a:rPr lang="it-IT" dirty="0"/>
              <a:t> discount model </a:t>
            </a:r>
          </a:p>
          <a:p>
            <a:pPr lvl="1"/>
            <a:r>
              <a:rPr lang="it-IT" b="1" dirty="0"/>
              <a:t>Time ranges</a:t>
            </a:r>
            <a:r>
              <a:rPr lang="it-IT" dirty="0"/>
              <a:t>: </a:t>
            </a:r>
          </a:p>
          <a:p>
            <a:pPr lvl="2"/>
            <a:r>
              <a:rPr lang="it-IT" dirty="0"/>
              <a:t>High </a:t>
            </a:r>
            <a:r>
              <a:rPr lang="it-IT" dirty="0" err="1"/>
              <a:t>growth</a:t>
            </a:r>
            <a:r>
              <a:rPr lang="it-IT" dirty="0"/>
              <a:t>: from 2020 to 2024 </a:t>
            </a:r>
            <a:r>
              <a:rPr lang="it-IT" dirty="0" err="1"/>
              <a:t>according</a:t>
            </a:r>
            <a:r>
              <a:rPr lang="it-IT" dirty="0"/>
              <a:t> to A2A </a:t>
            </a:r>
            <a:r>
              <a:rPr lang="it-IT" dirty="0" err="1"/>
              <a:t>disclosed</a:t>
            </a:r>
            <a:r>
              <a:rPr lang="it-IT" dirty="0"/>
              <a:t> </a:t>
            </a:r>
            <a:r>
              <a:rPr lang="it-IT" dirty="0" err="1"/>
              <a:t>dividend</a:t>
            </a:r>
            <a:r>
              <a:rPr lang="it-IT" dirty="0"/>
              <a:t> policy. </a:t>
            </a:r>
          </a:p>
          <a:p>
            <a:pPr lvl="2"/>
            <a:r>
              <a:rPr lang="it-IT" dirty="0" err="1"/>
              <a:t>Decreasing</a:t>
            </a:r>
            <a:r>
              <a:rPr lang="it-IT" dirty="0"/>
              <a:t> </a:t>
            </a:r>
            <a:r>
              <a:rPr lang="it-IT" dirty="0" err="1"/>
              <a:t>growth</a:t>
            </a:r>
            <a:r>
              <a:rPr lang="it-IT" dirty="0"/>
              <a:t>: 3 </a:t>
            </a:r>
            <a:r>
              <a:rPr lang="it-IT" dirty="0" err="1"/>
              <a:t>years</a:t>
            </a:r>
            <a:r>
              <a:rPr lang="it-IT" dirty="0"/>
              <a:t>, from 2025 to 2027 (</a:t>
            </a:r>
            <a:r>
              <a:rPr lang="it-IT" dirty="0" err="1"/>
              <a:t>included</a:t>
            </a:r>
            <a:r>
              <a:rPr lang="it-IT" dirty="0"/>
              <a:t>). </a:t>
            </a:r>
          </a:p>
          <a:p>
            <a:pPr lvl="2"/>
            <a:r>
              <a:rPr lang="it-IT" dirty="0" err="1"/>
              <a:t>Stable</a:t>
            </a:r>
            <a:r>
              <a:rPr lang="it-IT" dirty="0"/>
              <a:t> </a:t>
            </a:r>
            <a:r>
              <a:rPr lang="it-IT" dirty="0" err="1"/>
              <a:t>growth</a:t>
            </a:r>
            <a:r>
              <a:rPr lang="it-IT" dirty="0"/>
              <a:t>: after middle stage. </a:t>
            </a:r>
          </a:p>
          <a:p>
            <a:pPr lvl="1"/>
            <a:r>
              <a:rPr lang="it-IT" b="1" dirty="0" err="1"/>
              <a:t>Dividend</a:t>
            </a:r>
            <a:r>
              <a:rPr lang="it-IT" b="1" dirty="0"/>
              <a:t> </a:t>
            </a:r>
            <a:r>
              <a:rPr lang="it-IT" b="1" dirty="0" err="1"/>
              <a:t>growth</a:t>
            </a:r>
            <a:r>
              <a:rPr lang="it-IT" b="1" dirty="0"/>
              <a:t> </a:t>
            </a:r>
            <a:r>
              <a:rPr lang="it-IT" b="1" dirty="0" err="1"/>
              <a:t>rates</a:t>
            </a:r>
            <a:r>
              <a:rPr lang="it-IT" dirty="0"/>
              <a:t>: </a:t>
            </a:r>
          </a:p>
          <a:p>
            <a:pPr lvl="2"/>
            <a:r>
              <a:rPr lang="it-IT" dirty="0"/>
              <a:t>High </a:t>
            </a:r>
            <a:r>
              <a:rPr lang="it-IT" dirty="0" err="1"/>
              <a:t>growth</a:t>
            </a:r>
            <a:r>
              <a:rPr lang="it-IT" dirty="0"/>
              <a:t>: I </a:t>
            </a:r>
            <a:r>
              <a:rPr lang="it-IT" dirty="0" err="1"/>
              <a:t>followed</a:t>
            </a:r>
            <a:r>
              <a:rPr lang="it-IT" dirty="0"/>
              <a:t> A2A policy (first </a:t>
            </a:r>
            <a:r>
              <a:rPr lang="it-IT" dirty="0" err="1"/>
              <a:t>year</a:t>
            </a:r>
            <a:r>
              <a:rPr lang="it-IT" dirty="0"/>
              <a:t> DPS = 0,08, after min. </a:t>
            </a:r>
            <a:r>
              <a:rPr lang="it-IT" dirty="0" err="1"/>
              <a:t>growth</a:t>
            </a:r>
            <a:r>
              <a:rPr lang="it-IT" dirty="0"/>
              <a:t> of 5%) </a:t>
            </a:r>
            <a:r>
              <a:rPr lang="it-IT" dirty="0" err="1"/>
              <a:t>remaining</a:t>
            </a:r>
            <a:r>
              <a:rPr lang="it-IT" dirty="0"/>
              <a:t> conservative. </a:t>
            </a:r>
          </a:p>
          <a:p>
            <a:pPr lvl="2"/>
            <a:r>
              <a:rPr lang="it-IT" dirty="0" err="1"/>
              <a:t>Stable</a:t>
            </a:r>
            <a:r>
              <a:rPr lang="it-IT" dirty="0"/>
              <a:t> </a:t>
            </a:r>
            <a:r>
              <a:rPr lang="it-IT" dirty="0" err="1"/>
              <a:t>growth</a:t>
            </a:r>
            <a:r>
              <a:rPr lang="it-IT" dirty="0"/>
              <a:t>: I </a:t>
            </a:r>
            <a:r>
              <a:rPr lang="it-IT" dirty="0" err="1"/>
              <a:t>used</a:t>
            </a:r>
            <a:r>
              <a:rPr lang="it-IT" dirty="0"/>
              <a:t> a proxy for </a:t>
            </a:r>
            <a:r>
              <a:rPr lang="it-IT" dirty="0" err="1"/>
              <a:t>growth</a:t>
            </a:r>
            <a:r>
              <a:rPr lang="it-IT" dirty="0"/>
              <a:t> rate of economy (1,5%). </a:t>
            </a:r>
          </a:p>
          <a:p>
            <a:pPr lvl="2"/>
            <a:r>
              <a:rPr lang="it-IT" dirty="0" err="1"/>
              <a:t>Decreasing</a:t>
            </a:r>
            <a:r>
              <a:rPr lang="it-IT" dirty="0"/>
              <a:t> </a:t>
            </a:r>
            <a:r>
              <a:rPr lang="it-IT" dirty="0" err="1"/>
              <a:t>growth</a:t>
            </a:r>
            <a:r>
              <a:rPr lang="it-IT" dirty="0"/>
              <a:t>: I </a:t>
            </a:r>
            <a:r>
              <a:rPr lang="it-IT" dirty="0" err="1"/>
              <a:t>decreased</a:t>
            </a:r>
            <a:r>
              <a:rPr lang="it-IT" dirty="0"/>
              <a:t> </a:t>
            </a:r>
            <a:r>
              <a:rPr lang="it-IT" dirty="0" err="1"/>
              <a:t>linearly</a:t>
            </a:r>
            <a:r>
              <a:rPr lang="it-IT" dirty="0"/>
              <a:t> the </a:t>
            </a:r>
            <a:r>
              <a:rPr lang="it-IT" dirty="0" err="1"/>
              <a:t>growth</a:t>
            </a:r>
            <a:r>
              <a:rPr lang="it-IT" dirty="0"/>
              <a:t> rate from 5 % to steady </a:t>
            </a:r>
            <a:r>
              <a:rPr lang="it-IT" dirty="0" err="1"/>
              <a:t>growth</a:t>
            </a:r>
            <a:r>
              <a:rPr lang="it-IT" dirty="0"/>
              <a:t> rate. </a:t>
            </a:r>
          </a:p>
          <a:p>
            <a:pPr lvl="2"/>
            <a:endParaRPr lang="it-IT" dirty="0"/>
          </a:p>
          <a:p>
            <a:pPr marL="971550" lvl="1" indent="-51435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469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2F684A-08DD-4A48-A6AC-13F55980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208"/>
            <a:ext cx="10515600" cy="568172"/>
          </a:xfrm>
        </p:spPr>
        <p:txBody>
          <a:bodyPr>
            <a:normAutofit/>
          </a:bodyPr>
          <a:lstStyle/>
          <a:p>
            <a:r>
              <a:rPr lang="it-IT" sz="2800" b="1" dirty="0">
                <a:latin typeface="Calibri   "/>
              </a:rPr>
              <a:t>(…</a:t>
            </a:r>
            <a:r>
              <a:rPr lang="it-IT" sz="2800" b="1" dirty="0" err="1">
                <a:latin typeface="Calibri   "/>
              </a:rPr>
              <a:t>it</a:t>
            </a:r>
            <a:r>
              <a:rPr lang="it-IT" sz="2800" b="1" dirty="0">
                <a:latin typeface="Calibri   "/>
              </a:rPr>
              <a:t> follows) </a:t>
            </a:r>
            <a:r>
              <a:rPr lang="it-IT" sz="2800" b="1" dirty="0" err="1">
                <a:latin typeface="Calibri   "/>
              </a:rPr>
              <a:t>Dividend</a:t>
            </a:r>
            <a:r>
              <a:rPr lang="it-IT" sz="2800" b="1" dirty="0">
                <a:latin typeface="Calibri   "/>
              </a:rPr>
              <a:t> discount model 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74C6AE-DDA5-43D6-B608-B80FEB3A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637320"/>
          </a:xfrm>
        </p:spPr>
        <p:txBody>
          <a:bodyPr/>
          <a:lstStyle/>
          <a:p>
            <a:pPr lvl="1"/>
            <a:r>
              <a:rPr lang="it-IT" b="1" dirty="0"/>
              <a:t>Cost of equity </a:t>
            </a:r>
            <a:r>
              <a:rPr lang="it-IT" b="1" dirty="0" err="1"/>
              <a:t>assumptions</a:t>
            </a:r>
            <a:endParaRPr lang="it-IT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For high </a:t>
            </a:r>
            <a:r>
              <a:rPr lang="it-IT" dirty="0" err="1"/>
              <a:t>growth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 I </a:t>
            </a:r>
            <a:r>
              <a:rPr lang="it-IT" dirty="0" err="1"/>
              <a:t>used</a:t>
            </a:r>
            <a:r>
              <a:rPr lang="it-IT" dirty="0"/>
              <a:t> cost of equity </a:t>
            </a:r>
            <a:r>
              <a:rPr lang="it-IT" dirty="0" err="1"/>
              <a:t>computed</a:t>
            </a:r>
            <a:r>
              <a:rPr lang="it-IT" dirty="0"/>
              <a:t> following </a:t>
            </a:r>
            <a:r>
              <a:rPr lang="it-IT" dirty="0" err="1"/>
              <a:t>computational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: i.e. 7,08 % </a:t>
            </a:r>
            <a:r>
              <a:rPr lang="it-IT" dirty="0" err="1"/>
              <a:t>according</a:t>
            </a:r>
            <a:r>
              <a:rPr lang="it-IT" dirty="0"/>
              <a:t> to a (</a:t>
            </a:r>
            <a:r>
              <a:rPr lang="it-IT" dirty="0" err="1"/>
              <a:t>regression</a:t>
            </a:r>
            <a:r>
              <a:rPr lang="it-IT" dirty="0"/>
              <a:t>) </a:t>
            </a:r>
            <a:r>
              <a:rPr lang="it-IT" dirty="0" err="1"/>
              <a:t>levered</a:t>
            </a:r>
            <a:r>
              <a:rPr lang="it-IT" dirty="0"/>
              <a:t> beta of 0,868. </a:t>
            </a:r>
          </a:p>
          <a:p>
            <a:pPr marL="914400" lvl="2" indent="0">
              <a:buNone/>
            </a:pPr>
            <a:endParaRPr lang="it-IT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For </a:t>
            </a:r>
            <a:r>
              <a:rPr lang="it-IT" dirty="0" err="1"/>
              <a:t>stable</a:t>
            </a:r>
            <a:r>
              <a:rPr lang="it-IT" dirty="0"/>
              <a:t> </a:t>
            </a:r>
            <a:r>
              <a:rPr lang="it-IT" dirty="0" err="1"/>
              <a:t>growth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 I </a:t>
            </a:r>
            <a:r>
              <a:rPr lang="it-IT" dirty="0" err="1"/>
              <a:t>considered</a:t>
            </a:r>
            <a:r>
              <a:rPr lang="it-IT" dirty="0"/>
              <a:t> Beta to drop to utility </a:t>
            </a:r>
            <a:r>
              <a:rPr lang="it-IT" dirty="0" err="1"/>
              <a:t>sector</a:t>
            </a:r>
            <a:r>
              <a:rPr lang="it-IT" dirty="0"/>
              <a:t> (global) </a:t>
            </a:r>
            <a:r>
              <a:rPr lang="it-IT" dirty="0" err="1"/>
              <a:t>average</a:t>
            </a:r>
            <a:r>
              <a:rPr lang="it-IT" dirty="0"/>
              <a:t>: i.e. </a:t>
            </a:r>
            <a:r>
              <a:rPr lang="it-IT" dirty="0" err="1"/>
              <a:t>according</a:t>
            </a:r>
            <a:r>
              <a:rPr lang="it-IT" dirty="0"/>
              <a:t> to </a:t>
            </a:r>
            <a:r>
              <a:rPr lang="it-IT" dirty="0" err="1"/>
              <a:t>Damodaran</a:t>
            </a:r>
            <a:r>
              <a:rPr lang="it-IT" dirty="0"/>
              <a:t> Dataset 0,65 </a:t>
            </a:r>
            <a:r>
              <a:rPr lang="it-IT" dirty="0" err="1"/>
              <a:t>yielding</a:t>
            </a:r>
            <a:r>
              <a:rPr lang="it-IT" dirty="0"/>
              <a:t> to a cost of 5,38%. </a:t>
            </a:r>
            <a:br>
              <a:rPr lang="it-IT" dirty="0"/>
            </a:br>
            <a:br>
              <a:rPr lang="it-IT" dirty="0"/>
            </a:br>
            <a:r>
              <a:rPr lang="it-IT" sz="1800" b="1" dirty="0" err="1"/>
              <a:t>Notice</a:t>
            </a:r>
            <a:r>
              <a:rPr lang="it-IT" sz="1800" b="1" dirty="0"/>
              <a:t>: </a:t>
            </a:r>
            <a:r>
              <a:rPr lang="it-IT" sz="1800" dirty="0" err="1"/>
              <a:t>this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clearly</a:t>
            </a:r>
            <a:r>
              <a:rPr lang="it-IT" sz="1800" dirty="0"/>
              <a:t> a </a:t>
            </a:r>
            <a:r>
              <a:rPr lang="it-IT" sz="1800" dirty="0" err="1"/>
              <a:t>strict</a:t>
            </a:r>
            <a:r>
              <a:rPr lang="it-IT" sz="1800" dirty="0"/>
              <a:t> </a:t>
            </a:r>
            <a:r>
              <a:rPr lang="it-IT" sz="1800" dirty="0" err="1"/>
              <a:t>assumption</a:t>
            </a:r>
            <a:r>
              <a:rPr lang="it-IT" sz="1800" dirty="0"/>
              <a:t>, in </a:t>
            </a:r>
            <a:r>
              <a:rPr lang="it-IT" sz="1800" dirty="0" err="1"/>
              <a:t>fact</a:t>
            </a:r>
            <a:r>
              <a:rPr lang="it-IT" sz="1800" dirty="0"/>
              <a:t> I </a:t>
            </a:r>
            <a:r>
              <a:rPr lang="it-IT" sz="1800" dirty="0" err="1"/>
              <a:t>did</a:t>
            </a:r>
            <a:r>
              <a:rPr lang="it-IT" sz="1800" dirty="0"/>
              <a:t> </a:t>
            </a:r>
            <a:r>
              <a:rPr lang="it-IT" sz="1800" dirty="0" err="1"/>
              <a:t>not</a:t>
            </a:r>
            <a:r>
              <a:rPr lang="it-IT" sz="1800" dirty="0"/>
              <a:t> </a:t>
            </a:r>
            <a:r>
              <a:rPr lang="it-IT" sz="1800" dirty="0" err="1"/>
              <a:t>consider</a:t>
            </a:r>
            <a:r>
              <a:rPr lang="it-IT" sz="1800" dirty="0"/>
              <a:t> Beta to </a:t>
            </a:r>
            <a:r>
              <a:rPr lang="it-IT" sz="1800" dirty="0" err="1"/>
              <a:t>align</a:t>
            </a:r>
            <a:r>
              <a:rPr lang="it-IT" sz="1800" dirty="0"/>
              <a:t> to market </a:t>
            </a:r>
            <a:r>
              <a:rPr lang="it-IT" sz="1800" dirty="0" err="1"/>
              <a:t>level</a:t>
            </a:r>
            <a:r>
              <a:rPr lang="it-IT" sz="1800" dirty="0"/>
              <a:t> (1) </a:t>
            </a:r>
            <a:r>
              <a:rPr lang="it-IT" sz="1800" dirty="0" err="1"/>
              <a:t>whereas</a:t>
            </a:r>
            <a:r>
              <a:rPr lang="it-IT" sz="1800" dirty="0"/>
              <a:t> to utility </a:t>
            </a:r>
            <a:r>
              <a:rPr lang="it-IT" sz="1800" dirty="0" err="1"/>
              <a:t>level</a:t>
            </a:r>
            <a:r>
              <a:rPr lang="it-IT" sz="1800" dirty="0"/>
              <a:t> </a:t>
            </a:r>
            <a:r>
              <a:rPr lang="it-IT" sz="1800" dirty="0" err="1"/>
              <a:t>which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less</a:t>
            </a:r>
            <a:r>
              <a:rPr lang="it-IT" sz="1800" dirty="0"/>
              <a:t> </a:t>
            </a:r>
            <a:r>
              <a:rPr lang="it-IT" sz="1800" dirty="0" err="1"/>
              <a:t>risky</a:t>
            </a:r>
            <a:r>
              <a:rPr lang="it-IT" sz="1800" dirty="0"/>
              <a:t> </a:t>
            </a:r>
            <a:r>
              <a:rPr lang="it-IT" sz="1800" dirty="0" err="1"/>
              <a:t>than</a:t>
            </a:r>
            <a:r>
              <a:rPr lang="it-IT" sz="1800" dirty="0"/>
              <a:t> market </a:t>
            </a:r>
            <a:r>
              <a:rPr lang="it-IT" sz="1800" dirty="0" err="1"/>
              <a:t>itself</a:t>
            </a:r>
            <a:r>
              <a:rPr lang="it-IT" sz="1800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it-IT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For </a:t>
            </a:r>
            <a:r>
              <a:rPr lang="it-IT" dirty="0" err="1"/>
              <a:t>decreasing</a:t>
            </a:r>
            <a:r>
              <a:rPr lang="it-IT" dirty="0"/>
              <a:t> </a:t>
            </a:r>
            <a:r>
              <a:rPr lang="it-IT" dirty="0" err="1"/>
              <a:t>growth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 I </a:t>
            </a:r>
            <a:r>
              <a:rPr lang="it-IT" dirty="0" err="1"/>
              <a:t>decreased</a:t>
            </a:r>
            <a:r>
              <a:rPr lang="it-IT" dirty="0"/>
              <a:t> </a:t>
            </a:r>
            <a:r>
              <a:rPr lang="it-IT" dirty="0" err="1"/>
              <a:t>linerly</a:t>
            </a:r>
            <a:r>
              <a:rPr lang="it-IT" dirty="0"/>
              <a:t> cost of equity, from 7,08% to 5,38%.</a:t>
            </a:r>
          </a:p>
          <a:p>
            <a:pPr lvl="1"/>
            <a:endParaRPr lang="it-IT" dirty="0"/>
          </a:p>
          <a:p>
            <a:pPr lvl="1"/>
            <a:r>
              <a:rPr lang="it-IT" dirty="0" err="1"/>
              <a:t>Stable</a:t>
            </a:r>
            <a:r>
              <a:rPr lang="it-IT" dirty="0"/>
              <a:t> </a:t>
            </a:r>
            <a:r>
              <a:rPr lang="it-IT" dirty="0" err="1"/>
              <a:t>payout</a:t>
            </a:r>
            <a:r>
              <a:rPr lang="it-IT" dirty="0"/>
              <a:t> ratio </a:t>
            </a:r>
          </a:p>
          <a:p>
            <a:pPr marL="914400" lvl="2" indent="0">
              <a:buNone/>
            </a:pP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stable</a:t>
            </a:r>
            <a:r>
              <a:rPr lang="it-IT" dirty="0"/>
              <a:t> </a:t>
            </a:r>
            <a:r>
              <a:rPr lang="it-IT" dirty="0" err="1"/>
              <a:t>growth</a:t>
            </a:r>
            <a:r>
              <a:rPr lang="it-IT" dirty="0"/>
              <a:t> rate and </a:t>
            </a:r>
            <a:r>
              <a:rPr lang="it-IT" dirty="0" err="1"/>
              <a:t>supposing</a:t>
            </a:r>
            <a:r>
              <a:rPr lang="it-IT" dirty="0"/>
              <a:t> the </a:t>
            </a:r>
            <a:r>
              <a:rPr lang="it-IT" dirty="0" err="1"/>
              <a:t>stable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on equity to be </a:t>
            </a:r>
            <a:r>
              <a:rPr lang="it-IT" dirty="0" err="1"/>
              <a:t>equal</a:t>
            </a:r>
            <a:r>
              <a:rPr lang="it-IT" dirty="0"/>
              <a:t> to the cost, from the inverse formula I </a:t>
            </a:r>
            <a:r>
              <a:rPr lang="it-IT" dirty="0" err="1"/>
              <a:t>get</a:t>
            </a:r>
            <a:r>
              <a:rPr lang="it-IT" dirty="0"/>
              <a:t> a </a:t>
            </a:r>
            <a:r>
              <a:rPr lang="it-IT" dirty="0" err="1"/>
              <a:t>stable</a:t>
            </a:r>
            <a:r>
              <a:rPr lang="it-IT" dirty="0"/>
              <a:t> </a:t>
            </a:r>
            <a:r>
              <a:rPr lang="it-IT" dirty="0" err="1"/>
              <a:t>payout</a:t>
            </a:r>
            <a:r>
              <a:rPr lang="it-IT" dirty="0"/>
              <a:t> of 72,12%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current</a:t>
            </a:r>
            <a:r>
              <a:rPr lang="it-IT" dirty="0"/>
              <a:t> one. </a:t>
            </a:r>
          </a:p>
          <a:p>
            <a:pPr marL="914400" lvl="2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844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59DA2-AEAC-4129-BA19-5A873310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288"/>
            <a:ext cx="10515600" cy="556750"/>
          </a:xfrm>
        </p:spPr>
        <p:txBody>
          <a:bodyPr>
            <a:normAutofit/>
          </a:bodyPr>
          <a:lstStyle/>
          <a:p>
            <a:r>
              <a:rPr lang="it-IT" sz="2800" b="1" dirty="0" err="1"/>
              <a:t>Graphical</a:t>
            </a:r>
            <a:r>
              <a:rPr lang="it-IT" sz="2800" b="1" dirty="0"/>
              <a:t> </a:t>
            </a:r>
            <a:r>
              <a:rPr lang="it-IT" sz="2800" b="1" dirty="0" err="1"/>
              <a:t>results</a:t>
            </a:r>
            <a:r>
              <a:rPr lang="it-IT" sz="2800" b="1" dirty="0"/>
              <a:t> 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9B4F841-2B4F-48AF-8375-53481531F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87" y="877049"/>
            <a:ext cx="12067713" cy="255195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E8879E0-E2E8-429E-B219-EFC5CC954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91" y="3444036"/>
            <a:ext cx="2690353" cy="117632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0A9B347-350A-4891-9A44-B5DC1D454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954" y="3429000"/>
            <a:ext cx="3628445" cy="100500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8A99BF4-7B22-4D88-BF97-15D0CD350DBF}"/>
              </a:ext>
            </a:extLst>
          </p:cNvPr>
          <p:cNvSpPr txBox="1"/>
          <p:nvPr/>
        </p:nvSpPr>
        <p:spPr>
          <a:xfrm>
            <a:off x="364791" y="4721126"/>
            <a:ext cx="115867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Comment</a:t>
            </a:r>
            <a:endParaRPr lang="it-IT" b="1" dirty="0"/>
          </a:p>
          <a:p>
            <a:r>
              <a:rPr lang="it-IT" dirty="0"/>
              <a:t>At </a:t>
            </a:r>
            <a:r>
              <a:rPr lang="it-IT" dirty="0" err="1"/>
              <a:t>current</a:t>
            </a:r>
            <a:r>
              <a:rPr lang="it-IT" dirty="0"/>
              <a:t> time, after A2A future targets report, price </a:t>
            </a:r>
            <a:r>
              <a:rPr lang="it-IT" dirty="0" err="1"/>
              <a:t>moves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(1,30 – 1,40) so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seem</a:t>
            </a:r>
            <a:r>
              <a:rPr lang="it-IT" dirty="0"/>
              <a:t> a </a:t>
            </a:r>
            <a:r>
              <a:rPr lang="it-IT" dirty="0" err="1"/>
              <a:t>proper</a:t>
            </a:r>
            <a:r>
              <a:rPr lang="it-IT" dirty="0"/>
              <a:t> model. </a:t>
            </a:r>
          </a:p>
          <a:p>
            <a:r>
              <a:rPr lang="it-IT" dirty="0" err="1"/>
              <a:t>Anyway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said</a:t>
            </a:r>
            <a:r>
              <a:rPr lang="it-IT" dirty="0"/>
              <a:t>, </a:t>
            </a:r>
            <a:r>
              <a:rPr lang="it-IT" dirty="0" err="1"/>
              <a:t>assumptions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strict</a:t>
            </a:r>
            <a:r>
              <a:rPr lang="it-IT" dirty="0"/>
              <a:t>: </a:t>
            </a:r>
            <a:r>
              <a:rPr lang="it-IT" dirty="0" err="1"/>
              <a:t>it’s</a:t>
            </a:r>
            <a:r>
              <a:rPr lang="it-IT" dirty="0"/>
              <a:t> clear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I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biased</a:t>
            </a:r>
            <a:r>
              <a:rPr lang="it-IT" dirty="0"/>
              <a:t> by </a:t>
            </a:r>
            <a:r>
              <a:rPr lang="it-IT" dirty="0" err="1"/>
              <a:t>listed</a:t>
            </a:r>
            <a:r>
              <a:rPr lang="it-IT" dirty="0"/>
              <a:t> price dynamics. </a:t>
            </a:r>
          </a:p>
          <a:p>
            <a:r>
              <a:rPr lang="it-IT" dirty="0" err="1"/>
              <a:t>Furthermore</a:t>
            </a:r>
            <a:r>
              <a:rPr lang="it-IT" dirty="0"/>
              <a:t>,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sensitivity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reveals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model </a:t>
            </a:r>
            <a:r>
              <a:rPr lang="it-IT" dirty="0" err="1"/>
              <a:t>is</a:t>
            </a:r>
            <a:r>
              <a:rPr lang="it-IT" dirty="0"/>
              <a:t> «</a:t>
            </a:r>
            <a:r>
              <a:rPr lang="it-IT" dirty="0" err="1"/>
              <a:t>unstable</a:t>
            </a:r>
            <a:r>
              <a:rPr lang="it-IT" dirty="0"/>
              <a:t>» and </a:t>
            </a:r>
            <a:r>
              <a:rPr lang="it-IT" dirty="0" err="1"/>
              <a:t>suffers</a:t>
            </a:r>
            <a:r>
              <a:rPr lang="it-IT" dirty="0"/>
              <a:t> of </a:t>
            </a:r>
            <a:r>
              <a:rPr lang="it-IT" dirty="0" err="1"/>
              <a:t>lack</a:t>
            </a:r>
            <a:r>
              <a:rPr lang="it-IT" dirty="0"/>
              <a:t> of informative power.</a:t>
            </a:r>
          </a:p>
          <a:p>
            <a:r>
              <a:rPr lang="it-IT" dirty="0"/>
              <a:t>P.S. </a:t>
            </a:r>
            <a:r>
              <a:rPr lang="it-IT" dirty="0" err="1"/>
              <a:t>Even</a:t>
            </a:r>
            <a:r>
              <a:rPr lang="it-IT" dirty="0"/>
              <a:t> the model </a:t>
            </a:r>
            <a:r>
              <a:rPr lang="it-IT" dirty="0" err="1"/>
              <a:t>decided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the </a:t>
            </a:r>
            <a:r>
              <a:rPr lang="it-IT" dirty="0" err="1"/>
              <a:t>proper</a:t>
            </a:r>
            <a:r>
              <a:rPr lang="it-IT" dirty="0"/>
              <a:t> one. </a:t>
            </a:r>
            <a:r>
              <a:rPr lang="it-IT" dirty="0" err="1"/>
              <a:t>Argument</a:t>
            </a:r>
            <a:r>
              <a:rPr lang="it-IT" dirty="0"/>
              <a:t> I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A2A </a:t>
            </a:r>
            <a:r>
              <a:rPr lang="it-IT" dirty="0" err="1"/>
              <a:t>seems</a:t>
            </a:r>
            <a:r>
              <a:rPr lang="it-IT" dirty="0"/>
              <a:t> a strong </a:t>
            </a:r>
            <a:r>
              <a:rPr lang="it-IT" dirty="0" err="1"/>
              <a:t>firm</a:t>
            </a:r>
            <a:r>
              <a:rPr lang="it-IT" dirty="0"/>
              <a:t>, </a:t>
            </a:r>
            <a:r>
              <a:rPr lang="it-IT" dirty="0" err="1"/>
              <a:t>enough</a:t>
            </a:r>
            <a:r>
              <a:rPr lang="it-IT" dirty="0"/>
              <a:t> to compete in future </a:t>
            </a:r>
            <a:r>
              <a:rPr lang="it-IT" dirty="0" err="1"/>
              <a:t>years</a:t>
            </a:r>
            <a:r>
              <a:rPr lang="it-IT" dirty="0"/>
              <a:t>; </a:t>
            </a:r>
            <a:r>
              <a:rPr lang="it-IT" dirty="0" err="1"/>
              <a:t>this</a:t>
            </a:r>
            <a:r>
              <a:rPr lang="it-IT" dirty="0"/>
              <a:t> thanks </a:t>
            </a:r>
            <a:r>
              <a:rPr lang="it-IT" dirty="0" err="1"/>
              <a:t>also</a:t>
            </a:r>
            <a:r>
              <a:rPr lang="it-IT" dirty="0"/>
              <a:t> to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great</a:t>
            </a:r>
            <a:r>
              <a:rPr lang="it-IT" dirty="0"/>
              <a:t> ESG performances and </a:t>
            </a:r>
            <a:r>
              <a:rPr lang="it-IT" dirty="0" err="1"/>
              <a:t>sustainable</a:t>
            </a:r>
            <a:r>
              <a:rPr lang="it-IT" dirty="0"/>
              <a:t> energy production targets. </a:t>
            </a:r>
          </a:p>
        </p:txBody>
      </p:sp>
    </p:spTree>
    <p:extLst>
      <p:ext uri="{BB962C8B-B14F-4D97-AF65-F5344CB8AC3E}">
        <p14:creationId xmlns:p14="http://schemas.microsoft.com/office/powerpoint/2010/main" val="10189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BEC249-A924-41FE-AC94-E7EAFD94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538162"/>
          </a:xfrm>
        </p:spPr>
        <p:txBody>
          <a:bodyPr>
            <a:normAutofit/>
          </a:bodyPr>
          <a:lstStyle/>
          <a:p>
            <a:r>
              <a:rPr lang="it-IT" sz="2800" b="1" dirty="0" err="1">
                <a:latin typeface="Calibri "/>
              </a:rPr>
              <a:t>Sensitivity</a:t>
            </a:r>
            <a:r>
              <a:rPr lang="it-IT" sz="2800" b="1" dirty="0">
                <a:latin typeface="Calibri "/>
              </a:rPr>
              <a:t> on </a:t>
            </a:r>
            <a:r>
              <a:rPr lang="it-IT" sz="2800" b="1" dirty="0" err="1">
                <a:latin typeface="Calibri "/>
              </a:rPr>
              <a:t>dividend</a:t>
            </a:r>
            <a:r>
              <a:rPr lang="it-IT" sz="2800" b="1" dirty="0">
                <a:latin typeface="Calibri "/>
              </a:rPr>
              <a:t> </a:t>
            </a:r>
            <a:r>
              <a:rPr lang="it-IT" sz="2800" b="1" dirty="0" err="1">
                <a:latin typeface="Calibri "/>
              </a:rPr>
              <a:t>growth</a:t>
            </a:r>
            <a:r>
              <a:rPr lang="it-IT" sz="2800" b="1" dirty="0">
                <a:latin typeface="Calibri "/>
              </a:rPr>
              <a:t> </a:t>
            </a:r>
            <a:r>
              <a:rPr lang="it-IT" sz="2800" b="1" dirty="0" err="1">
                <a:latin typeface="Calibri "/>
              </a:rPr>
              <a:t>rates</a:t>
            </a:r>
            <a:r>
              <a:rPr lang="it-IT" sz="2800" b="1" dirty="0">
                <a:latin typeface="Calibri "/>
              </a:rPr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98E113-355C-4A7F-8BD8-287A0CF2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767387"/>
          </a:xfrm>
        </p:spPr>
        <p:txBody>
          <a:bodyPr>
            <a:normAutofit/>
          </a:bodyPr>
          <a:lstStyle/>
          <a:p>
            <a:r>
              <a:rPr lang="it-IT" sz="2000" dirty="0" err="1"/>
              <a:t>What</a:t>
            </a:r>
            <a:r>
              <a:rPr lang="it-IT" sz="2000" dirty="0"/>
              <a:t> </a:t>
            </a:r>
            <a:r>
              <a:rPr lang="it-IT" sz="2000" dirty="0" err="1"/>
              <a:t>about</a:t>
            </a:r>
            <a:r>
              <a:rPr lang="it-IT" sz="2000" dirty="0"/>
              <a:t> A2A </a:t>
            </a:r>
            <a:r>
              <a:rPr lang="it-IT" sz="2000" dirty="0" err="1"/>
              <a:t>decided</a:t>
            </a:r>
            <a:r>
              <a:rPr lang="it-IT" sz="2000" dirty="0"/>
              <a:t> to </a:t>
            </a:r>
            <a:r>
              <a:rPr lang="it-IT" sz="2000" dirty="0" err="1"/>
              <a:t>increase</a:t>
            </a:r>
            <a:r>
              <a:rPr lang="it-IT" sz="2000" dirty="0"/>
              <a:t> </a:t>
            </a:r>
            <a:r>
              <a:rPr lang="it-IT" sz="2000" dirty="0" err="1"/>
              <a:t>its</a:t>
            </a:r>
            <a:r>
              <a:rPr lang="it-IT" sz="2000" dirty="0"/>
              <a:t> future </a:t>
            </a:r>
            <a:r>
              <a:rPr lang="it-IT" sz="2000" dirty="0" err="1"/>
              <a:t>dividends</a:t>
            </a:r>
            <a:r>
              <a:rPr lang="it-IT" sz="2000" dirty="0"/>
              <a:t> by a </a:t>
            </a:r>
            <a:r>
              <a:rPr lang="it-IT" sz="2000" dirty="0" err="1"/>
              <a:t>level</a:t>
            </a:r>
            <a:r>
              <a:rPr lang="it-IT" sz="2000" dirty="0"/>
              <a:t>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higher</a:t>
            </a:r>
            <a:r>
              <a:rPr lang="it-IT" sz="2000" dirty="0"/>
              <a:t> of minimum </a:t>
            </a:r>
            <a:r>
              <a:rPr lang="it-IT" sz="2000" dirty="0" err="1"/>
              <a:t>guaranteed</a:t>
            </a:r>
            <a:r>
              <a:rPr lang="it-IT" sz="2000" dirty="0"/>
              <a:t>? </a:t>
            </a:r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 err="1"/>
              <a:t>What</a:t>
            </a:r>
            <a:r>
              <a:rPr lang="it-IT" sz="2000" dirty="0"/>
              <a:t> </a:t>
            </a:r>
            <a:r>
              <a:rPr lang="it-IT" sz="2000" dirty="0" err="1"/>
              <a:t>if</a:t>
            </a:r>
            <a:r>
              <a:rPr lang="it-IT" sz="2000" dirty="0"/>
              <a:t> I </a:t>
            </a:r>
            <a:r>
              <a:rPr lang="it-IT" sz="2000" dirty="0" err="1"/>
              <a:t>decrease</a:t>
            </a:r>
            <a:r>
              <a:rPr lang="it-IT" sz="2000" dirty="0"/>
              <a:t> </a:t>
            </a:r>
            <a:r>
              <a:rPr lang="it-IT" sz="2000" dirty="0" err="1"/>
              <a:t>stable</a:t>
            </a:r>
            <a:r>
              <a:rPr lang="it-IT" sz="2000" dirty="0"/>
              <a:t> </a:t>
            </a:r>
            <a:r>
              <a:rPr lang="it-IT" sz="2000" dirty="0" err="1"/>
              <a:t>growth</a:t>
            </a:r>
            <a:r>
              <a:rPr lang="it-IT" sz="2000" dirty="0"/>
              <a:t> rate? For </a:t>
            </a:r>
            <a:r>
              <a:rPr lang="it-IT" sz="2000" dirty="0" err="1"/>
              <a:t>example</a:t>
            </a:r>
            <a:r>
              <a:rPr lang="it-IT" sz="2000" dirty="0"/>
              <a:t> to a </a:t>
            </a:r>
            <a:r>
              <a:rPr lang="it-IT" sz="2000" dirty="0" err="1"/>
              <a:t>value</a:t>
            </a:r>
            <a:r>
              <a:rPr lang="it-IT" sz="2000" dirty="0"/>
              <a:t> </a:t>
            </a:r>
            <a:r>
              <a:rPr lang="it-IT" sz="2000" dirty="0" err="1"/>
              <a:t>similar</a:t>
            </a:r>
            <a:r>
              <a:rPr lang="it-IT" sz="2000" dirty="0"/>
              <a:t> to the risk free I </a:t>
            </a:r>
            <a:r>
              <a:rPr lang="it-IT" sz="2000" dirty="0" err="1"/>
              <a:t>computed</a:t>
            </a:r>
            <a:r>
              <a:rPr lang="it-IT" sz="2000" dirty="0"/>
              <a:t>. </a:t>
            </a:r>
          </a:p>
          <a:p>
            <a:endParaRPr lang="it-IT" sz="2000" dirty="0"/>
          </a:p>
          <a:p>
            <a:pPr lvl="1"/>
            <a:endParaRPr lang="it-IT"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408A3CC-1365-4F02-A73D-0856526AC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7525"/>
            <a:ext cx="11086199" cy="204630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45AF0D2-8F97-4A8D-85AA-FEA06B692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03" y="3663667"/>
            <a:ext cx="3740305" cy="103598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9EE029-85C3-4339-8596-70989D6B0E94}"/>
              </a:ext>
            </a:extLst>
          </p:cNvPr>
          <p:cNvSpPr txBox="1"/>
          <p:nvPr/>
        </p:nvSpPr>
        <p:spPr>
          <a:xfrm>
            <a:off x="4693508" y="3776325"/>
            <a:ext cx="6660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case, after </a:t>
            </a:r>
            <a:r>
              <a:rPr lang="it-IT" dirty="0" err="1"/>
              <a:t>growth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for 2020 I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dirty="0" err="1"/>
              <a:t>growth</a:t>
            </a:r>
            <a:r>
              <a:rPr lang="it-IT" dirty="0"/>
              <a:t> for 2019 </a:t>
            </a:r>
            <a:r>
              <a:rPr lang="it-IT" dirty="0" err="1"/>
              <a:t>decreasing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year</a:t>
            </a:r>
            <a:r>
              <a:rPr lang="it-IT" dirty="0"/>
              <a:t> to </a:t>
            </a:r>
            <a:r>
              <a:rPr lang="it-IT" dirty="0" err="1"/>
              <a:t>arrive</a:t>
            </a:r>
            <a:r>
              <a:rPr lang="it-IT" dirty="0"/>
              <a:t> to the minimum </a:t>
            </a:r>
            <a:r>
              <a:rPr lang="it-IT" dirty="0" err="1"/>
              <a:t>guaranteed</a:t>
            </a:r>
            <a:r>
              <a:rPr lang="it-IT" dirty="0"/>
              <a:t> of 5% for 2024. </a:t>
            </a:r>
            <a:r>
              <a:rPr lang="it-IT" dirty="0" err="1"/>
              <a:t>Other</a:t>
            </a:r>
            <a:r>
              <a:rPr lang="it-IT" dirty="0"/>
              <a:t> inputs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maintained</a:t>
            </a:r>
            <a:r>
              <a:rPr lang="it-IT" dirty="0"/>
              <a:t> </a:t>
            </a:r>
            <a:r>
              <a:rPr lang="it-IT" dirty="0" err="1"/>
              <a:t>stable</a:t>
            </a:r>
            <a:r>
              <a:rPr lang="it-IT" dirty="0"/>
              <a:t>.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67C2DB-C56D-463D-B6BF-1C771BB79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444" y="5488612"/>
            <a:ext cx="3091248" cy="93150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A1EE70E-6A5D-49E2-95A1-D0D3D52A0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550" y="5405392"/>
            <a:ext cx="3964006" cy="109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501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</vt:lpstr>
      <vt:lpstr>Calibri   </vt:lpstr>
      <vt:lpstr>Calibri Light</vt:lpstr>
      <vt:lpstr>Calinri corpo </vt:lpstr>
      <vt:lpstr>Wingdings</vt:lpstr>
      <vt:lpstr>Tema di Office</vt:lpstr>
      <vt:lpstr>DCF Valuation – Lucchesi Simone Luca </vt:lpstr>
      <vt:lpstr>(…it follows) Dividend discount model  </vt:lpstr>
      <vt:lpstr>Graphical results </vt:lpstr>
      <vt:lpstr>Sensitivity on dividend growth rates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DCF Valuation – Lucchesi Simone Luca </dc:title>
  <dc:creator>simone.luca.lucchesi@gmail.com</dc:creator>
  <cp:lastModifiedBy>simone.luca.lucchesi@gmail.com</cp:lastModifiedBy>
  <cp:revision>5</cp:revision>
  <dcterms:created xsi:type="dcterms:W3CDTF">2020-06-08T17:38:47Z</dcterms:created>
  <dcterms:modified xsi:type="dcterms:W3CDTF">2020-06-08T18:26:59Z</dcterms:modified>
</cp:coreProperties>
</file>