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3E0D3E-A733-4DB2-B33F-542078E59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7A930F-431F-41F3-AFA5-4727F5AB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CCAEDD-5A08-48A5-9021-0F82B345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19E5C9-D5DF-4B44-9CA7-7243B41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72970E-5DE3-4893-B515-3C73699C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155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71C22D-696D-4983-9FE6-03C3A909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7AF5F5-8281-4237-B6FC-D5A665BB6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4257F-72F7-4502-AEEA-825FE30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6A9937-49E4-4A2A-B836-C2B16D11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3CE98A-2EA9-4AC7-BC2B-7E5783D9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950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C871DE8-DCDB-40BD-9385-82734052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590C0B-54E4-4C49-B623-1B9025F6E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4529D1-EE85-4D5D-9565-C61E9E053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1FC4C3-40F6-42EC-956A-B30B353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64AFD4-04B4-49FD-B2C3-B9E9878A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22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878BD0-EEF7-4D64-9C72-24721439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ABA859-1B72-4A64-B3A4-E57D4EA7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F255CE-6931-4D83-8211-6957D0D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4CBF15-D875-457C-8795-3FFAB87D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37DBA1-A649-4547-B7D5-378077ED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1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2C7D6-B249-46EF-88F9-71EFAC2F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F58CDF-04DC-4748-AD64-7FB389B77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0BEAF9-2B0D-454A-9AB4-01444F9D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E887C9-3BAE-4E25-857A-D6F47D9D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02E704-1CB9-48B4-AB0C-D264DCC8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0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4F5958-E349-4993-B4C9-5CEDDBAE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C7BC81-F966-4129-8651-BBCC83E77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F6054F-8EDB-4CB5-B814-78AB402FD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83B24B-C72F-4ECA-8A46-E2FA5F6F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252C85-E3E4-49B3-8741-87DD79B4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173EEA-0EA1-4CC1-B31D-7E14FF2B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58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38796-B27A-4036-8B3A-42187A5EF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ECF3A9-143E-4554-82EB-9629AE86A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C53D9E-FFA9-4339-9EAE-F36CE6A7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154F5E-08EC-4F23-B9E1-2FD037D95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822C9B-881A-4B74-BEBD-E7A80D091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8770725-9A2D-4403-8803-88590133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2EB350-8B63-46D1-845F-93B99FB9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AFD5607-5358-4B81-B8D3-72A10411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4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F8C8EE-C0D5-4E8F-860D-BB939D50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F06B753-85F6-4E75-BA78-A8FA346B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B1B2FD4-D758-4116-A078-806F82E1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358721-EC42-4907-A6B7-76820571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8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298D5E-3173-43F9-A203-435BF63B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284B42A-1D9E-44E3-9EB7-79EF84FD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08249F-8EB6-4588-B35D-4763DC38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66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CE9166-7A16-4E7D-A21A-7A49E3F9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2E0E84-9EFF-4FF6-A73C-AE5C8D093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5BEC3E-64E3-4F60-A5DD-49EB5CE13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0DABD2-F85A-4BD2-B2E1-25F5F2FD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6D5D6E-7C7E-4A0B-BFE9-881D0A20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F3064E-3C84-4E0D-817B-12CA090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164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59B90-0095-420D-B51F-70548F8D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7D8D7B-D2ED-462B-AE4F-5DC65167D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D9FC71-3440-4AC4-A61B-9BC16E49A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95C9E-319F-48A6-9296-D8FEAAC4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FA020F-6392-444E-B415-E98A551A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1819E3-0BF2-4A08-AE92-1AEF111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98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55B0A0-81F7-4487-85DA-88195A46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F69F18-16EC-49D2-8B8D-8C4E2FDA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60A2C9-344A-4747-9F69-4B9C211A4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54FF-AF22-4898-AAC4-205C81DC9B33}" type="datetimeFigureOut">
              <a:rPr lang="it-IT" smtClean="0"/>
              <a:t>07/06/2020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02F66E-016A-4B29-8C23-EA8391847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AAE0D5-4454-4C44-B304-026EE4B29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52C9-DBE1-4153-97A4-B5CD3904DE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5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nelucchesi/Corporate-project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1C1C9-88A1-4CDA-95FA-FB045DA5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75"/>
            <a:ext cx="10515600" cy="687511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"/>
              </a:rPr>
              <a:t>A brief </a:t>
            </a:r>
            <a:r>
              <a:rPr lang="it-IT" sz="2800" b="1" dirty="0" err="1">
                <a:latin typeface="Calibri   "/>
              </a:rPr>
              <a:t>introduction</a:t>
            </a:r>
            <a:r>
              <a:rPr lang="it-IT" sz="2800" b="1" dirty="0">
                <a:latin typeface="Calibri   "/>
              </a:rPr>
              <a:t> of soft skills </a:t>
            </a:r>
            <a:r>
              <a:rPr lang="it-IT" sz="2800" b="1" dirty="0" err="1">
                <a:latin typeface="Calibri   "/>
              </a:rPr>
              <a:t>we</a:t>
            </a:r>
            <a:r>
              <a:rPr lang="it-IT" sz="2800" b="1" dirty="0">
                <a:latin typeface="Calibri   "/>
              </a:rPr>
              <a:t> </a:t>
            </a:r>
            <a:r>
              <a:rPr lang="it-IT" sz="2800" b="1" dirty="0" err="1">
                <a:latin typeface="Calibri   "/>
              </a:rPr>
              <a:t>have</a:t>
            </a:r>
            <a:r>
              <a:rPr lang="it-IT" sz="2800" b="1" dirty="0">
                <a:latin typeface="Calibri   "/>
              </a:rPr>
              <a:t> </a:t>
            </a:r>
            <a:r>
              <a:rPr lang="it-IT" sz="2800" b="1" dirty="0" err="1">
                <a:latin typeface="Calibri   "/>
              </a:rPr>
              <a:t>developed</a:t>
            </a:r>
            <a:r>
              <a:rPr lang="it-IT" sz="2800" b="1" dirty="0">
                <a:latin typeface="Calibri   "/>
              </a:rPr>
              <a:t> co-</a:t>
            </a:r>
            <a:r>
              <a:rPr lang="it-IT" sz="2800" b="1" dirty="0" err="1">
                <a:latin typeface="Calibri   "/>
              </a:rPr>
              <a:t>working</a:t>
            </a:r>
            <a:endParaRPr lang="it-IT" sz="2800" b="1" dirty="0">
              <a:latin typeface="Calibri   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9000AA-0360-4984-93B7-4FDE2DBE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086"/>
            <a:ext cx="10515600" cy="5482469"/>
          </a:xfrm>
        </p:spPr>
        <p:txBody>
          <a:bodyPr>
            <a:normAutofit lnSpcReduction="10000"/>
          </a:bodyPr>
          <a:lstStyle/>
          <a:p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decided</a:t>
            </a:r>
            <a:r>
              <a:rPr lang="it-IT" sz="2200" dirty="0">
                <a:latin typeface="Calibri  "/>
              </a:rPr>
              <a:t> to create an online repository on GitHub in </a:t>
            </a:r>
            <a:r>
              <a:rPr lang="it-IT" sz="2200" dirty="0" err="1">
                <a:latin typeface="Calibri  "/>
              </a:rPr>
              <a:t>order</a:t>
            </a:r>
            <a:r>
              <a:rPr lang="it-IT" sz="2200" dirty="0">
                <a:latin typeface="Calibri  "/>
              </a:rPr>
              <a:t> to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a remote copy of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working</a:t>
            </a:r>
            <a:r>
              <a:rPr lang="it-IT" sz="2200" dirty="0">
                <a:latin typeface="Calibri  "/>
              </a:rPr>
              <a:t> folder. </a:t>
            </a:r>
            <a:r>
              <a:rPr lang="it-IT" sz="2200" dirty="0" err="1">
                <a:latin typeface="Calibri  "/>
              </a:rPr>
              <a:t>Then</a:t>
            </a:r>
            <a:r>
              <a:rPr lang="it-IT" sz="2200" dirty="0">
                <a:latin typeface="Calibri  "/>
              </a:rPr>
              <a:t>, thanks to a </a:t>
            </a:r>
            <a:r>
              <a:rPr lang="it-IT" sz="2200" dirty="0" err="1">
                <a:latin typeface="Calibri  "/>
              </a:rPr>
              <a:t>proper</a:t>
            </a:r>
            <a:r>
              <a:rPr lang="it-IT" sz="2200" dirty="0">
                <a:latin typeface="Calibri  "/>
              </a:rPr>
              <a:t> software (</a:t>
            </a:r>
            <a:r>
              <a:rPr lang="it-IT" sz="2200" dirty="0" err="1">
                <a:latin typeface="Calibri  "/>
              </a:rPr>
              <a:t>Git</a:t>
            </a:r>
            <a:r>
              <a:rPr lang="it-IT" sz="2200" dirty="0">
                <a:latin typeface="Calibri  "/>
              </a:rPr>
              <a:t>) </a:t>
            </a:r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started</a:t>
            </a:r>
            <a:r>
              <a:rPr lang="it-IT" sz="2200" dirty="0">
                <a:latin typeface="Calibri  "/>
              </a:rPr>
              <a:t> to </a:t>
            </a:r>
            <a:r>
              <a:rPr lang="it-IT" sz="2200" dirty="0" err="1">
                <a:latin typeface="Calibri  "/>
              </a:rPr>
              <a:t>push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results</a:t>
            </a:r>
            <a:r>
              <a:rPr lang="it-IT" sz="2200" dirty="0">
                <a:latin typeface="Calibri  "/>
              </a:rPr>
              <a:t>, update </a:t>
            </a:r>
            <a:r>
              <a:rPr lang="it-IT" sz="2200" dirty="0" err="1">
                <a:latin typeface="Calibri  "/>
              </a:rPr>
              <a:t>them</a:t>
            </a:r>
            <a:r>
              <a:rPr lang="it-IT" sz="2200" dirty="0">
                <a:latin typeface="Calibri  "/>
              </a:rPr>
              <a:t> and </a:t>
            </a:r>
            <a:r>
              <a:rPr lang="it-IT" sz="2200" dirty="0" err="1">
                <a:latin typeface="Calibri  "/>
              </a:rPr>
              <a:t>retrieve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colleague</a:t>
            </a:r>
            <a:r>
              <a:rPr lang="it-IT" sz="2200" dirty="0">
                <a:latin typeface="Calibri  "/>
              </a:rPr>
              <a:t> work. </a:t>
            </a:r>
            <a:br>
              <a:rPr lang="it-IT" sz="2200" dirty="0">
                <a:latin typeface="Calibri  "/>
              </a:rPr>
            </a:br>
            <a:r>
              <a:rPr lang="it-IT" sz="2000" dirty="0">
                <a:latin typeface="Calibri  "/>
              </a:rPr>
              <a:t>(For </a:t>
            </a:r>
            <a:r>
              <a:rPr lang="it-IT" sz="2000" dirty="0" err="1">
                <a:latin typeface="Calibri  "/>
              </a:rPr>
              <a:t>further</a:t>
            </a:r>
            <a:r>
              <a:rPr lang="it-IT" sz="2000" dirty="0">
                <a:latin typeface="Calibri  "/>
              </a:rPr>
              <a:t> </a:t>
            </a:r>
            <a:r>
              <a:rPr lang="it-IT" sz="2000" dirty="0" err="1">
                <a:latin typeface="Calibri  "/>
              </a:rPr>
              <a:t>details</a:t>
            </a:r>
            <a:r>
              <a:rPr lang="it-IT" sz="2000" dirty="0">
                <a:latin typeface="Calibri  "/>
              </a:rPr>
              <a:t>: </a:t>
            </a:r>
            <a:r>
              <a:rPr lang="it-IT" sz="2000" dirty="0">
                <a:latin typeface="Calibri  "/>
                <a:hlinkClick r:id="rId2"/>
              </a:rPr>
              <a:t>https://github.com/simonelucchesi/Corporate-project-</a:t>
            </a:r>
            <a:r>
              <a:rPr lang="it-IT" sz="2000" dirty="0">
                <a:latin typeface="Calibri  "/>
              </a:rPr>
              <a:t>)</a:t>
            </a:r>
          </a:p>
          <a:p>
            <a:endParaRPr lang="it-IT" sz="2200" dirty="0">
              <a:latin typeface="Calibri  "/>
            </a:endParaRPr>
          </a:p>
          <a:p>
            <a:r>
              <a:rPr lang="it-IT" sz="2200" dirty="0" err="1">
                <a:latin typeface="Calibri  "/>
              </a:rPr>
              <a:t>Even</a:t>
            </a:r>
            <a:r>
              <a:rPr lang="it-IT" sz="2200" dirty="0">
                <a:latin typeface="Calibri  "/>
              </a:rPr>
              <a:t> thanks to </a:t>
            </a:r>
            <a:r>
              <a:rPr lang="it-IT" sz="2200" dirty="0" err="1">
                <a:latin typeface="Calibri  "/>
              </a:rPr>
              <a:t>this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practice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improved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capability of co-</a:t>
            </a:r>
            <a:r>
              <a:rPr lang="it-IT" sz="2200" dirty="0" err="1">
                <a:latin typeface="Calibri  "/>
              </a:rPr>
              <a:t>working</a:t>
            </a:r>
            <a:r>
              <a:rPr lang="it-IT" sz="2200" dirty="0">
                <a:latin typeface="Calibri  "/>
              </a:rPr>
              <a:t>, </a:t>
            </a:r>
            <a:r>
              <a:rPr lang="it-IT" sz="2200" dirty="0" err="1">
                <a:latin typeface="Calibri  "/>
              </a:rPr>
              <a:t>speaking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through</a:t>
            </a:r>
            <a:r>
              <a:rPr lang="it-IT" sz="2200" dirty="0">
                <a:latin typeface="Calibri  "/>
              </a:rPr>
              <a:t> Skype (sharing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screens). </a:t>
            </a:r>
          </a:p>
          <a:p>
            <a:endParaRPr lang="it-IT" sz="2200" dirty="0">
              <a:latin typeface="Calibri  "/>
            </a:endParaRPr>
          </a:p>
          <a:p>
            <a:r>
              <a:rPr lang="it-IT" sz="2200" dirty="0" err="1">
                <a:latin typeface="Calibri  "/>
              </a:rPr>
              <a:t>Most</a:t>
            </a:r>
            <a:r>
              <a:rPr lang="it-IT" sz="2200" dirty="0">
                <a:latin typeface="Calibri  "/>
              </a:rPr>
              <a:t> of </a:t>
            </a:r>
            <a:r>
              <a:rPr lang="it-IT" sz="2200" dirty="0" err="1">
                <a:latin typeface="Calibri  "/>
              </a:rPr>
              <a:t>analytics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was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developed</a:t>
            </a:r>
            <a:r>
              <a:rPr lang="it-IT" sz="2200" dirty="0">
                <a:latin typeface="Calibri  "/>
              </a:rPr>
              <a:t> on Jupiter Notebooks (Python programming), </a:t>
            </a:r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found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it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very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useful</a:t>
            </a:r>
            <a:r>
              <a:rPr lang="it-IT" sz="2200" dirty="0">
                <a:latin typeface="Calibri  "/>
              </a:rPr>
              <a:t> for making data </a:t>
            </a:r>
            <a:r>
              <a:rPr lang="it-IT" sz="2200" dirty="0" err="1">
                <a:latin typeface="Calibri  "/>
              </a:rPr>
              <a:t>analytics</a:t>
            </a:r>
            <a:r>
              <a:rPr lang="it-IT" sz="2200" dirty="0">
                <a:latin typeface="Calibri  "/>
              </a:rPr>
              <a:t>. </a:t>
            </a:r>
            <a:r>
              <a:rPr lang="it-IT" sz="2000" dirty="0">
                <a:latin typeface="Calibri  "/>
              </a:rPr>
              <a:t>(For </a:t>
            </a:r>
            <a:r>
              <a:rPr lang="it-IT" sz="2000" dirty="0" err="1">
                <a:latin typeface="Calibri  "/>
              </a:rPr>
              <a:t>further</a:t>
            </a:r>
            <a:r>
              <a:rPr lang="it-IT" sz="2000" dirty="0">
                <a:latin typeface="Calibri  "/>
              </a:rPr>
              <a:t> </a:t>
            </a:r>
            <a:r>
              <a:rPr lang="it-IT" sz="2000" dirty="0" err="1">
                <a:latin typeface="Calibri  "/>
              </a:rPr>
              <a:t>details</a:t>
            </a:r>
            <a:r>
              <a:rPr lang="it-IT" sz="2000" dirty="0">
                <a:latin typeface="Calibri  "/>
              </a:rPr>
              <a:t>: </a:t>
            </a:r>
            <a:r>
              <a:rPr lang="it-IT" sz="2000" dirty="0" err="1">
                <a:latin typeface="Calibri  "/>
              </a:rPr>
              <a:t>see</a:t>
            </a:r>
            <a:r>
              <a:rPr lang="it-IT" sz="2000" dirty="0">
                <a:latin typeface="Calibri  "/>
              </a:rPr>
              <a:t> Notebooks </a:t>
            </a:r>
            <a:r>
              <a:rPr lang="it-IT" sz="2000" dirty="0" err="1">
                <a:latin typeface="Calibri  "/>
              </a:rPr>
              <a:t>section</a:t>
            </a:r>
            <a:r>
              <a:rPr lang="it-IT" sz="2000" dirty="0">
                <a:latin typeface="Calibri  "/>
              </a:rPr>
              <a:t>)</a:t>
            </a:r>
          </a:p>
          <a:p>
            <a:endParaRPr lang="it-IT" sz="2200" dirty="0">
              <a:latin typeface="Calibri  "/>
            </a:endParaRPr>
          </a:p>
          <a:p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improved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Excel knowledge: in </a:t>
            </a:r>
            <a:r>
              <a:rPr lang="it-IT" sz="2200" dirty="0" err="1">
                <a:latin typeface="Calibri  "/>
              </a:rPr>
              <a:t>fact</a:t>
            </a:r>
            <a:r>
              <a:rPr lang="it-IT" sz="2200" dirty="0">
                <a:latin typeface="Calibri  "/>
              </a:rPr>
              <a:t>, </a:t>
            </a:r>
            <a:r>
              <a:rPr lang="it-IT" sz="2200" dirty="0" err="1">
                <a:latin typeface="Calibri  "/>
              </a:rPr>
              <a:t>most</a:t>
            </a:r>
            <a:r>
              <a:rPr lang="it-IT" sz="2200" dirty="0">
                <a:latin typeface="Calibri  "/>
              </a:rPr>
              <a:t> of </a:t>
            </a:r>
            <a:r>
              <a:rPr lang="it-IT" sz="2200" dirty="0" err="1">
                <a:latin typeface="Calibri  "/>
              </a:rPr>
              <a:t>analytical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results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were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translated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into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it</a:t>
            </a:r>
            <a:r>
              <a:rPr lang="it-IT" sz="2200" dirty="0">
                <a:latin typeface="Calibri  "/>
              </a:rPr>
              <a:t>, in </a:t>
            </a:r>
            <a:r>
              <a:rPr lang="it-IT" sz="2200" dirty="0" err="1">
                <a:latin typeface="Calibri  "/>
              </a:rPr>
              <a:t>order</a:t>
            </a:r>
            <a:r>
              <a:rPr lang="it-IT" sz="2200" dirty="0">
                <a:latin typeface="Calibri  "/>
              </a:rPr>
              <a:t> to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a </a:t>
            </a:r>
            <a:r>
              <a:rPr lang="it-IT" sz="2200" dirty="0" err="1">
                <a:latin typeface="Calibri  "/>
              </a:rPr>
              <a:t>better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view</a:t>
            </a:r>
            <a:r>
              <a:rPr lang="it-IT" sz="2200" dirty="0">
                <a:latin typeface="Calibri  "/>
              </a:rPr>
              <a:t> of </a:t>
            </a:r>
            <a:r>
              <a:rPr lang="it-IT" sz="2200" dirty="0" err="1">
                <a:latin typeface="Calibri  "/>
              </a:rPr>
              <a:t>all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our</a:t>
            </a:r>
            <a:r>
              <a:rPr lang="it-IT" sz="2200" dirty="0">
                <a:latin typeface="Calibri  "/>
              </a:rPr>
              <a:t> work. </a:t>
            </a:r>
          </a:p>
          <a:p>
            <a:endParaRPr lang="it-IT" sz="2200" dirty="0">
              <a:latin typeface="Calibri  "/>
            </a:endParaRPr>
          </a:p>
          <a:p>
            <a:r>
              <a:rPr lang="it-IT" sz="2200" dirty="0">
                <a:latin typeface="Calibri  "/>
              </a:rPr>
              <a:t>Co-work </a:t>
            </a:r>
            <a:r>
              <a:rPr lang="it-IT" sz="2200" dirty="0" err="1">
                <a:latin typeface="Calibri  "/>
              </a:rPr>
              <a:t>notwithstanding</a:t>
            </a:r>
            <a:r>
              <a:rPr lang="it-IT" sz="2200" dirty="0">
                <a:latin typeface="Calibri  "/>
              </a:rPr>
              <a:t>, </a:t>
            </a:r>
            <a:r>
              <a:rPr lang="it-IT" sz="2200" dirty="0" err="1">
                <a:latin typeface="Calibri  "/>
              </a:rPr>
              <a:t>we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also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have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developped</a:t>
            </a:r>
            <a:r>
              <a:rPr lang="it-IT" sz="2200" dirty="0">
                <a:latin typeface="Calibri  "/>
              </a:rPr>
              <a:t> a personal </a:t>
            </a:r>
            <a:r>
              <a:rPr lang="it-IT" sz="2200" dirty="0" err="1">
                <a:latin typeface="Calibri  "/>
              </a:rPr>
              <a:t>critical</a:t>
            </a:r>
            <a:r>
              <a:rPr lang="it-IT" sz="2200" dirty="0">
                <a:latin typeface="Calibri  "/>
              </a:rPr>
              <a:t> </a:t>
            </a:r>
            <a:r>
              <a:rPr lang="it-IT" sz="2200" dirty="0" err="1">
                <a:latin typeface="Calibri  "/>
              </a:rPr>
              <a:t>approach</a:t>
            </a:r>
            <a:r>
              <a:rPr lang="it-IT" sz="2200" dirty="0">
                <a:latin typeface="Calibri  "/>
              </a:rPr>
              <a:t>. In </a:t>
            </a:r>
            <a:r>
              <a:rPr lang="it-IT" sz="2200" dirty="0" err="1">
                <a:latin typeface="Calibri  "/>
              </a:rPr>
              <a:t>fact</a:t>
            </a:r>
            <a:r>
              <a:rPr lang="it-IT" sz="2200" dirty="0">
                <a:latin typeface="Calibri  "/>
              </a:rPr>
              <a:t>, forecasts </a:t>
            </a:r>
            <a:r>
              <a:rPr lang="it-IT" sz="2200" dirty="0" err="1">
                <a:latin typeface="Calibri  "/>
              </a:rPr>
              <a:t>were</a:t>
            </a:r>
            <a:r>
              <a:rPr lang="it-IT" sz="2200" dirty="0">
                <a:latin typeface="Calibri  "/>
              </a:rPr>
              <a:t> made </a:t>
            </a:r>
            <a:r>
              <a:rPr lang="it-IT" sz="2200" dirty="0" err="1">
                <a:latin typeface="Calibri  "/>
              </a:rPr>
              <a:t>individually</a:t>
            </a:r>
            <a:r>
              <a:rPr lang="it-IT" sz="2200" dirty="0">
                <a:latin typeface="Calibri  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016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2326E1-6D16-4D6B-8EDF-A88CC112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55"/>
            <a:ext cx="10515600" cy="807867"/>
          </a:xfrm>
        </p:spPr>
        <p:txBody>
          <a:bodyPr>
            <a:noAutofit/>
          </a:bodyPr>
          <a:lstStyle/>
          <a:p>
            <a:r>
              <a:rPr lang="en-GB" sz="3000" b="1" dirty="0">
                <a:latin typeface="Calibri   "/>
              </a:rPr>
              <a:t>Risk fundamental analysis: our way of computing cost of equity and cost of capital for A2A.</a:t>
            </a:r>
            <a:endParaRPr lang="it-IT" sz="3000" dirty="0">
              <a:latin typeface="Calibri   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EA9F1E-6FC4-4E57-B85C-01550F66A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1) First component of risk, risk free rate </a:t>
                </a:r>
              </a:p>
              <a:p>
                <a:r>
                  <a:rPr lang="it-IT" sz="2400" b="1" dirty="0" err="1"/>
                  <a:t>Our</a:t>
                </a:r>
                <a:r>
                  <a:rPr lang="it-IT" sz="2400" b="1" dirty="0"/>
                  <a:t> </a:t>
                </a:r>
                <a:r>
                  <a:rPr lang="it-IT" sz="2400" b="1" dirty="0" err="1"/>
                  <a:t>assumptions</a:t>
                </a:r>
                <a:r>
                  <a:rPr lang="it-IT" sz="2400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used</a:t>
                </a:r>
                <a:r>
                  <a:rPr lang="it-IT" sz="2000" dirty="0"/>
                  <a:t> spot </a:t>
                </a:r>
                <a:r>
                  <a:rPr lang="it-IT" sz="2000" dirty="0" err="1"/>
                  <a:t>rates</a:t>
                </a:r>
                <a:r>
                  <a:rPr lang="it-IT" sz="2000" dirty="0"/>
                  <a:t> for 10 </a:t>
                </a:r>
                <a:r>
                  <a:rPr lang="it-IT" sz="2000" dirty="0" err="1"/>
                  <a:t>maturities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provided</a:t>
                </a:r>
                <a:r>
                  <a:rPr lang="it-IT" sz="2000" dirty="0"/>
                  <a:t> by ECB (triple A rating)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computed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geometric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average</a:t>
                </a:r>
                <a:r>
                  <a:rPr lang="it-IT" sz="2000" dirty="0"/>
                  <a:t> over </a:t>
                </a:r>
                <a:r>
                  <a:rPr lang="it-IT" sz="2000" dirty="0" err="1"/>
                  <a:t>past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five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years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obs</a:t>
                </a:r>
                <a:r>
                  <a:rPr lang="it-IT" sz="20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it-IT" sz="2000" dirty="0" err="1"/>
                  <a:t>Anyway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did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not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consider</a:t>
                </a:r>
                <a:r>
                  <a:rPr lang="it-IT" sz="2000" dirty="0"/>
                  <a:t> Covid19 impact: trend in </a:t>
                </a:r>
                <a:r>
                  <a:rPr lang="it-IT" sz="2000" dirty="0" err="1"/>
                  <a:t>interest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rates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would</a:t>
                </a:r>
                <a:r>
                  <a:rPr lang="it-IT" sz="2000" dirty="0"/>
                  <a:t> be </a:t>
                </a:r>
                <a:r>
                  <a:rPr lang="it-IT" sz="2000" dirty="0" err="1"/>
                  <a:t>highly</a:t>
                </a:r>
                <a:r>
                  <a:rPr lang="it-IT" sz="2000" dirty="0"/>
                  <a:t> </a:t>
                </a:r>
                <a:r>
                  <a:rPr lang="it-IT" sz="2000" dirty="0" err="1"/>
                  <a:t>decreasing</a:t>
                </a:r>
                <a:r>
                  <a:rPr lang="it-IT" sz="2000" dirty="0"/>
                  <a:t>.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purpose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has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been</a:t>
                </a:r>
                <a:r>
                  <a:rPr lang="it-IT" sz="2000" dirty="0"/>
                  <a:t> to </a:t>
                </a:r>
                <a:r>
                  <a:rPr lang="it-IT" sz="2000" dirty="0" err="1"/>
                  <a:t>find</a:t>
                </a:r>
                <a:r>
                  <a:rPr lang="it-IT" sz="2000" dirty="0"/>
                  <a:t> a risk free rate to </a:t>
                </a:r>
                <a:r>
                  <a:rPr lang="it-IT" sz="2000" dirty="0" err="1"/>
                  <a:t>maintain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constant</a:t>
                </a:r>
                <a:r>
                  <a:rPr lang="it-IT" sz="2000" dirty="0"/>
                  <a:t> over time.</a:t>
                </a:r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r>
                  <a:rPr lang="it-IT" sz="2400" b="1" dirty="0" err="1"/>
                  <a:t>Results</a:t>
                </a:r>
                <a:r>
                  <a:rPr lang="it-IT" sz="2400" b="1" dirty="0"/>
                  <a:t>: </a:t>
                </a:r>
              </a:p>
              <a:p>
                <a:pPr marL="0" indent="0">
                  <a:buNone/>
                </a:pP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plotted</a:t>
                </a:r>
                <a:r>
                  <a:rPr lang="it-IT" sz="2000" dirty="0"/>
                  <a:t> the </a:t>
                </a:r>
                <a:r>
                  <a:rPr lang="it-IT" sz="2000" dirty="0" err="1"/>
                  <a:t>series</a:t>
                </a:r>
                <a:r>
                  <a:rPr lang="it-IT" sz="2000" dirty="0"/>
                  <a:t>, </a:t>
                </a:r>
                <a:r>
                  <a:rPr lang="it-IT" sz="2000" dirty="0" err="1"/>
                  <a:t>it</a:t>
                </a:r>
                <a:r>
                  <a:rPr lang="it-IT" sz="2000" dirty="0"/>
                  <a:t> can be </a:t>
                </a:r>
                <a:r>
                  <a:rPr lang="it-IT" sz="2000" dirty="0" err="1"/>
                  <a:t>appreciated</a:t>
                </a:r>
                <a:r>
                  <a:rPr lang="it-IT" sz="2000" dirty="0"/>
                  <a:t> a negative trend </a:t>
                </a:r>
              </a:p>
              <a:p>
                <a:pPr marL="0" indent="0">
                  <a:buNone/>
                </a:pPr>
                <a:r>
                  <a:rPr lang="it-IT" sz="2000" dirty="0"/>
                  <a:t>in </a:t>
                </a:r>
                <a:r>
                  <a:rPr lang="it-IT" sz="2000" dirty="0" err="1"/>
                  <a:t>most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recent</a:t>
                </a:r>
                <a:r>
                  <a:rPr lang="it-IT" sz="2000" dirty="0"/>
                  <a:t> </a:t>
                </a:r>
                <a:r>
                  <a:rPr lang="it-IT" sz="2000" dirty="0" err="1"/>
                  <a:t>years</a:t>
                </a:r>
                <a:r>
                  <a:rPr lang="it-IT" sz="2000" dirty="0"/>
                  <a:t>.</a:t>
                </a:r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r>
                  <a:rPr lang="it-IT" sz="2000" dirty="0"/>
                  <a:t>Computing  the </a:t>
                </a:r>
                <a:r>
                  <a:rPr lang="it-IT" sz="2000" dirty="0" err="1"/>
                  <a:t>geometric</a:t>
                </a:r>
                <a:r>
                  <a:rPr lang="it-IT" sz="2000" dirty="0"/>
                  <a:t> </a:t>
                </a:r>
                <a:r>
                  <a:rPr lang="it-IT" sz="2000" dirty="0" err="1"/>
                  <a:t>average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get</a:t>
                </a:r>
                <a:r>
                  <a:rPr lang="it-IT" sz="2000" dirty="0"/>
                  <a:t> the following </a:t>
                </a:r>
              </a:p>
              <a:p>
                <a:pPr marL="0" indent="0">
                  <a:buNone/>
                </a:pPr>
                <a:r>
                  <a:rPr lang="it-IT" sz="2000" dirty="0" err="1"/>
                  <a:t>Result</a:t>
                </a:r>
                <a:r>
                  <a:rPr lang="it-IT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it-IT" sz="2000" dirty="0"/>
                  <a:t> = </a:t>
                </a:r>
                <a:r>
                  <a:rPr lang="it-IT" sz="2000" dirty="0">
                    <a:highlight>
                      <a:srgbClr val="FFFF00"/>
                    </a:highlight>
                  </a:rPr>
                  <a:t>0,32%, </a:t>
                </a:r>
                <a:r>
                  <a:rPr lang="it-IT" sz="2000" dirty="0" err="1"/>
                  <a:t>our</a:t>
                </a:r>
                <a:r>
                  <a:rPr lang="it-IT" sz="2000" dirty="0"/>
                  <a:t> proxy. </a:t>
                </a:r>
              </a:p>
              <a:p>
                <a:endParaRPr lang="it-IT" sz="2400" b="1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EA9F1E-6FC4-4E57-B85C-01550F66A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522"/>
                <a:ext cx="10515600" cy="5271441"/>
              </a:xfrm>
              <a:blipFill>
                <a:blip r:embed="rId2"/>
                <a:stretch>
                  <a:fillRect l="-1217" t="-196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D6284A8-F9EC-4280-860C-826EE239F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80" y="3320408"/>
            <a:ext cx="4305720" cy="269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D606D-8BB9-468C-82BA-01DD09B7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"/>
              </a:rPr>
              <a:t>CAPM: market and country risk </a:t>
            </a:r>
            <a:r>
              <a:rPr lang="it-IT" sz="2800" b="1" dirty="0" err="1">
                <a:latin typeface="Calibri   "/>
              </a:rPr>
              <a:t>premiums</a:t>
            </a:r>
            <a:r>
              <a:rPr lang="it-IT" sz="2800" b="1" dirty="0">
                <a:latin typeface="Calibri   "/>
              </a:rPr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25071-D945-4144-9FF4-C5288323C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230705"/>
          </a:xfrm>
        </p:spPr>
        <p:txBody>
          <a:bodyPr>
            <a:normAutofit lnSpcReduction="10000"/>
          </a:bodyPr>
          <a:lstStyle/>
          <a:p>
            <a:r>
              <a:rPr lang="it-IT" sz="2400" b="1" dirty="0" err="1"/>
              <a:t>Assumptions</a:t>
            </a:r>
            <a:r>
              <a:rPr lang="it-IT" sz="24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Due to the </a:t>
            </a:r>
            <a:r>
              <a:rPr lang="it-IT" sz="2000" dirty="0" err="1"/>
              <a:t>fact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considered</a:t>
            </a:r>
            <a:r>
              <a:rPr lang="it-IT" sz="2000" dirty="0"/>
              <a:t> </a:t>
            </a:r>
            <a:r>
              <a:rPr lang="it-IT" sz="2000" dirty="0" err="1"/>
              <a:t>European</a:t>
            </a:r>
            <a:r>
              <a:rPr lang="it-IT" sz="2000" dirty="0"/>
              <a:t> spot </a:t>
            </a:r>
            <a:r>
              <a:rPr lang="it-IT" sz="2000" dirty="0" err="1"/>
              <a:t>rates</a:t>
            </a:r>
            <a:r>
              <a:rPr lang="it-IT" sz="2000" dirty="0"/>
              <a:t>, </a:t>
            </a:r>
            <a:r>
              <a:rPr lang="it-IT" sz="2000" dirty="0" err="1"/>
              <a:t>German</a:t>
            </a:r>
            <a:r>
              <a:rPr lang="it-IT" sz="2000" dirty="0"/>
              <a:t> stock market </a:t>
            </a:r>
            <a:r>
              <a:rPr lang="it-IT" sz="2000" dirty="0" err="1"/>
              <a:t>represents</a:t>
            </a:r>
            <a:r>
              <a:rPr lang="it-IT" sz="2000" dirty="0"/>
              <a:t> a candidate: by </a:t>
            </a:r>
            <a:r>
              <a:rPr lang="it-IT" sz="2000" dirty="0" err="1"/>
              <a:t>consistency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computed</a:t>
            </a:r>
            <a:r>
              <a:rPr lang="it-IT" sz="2000" dirty="0"/>
              <a:t> market risk premium </a:t>
            </a:r>
            <a:r>
              <a:rPr lang="it-IT" sz="2000" dirty="0" err="1"/>
              <a:t>using</a:t>
            </a:r>
            <a:r>
              <a:rPr lang="it-IT" sz="2000" dirty="0"/>
              <a:t> </a:t>
            </a:r>
            <a:r>
              <a:rPr lang="it-IT" sz="2000" dirty="0" err="1"/>
              <a:t>Dax</a:t>
            </a:r>
            <a:r>
              <a:rPr lang="it-IT" sz="2000" dirty="0"/>
              <a:t> </a:t>
            </a:r>
            <a:r>
              <a:rPr lang="it-IT" sz="2000" dirty="0" err="1"/>
              <a:t>average</a:t>
            </a:r>
            <a:r>
              <a:rPr lang="it-IT" sz="2000" dirty="0"/>
              <a:t> log </a:t>
            </a:r>
            <a:r>
              <a:rPr lang="it-IT" sz="2000" dirty="0" err="1"/>
              <a:t>return</a:t>
            </a:r>
            <a:r>
              <a:rPr lang="it-IT" sz="2000" dirty="0"/>
              <a:t> over </a:t>
            </a:r>
            <a:r>
              <a:rPr lang="it-IT" sz="2000" dirty="0" err="1"/>
              <a:t>past</a:t>
            </a:r>
            <a:r>
              <a:rPr lang="it-IT" sz="2000" dirty="0"/>
              <a:t> 5 </a:t>
            </a:r>
            <a:r>
              <a:rPr lang="it-IT" sz="2000" dirty="0" err="1"/>
              <a:t>years</a:t>
            </a:r>
            <a:r>
              <a:rPr lang="it-IT" sz="2000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/>
              <a:t> </a:t>
            </a:r>
            <a:r>
              <a:rPr lang="it-IT" sz="2000" dirty="0" err="1"/>
              <a:t>Anyway</a:t>
            </a:r>
            <a:r>
              <a:rPr lang="it-IT" sz="2000" dirty="0"/>
              <a:t>, country risk premium component must be </a:t>
            </a:r>
            <a:r>
              <a:rPr lang="it-IT" sz="2000" dirty="0" err="1"/>
              <a:t>included</a:t>
            </a:r>
            <a:r>
              <a:rPr lang="it-IT" sz="2000" dirty="0"/>
              <a:t> for </a:t>
            </a:r>
            <a:r>
              <a:rPr lang="it-IT" sz="2000" dirty="0" err="1"/>
              <a:t>Italy</a:t>
            </a:r>
            <a:r>
              <a:rPr lang="it-IT" sz="2000" dirty="0"/>
              <a:t>: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used</a:t>
            </a:r>
            <a:r>
              <a:rPr lang="it-IT" sz="2000" dirty="0"/>
              <a:t> a </a:t>
            </a:r>
            <a:r>
              <a:rPr lang="it-IT" sz="2000" dirty="0" err="1"/>
              <a:t>rescaled</a:t>
            </a:r>
            <a:r>
              <a:rPr lang="it-IT" sz="2000" dirty="0"/>
              <a:t> CDS (</a:t>
            </a:r>
            <a:r>
              <a:rPr lang="it-IT" sz="2000" dirty="0" err="1"/>
              <a:t>starting</a:t>
            </a:r>
            <a:r>
              <a:rPr lang="it-IT" sz="2000" dirty="0"/>
              <a:t> from 170 BP) by standard </a:t>
            </a:r>
            <a:r>
              <a:rPr lang="it-IT" sz="2000" dirty="0" err="1"/>
              <a:t>deviations</a:t>
            </a:r>
            <a:r>
              <a:rPr lang="it-IT" sz="2000" dirty="0"/>
              <a:t> on </a:t>
            </a:r>
            <a:r>
              <a:rPr lang="it-IT" sz="2000" dirty="0" err="1"/>
              <a:t>Italian</a:t>
            </a:r>
            <a:r>
              <a:rPr lang="it-IT" sz="2000" dirty="0"/>
              <a:t> stock and bond markets. </a:t>
            </a:r>
          </a:p>
          <a:p>
            <a:pPr lvl="1"/>
            <a:r>
              <a:rPr lang="it-IT" sz="1800" dirty="0"/>
              <a:t>In the </a:t>
            </a:r>
            <a:r>
              <a:rPr lang="it-IT" sz="1800" dirty="0" err="1"/>
              <a:t>detail</a:t>
            </a:r>
            <a:r>
              <a:rPr lang="it-IT" sz="1800" dirty="0"/>
              <a:t>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computed</a:t>
            </a:r>
            <a:r>
              <a:rPr lang="it-IT" sz="1800" dirty="0"/>
              <a:t> </a:t>
            </a:r>
            <a:r>
              <a:rPr lang="it-IT" sz="1800" dirty="0" err="1"/>
              <a:t>std</a:t>
            </a:r>
            <a:r>
              <a:rPr lang="it-IT" sz="1800" dirty="0"/>
              <a:t> of FTSE MIB 40 log </a:t>
            </a:r>
            <a:r>
              <a:rPr lang="it-IT" sz="1800" dirty="0" err="1"/>
              <a:t>returns</a:t>
            </a:r>
            <a:r>
              <a:rPr lang="it-IT" sz="1800" dirty="0"/>
              <a:t> over </a:t>
            </a:r>
            <a:r>
              <a:rPr lang="it-IT" sz="1800" dirty="0" err="1"/>
              <a:t>past</a:t>
            </a:r>
            <a:r>
              <a:rPr lang="it-IT" sz="1800" dirty="0"/>
              <a:t> 5 </a:t>
            </a:r>
            <a:r>
              <a:rPr lang="it-IT" sz="1800" dirty="0" err="1"/>
              <a:t>years</a:t>
            </a:r>
            <a:r>
              <a:rPr lang="it-IT" sz="1800" dirty="0"/>
              <a:t>; the </a:t>
            </a:r>
            <a:r>
              <a:rPr lang="it-IT" sz="1800" dirty="0" err="1"/>
              <a:t>same</a:t>
            </a:r>
            <a:r>
              <a:rPr lang="it-IT" sz="1800" dirty="0"/>
              <a:t> for an </a:t>
            </a:r>
            <a:r>
              <a:rPr lang="it-IT" sz="1800" dirty="0" err="1"/>
              <a:t>Italian</a:t>
            </a:r>
            <a:r>
              <a:rPr lang="it-IT" sz="1800" dirty="0"/>
              <a:t> BTP with time to </a:t>
            </a:r>
            <a:r>
              <a:rPr lang="it-IT" sz="1800" dirty="0" err="1"/>
              <a:t>maturity</a:t>
            </a:r>
            <a:r>
              <a:rPr lang="it-IT" sz="1800" dirty="0"/>
              <a:t> 10 </a:t>
            </a:r>
            <a:r>
              <a:rPr lang="it-IT" sz="1800" dirty="0" err="1"/>
              <a:t>years</a:t>
            </a:r>
            <a:r>
              <a:rPr lang="it-IT" sz="1800" dirty="0"/>
              <a:t> (BTP –May31). </a:t>
            </a:r>
          </a:p>
          <a:p>
            <a:pPr>
              <a:buFont typeface="Wingdings" panose="05000000000000000000" pitchFamily="2" charset="2"/>
              <a:buChar char="§"/>
            </a:pPr>
            <a:endParaRPr lang="it-IT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have</a:t>
            </a:r>
            <a:r>
              <a:rPr lang="it-IT" sz="2000" dirty="0"/>
              <a:t> </a:t>
            </a:r>
            <a:r>
              <a:rPr lang="it-IT" sz="2000" dirty="0" err="1"/>
              <a:t>decided</a:t>
            </a:r>
            <a:r>
              <a:rPr lang="it-IT" sz="2000" dirty="0"/>
              <a:t> to </a:t>
            </a:r>
            <a:r>
              <a:rPr lang="it-IT" sz="2000" dirty="0" err="1"/>
              <a:t>not</a:t>
            </a:r>
            <a:r>
              <a:rPr lang="it-IT" sz="2000" dirty="0"/>
              <a:t> include Covid-19 </a:t>
            </a:r>
            <a:r>
              <a:rPr lang="it-IT" sz="2000" dirty="0" err="1"/>
              <a:t>effect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cost of equity </a:t>
            </a:r>
            <a:r>
              <a:rPr lang="it-IT" sz="2000" dirty="0" err="1"/>
              <a:t>but</a:t>
            </a:r>
            <a:r>
              <a:rPr lang="it-IT" sz="2000" dirty="0"/>
              <a:t> to </a:t>
            </a:r>
            <a:r>
              <a:rPr lang="it-IT" sz="2000" dirty="0" err="1"/>
              <a:t>apply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differently</a:t>
            </a:r>
            <a:r>
              <a:rPr lang="it-IT" sz="2000" dirty="0"/>
              <a:t> in </a:t>
            </a:r>
            <a:r>
              <a:rPr lang="it-IT" sz="2000" dirty="0" err="1"/>
              <a:t>our</a:t>
            </a:r>
            <a:r>
              <a:rPr lang="it-IT" sz="2000" dirty="0"/>
              <a:t> forecast. </a:t>
            </a:r>
          </a:p>
          <a:p>
            <a:pPr marL="0" indent="0">
              <a:buNone/>
            </a:pPr>
            <a:endParaRPr lang="it-IT" sz="2000" dirty="0"/>
          </a:p>
          <a:p>
            <a:endParaRPr lang="it-IT" sz="2000" dirty="0"/>
          </a:p>
          <a:p>
            <a:pPr marL="0" indent="0">
              <a:buNone/>
            </a:pPr>
            <a:r>
              <a:rPr lang="it-IT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CF2185-DE62-4EA2-AC9F-EB348030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3074"/>
          </a:xfrm>
        </p:spPr>
        <p:txBody>
          <a:bodyPr>
            <a:noAutofit/>
          </a:bodyPr>
          <a:lstStyle/>
          <a:p>
            <a:r>
              <a:rPr lang="it-IT" sz="2800" b="1" dirty="0">
                <a:latin typeface="Calibri   "/>
              </a:rPr>
              <a:t>Cost of equity and cost of capital: </a:t>
            </a:r>
            <a:r>
              <a:rPr lang="it-IT" sz="2800" b="1" dirty="0" err="1">
                <a:latin typeface="Calibri   "/>
              </a:rPr>
              <a:t>results</a:t>
            </a:r>
            <a:r>
              <a:rPr lang="it-IT" sz="2800" b="1" dirty="0">
                <a:latin typeface="Calibri   "/>
              </a:rPr>
              <a:t>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5A62453-1A4A-460D-99A7-9085D2B33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9262" y="838200"/>
            <a:ext cx="5407659" cy="33521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21E46CA-345A-4B35-9127-3729F52DE974}"/>
              </a:ext>
            </a:extLst>
          </p:cNvPr>
          <p:cNvSpPr txBox="1"/>
          <p:nvPr/>
        </p:nvSpPr>
        <p:spPr>
          <a:xfrm>
            <a:off x="971550" y="1047750"/>
            <a:ext cx="51244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•After </a:t>
            </a:r>
            <a:r>
              <a:rPr lang="it-IT" sz="2000" dirty="0" err="1"/>
              <a:t>computed</a:t>
            </a:r>
            <a:r>
              <a:rPr lang="it-IT" sz="2000" dirty="0"/>
              <a:t> </a:t>
            </a:r>
            <a:r>
              <a:rPr lang="it-IT" sz="2000" dirty="0" err="1"/>
              <a:t>geometric</a:t>
            </a:r>
            <a:r>
              <a:rPr lang="it-IT" sz="2000" dirty="0"/>
              <a:t> </a:t>
            </a:r>
            <a:r>
              <a:rPr lang="it-IT" sz="2000" dirty="0" err="1"/>
              <a:t>average</a:t>
            </a:r>
            <a:r>
              <a:rPr lang="it-IT" sz="2000" dirty="0"/>
              <a:t> of </a:t>
            </a:r>
            <a:r>
              <a:rPr lang="it-IT" sz="2000" dirty="0" err="1"/>
              <a:t>Dax</a:t>
            </a:r>
            <a:r>
              <a:rPr lang="it-IT" sz="2000" dirty="0"/>
              <a:t> </a:t>
            </a:r>
            <a:r>
              <a:rPr lang="it-IT" sz="2000" dirty="0" err="1"/>
              <a:t>weekly</a:t>
            </a:r>
            <a:r>
              <a:rPr lang="it-IT" sz="2000" dirty="0"/>
              <a:t> log </a:t>
            </a:r>
            <a:r>
              <a:rPr lang="it-IT" sz="2000" dirty="0" err="1"/>
              <a:t>returns</a:t>
            </a:r>
            <a:r>
              <a:rPr lang="it-IT" sz="2000" dirty="0"/>
              <a:t> and </a:t>
            </a:r>
            <a:r>
              <a:rPr lang="it-IT" sz="2000" dirty="0" err="1"/>
              <a:t>converted</a:t>
            </a:r>
            <a:r>
              <a:rPr lang="it-IT" sz="2000" dirty="0"/>
              <a:t>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into</a:t>
            </a:r>
            <a:r>
              <a:rPr lang="it-IT" sz="2000" dirty="0"/>
              <a:t> </a:t>
            </a:r>
            <a:r>
              <a:rPr lang="it-IT" sz="2000" dirty="0" err="1"/>
              <a:t>annual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subtracted</a:t>
            </a:r>
            <a:r>
              <a:rPr lang="it-IT" sz="2000" dirty="0"/>
              <a:t> risk free rate to </a:t>
            </a:r>
            <a:r>
              <a:rPr lang="it-IT" sz="2000" dirty="0" err="1"/>
              <a:t>obtain</a:t>
            </a:r>
            <a:r>
              <a:rPr lang="it-IT" sz="2000" dirty="0"/>
              <a:t> a proxy for </a:t>
            </a:r>
            <a:r>
              <a:rPr lang="it-IT" sz="2000" dirty="0" err="1"/>
              <a:t>stable</a:t>
            </a:r>
            <a:r>
              <a:rPr lang="it-IT" sz="2000" dirty="0"/>
              <a:t> market risk premium = 4,54%. </a:t>
            </a:r>
            <a:br>
              <a:rPr lang="it-IT" sz="2000" dirty="0"/>
            </a:br>
            <a:r>
              <a:rPr lang="it-IT" dirty="0"/>
              <a:t>(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logic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Beta </a:t>
            </a:r>
            <a:r>
              <a:rPr lang="it-IT" dirty="0" err="1"/>
              <a:t>should</a:t>
            </a:r>
            <a:r>
              <a:rPr lang="it-IT" dirty="0"/>
              <a:t> be 1)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0924A2B-7A71-4E9C-9734-BC98CDAC48EA}"/>
                  </a:ext>
                </a:extLst>
              </p:cNvPr>
              <p:cNvSpPr txBox="1"/>
              <p:nvPr/>
            </p:nvSpPr>
            <p:spPr>
              <a:xfrm>
                <a:off x="971550" y="2815680"/>
                <a:ext cx="5124450" cy="260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/>
                  <a:t>•</a:t>
                </a:r>
                <a:r>
                  <a:rPr lang="it-IT" sz="2000" dirty="0" err="1"/>
                  <a:t>According</a:t>
                </a:r>
                <a:r>
                  <a:rPr lang="it-IT" sz="2000" dirty="0"/>
                  <a:t> to the following formula: </a:t>
                </a:r>
              </a:p>
              <a:p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en-GB" sz="2000" i="1"/>
                      <m:t>𝐶𝑅𝑃</m:t>
                    </m:r>
                    <m:r>
                      <a:rPr lang="en-GB" sz="2000" i="1"/>
                      <m:t>=</m:t>
                    </m:r>
                    <m:r>
                      <a:rPr lang="en-GB" sz="2000" i="1"/>
                      <m:t>𝐶𝐷𝑆</m:t>
                    </m:r>
                    <m:r>
                      <a:rPr lang="en-GB" sz="2000" i="1"/>
                      <m:t>∗</m:t>
                    </m:r>
                    <m:f>
                      <m:fPr>
                        <m:ctrlPr>
                          <a:rPr lang="it-IT" sz="2000" i="1"/>
                        </m:ctrlPr>
                      </m:fPr>
                      <m:num>
                        <m:r>
                          <a:rPr lang="en-GB" sz="2000" i="1"/>
                          <m:t>𝜗</m:t>
                        </m:r>
                        <m:r>
                          <a:rPr lang="en-GB" sz="2000" i="1"/>
                          <m:t>𝑠𝑡𝑜𝑐𝑘</m:t>
                        </m:r>
                      </m:num>
                      <m:den>
                        <m:r>
                          <a:rPr lang="en-GB" sz="2000" i="1"/>
                          <m:t>𝜗</m:t>
                        </m:r>
                        <m:r>
                          <a:rPr lang="en-GB" sz="2000" i="1"/>
                          <m:t>𝑏𝑜𝑛𝑑</m:t>
                        </m:r>
                        <m:r>
                          <a:rPr lang="en-GB" sz="2000" i="1"/>
                          <m:t> 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  <a:r>
                  <a:rPr lang="it-IT" sz="2000" dirty="0" err="1"/>
                  <a:t>we</a:t>
                </a:r>
                <a:r>
                  <a:rPr lang="it-IT" sz="2000" dirty="0"/>
                  <a:t> </a:t>
                </a:r>
                <a:r>
                  <a:rPr lang="it-IT" sz="2000" dirty="0" err="1"/>
                  <a:t>obtained</a:t>
                </a:r>
                <a:r>
                  <a:rPr lang="it-IT" sz="2000" dirty="0"/>
                  <a:t> a </a:t>
                </a:r>
                <a:r>
                  <a:rPr lang="it-IT" sz="2000" dirty="0" err="1"/>
                  <a:t>recaled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version</a:t>
                </a:r>
                <a:r>
                  <a:rPr lang="it-IT" sz="2000" dirty="0"/>
                  <a:t> of country default spread (</a:t>
                </a:r>
                <a:r>
                  <a:rPr lang="it-IT" sz="2000" dirty="0" err="1"/>
                  <a:t>assumed</a:t>
                </a:r>
                <a:r>
                  <a:rPr lang="it-IT" sz="2000" dirty="0"/>
                  <a:t> to be 1,70%). </a:t>
                </a:r>
              </a:p>
              <a:p>
                <a:r>
                  <a:rPr lang="it-IT" sz="2000" dirty="0" err="1"/>
                  <a:t>This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represents</a:t>
                </a:r>
                <a:r>
                  <a:rPr lang="it-IT" sz="2000" dirty="0"/>
                  <a:t> </a:t>
                </a:r>
                <a:r>
                  <a:rPr lang="it-IT" sz="2000" dirty="0" err="1"/>
                  <a:t>Italian</a:t>
                </a:r>
                <a:r>
                  <a:rPr lang="it-IT" sz="2000" dirty="0"/>
                  <a:t> CRP = 3,25%</a:t>
                </a:r>
              </a:p>
              <a:p>
                <a:r>
                  <a:rPr lang="it-IT" b="1" dirty="0" err="1"/>
                  <a:t>Notice</a:t>
                </a:r>
                <a:r>
                  <a:rPr lang="it-IT" b="1" dirty="0"/>
                  <a:t>: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used</a:t>
                </a:r>
                <a:r>
                  <a:rPr lang="it-IT" dirty="0"/>
                  <a:t> standard </a:t>
                </a:r>
                <a:r>
                  <a:rPr lang="it-IT" dirty="0" err="1"/>
                  <a:t>dev</a:t>
                </a:r>
                <a:r>
                  <a:rPr lang="it-IT" dirty="0"/>
                  <a:t>. of </a:t>
                </a:r>
                <a:r>
                  <a:rPr lang="it-IT" dirty="0" err="1"/>
                  <a:t>weekly</a:t>
                </a:r>
                <a:r>
                  <a:rPr lang="it-IT" dirty="0"/>
                  <a:t> log </a:t>
                </a:r>
                <a:r>
                  <a:rPr lang="it-IT" dirty="0" err="1"/>
                  <a:t>returns</a:t>
                </a:r>
                <a:r>
                  <a:rPr lang="it-IT" dirty="0"/>
                  <a:t> for FTSE40 and a 10 </a:t>
                </a:r>
                <a:r>
                  <a:rPr lang="it-IT" dirty="0" err="1"/>
                  <a:t>years</a:t>
                </a:r>
                <a:r>
                  <a:rPr lang="it-IT" dirty="0"/>
                  <a:t> time to </a:t>
                </a:r>
                <a:r>
                  <a:rPr lang="it-IT" dirty="0" err="1"/>
                  <a:t>maturity</a:t>
                </a:r>
                <a:r>
                  <a:rPr lang="it-IT" dirty="0"/>
                  <a:t> BTP over </a:t>
                </a:r>
                <a:r>
                  <a:rPr lang="it-IT" dirty="0" err="1"/>
                  <a:t>same</a:t>
                </a:r>
                <a:r>
                  <a:rPr lang="it-IT" dirty="0"/>
                  <a:t> time-range. </a:t>
                </a:r>
                <a:endParaRPr lang="it-IT" b="1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0924A2B-7A71-4E9C-9734-BC98CDAC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815680"/>
                <a:ext cx="5124450" cy="2603598"/>
              </a:xfrm>
              <a:prstGeom prst="rect">
                <a:avLst/>
              </a:prstGeom>
              <a:blipFill>
                <a:blip r:embed="rId3"/>
                <a:stretch>
                  <a:fillRect l="-1189" t="-1405" b="-28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DD6450-A8EE-4203-AECB-5B7FDC14507E}"/>
              </a:ext>
            </a:extLst>
          </p:cNvPr>
          <p:cNvSpPr txBox="1"/>
          <p:nvPr/>
        </p:nvSpPr>
        <p:spPr>
          <a:xfrm>
            <a:off x="971550" y="5650468"/>
            <a:ext cx="1038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Adding</a:t>
            </a:r>
            <a:r>
              <a:rPr lang="it-IT" sz="2000" dirty="0"/>
              <a:t> </a:t>
            </a:r>
            <a:r>
              <a:rPr lang="it-IT" sz="2000" dirty="0" err="1"/>
              <a:t>together</a:t>
            </a:r>
            <a:r>
              <a:rPr lang="it-IT" sz="2000" dirty="0"/>
              <a:t> </a:t>
            </a:r>
            <a:r>
              <a:rPr lang="it-IT" sz="2000" dirty="0" err="1"/>
              <a:t>previous</a:t>
            </a:r>
            <a:r>
              <a:rPr lang="it-IT" sz="2000" dirty="0"/>
              <a:t> </a:t>
            </a:r>
            <a:r>
              <a:rPr lang="it-IT" sz="2000" dirty="0" err="1"/>
              <a:t>results</a:t>
            </a:r>
            <a:r>
              <a:rPr lang="it-IT" sz="2000" dirty="0"/>
              <a:t>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get</a:t>
            </a:r>
            <a:r>
              <a:rPr lang="it-IT" sz="2000" dirty="0"/>
              <a:t> an equity risk premium for </a:t>
            </a:r>
            <a:r>
              <a:rPr lang="it-IT" sz="2000" dirty="0" err="1"/>
              <a:t>Italian</a:t>
            </a:r>
            <a:r>
              <a:rPr lang="it-IT" sz="2000" dirty="0"/>
              <a:t> stock market of </a:t>
            </a:r>
            <a:r>
              <a:rPr lang="it-IT" sz="2000" dirty="0">
                <a:highlight>
                  <a:srgbClr val="FFFF00"/>
                </a:highlight>
              </a:rPr>
              <a:t>7,79 % .</a:t>
            </a:r>
          </a:p>
          <a:p>
            <a:r>
              <a:rPr lang="it-IT" i="1" dirty="0" err="1"/>
              <a:t>Damodaran</a:t>
            </a:r>
            <a:r>
              <a:rPr lang="it-IT" i="1" dirty="0"/>
              <a:t> </a:t>
            </a:r>
            <a:r>
              <a:rPr lang="it-IT" i="1" dirty="0" err="1"/>
              <a:t>provides</a:t>
            </a:r>
            <a:r>
              <a:rPr lang="it-IT" i="1" dirty="0"/>
              <a:t> an equity risk premium of </a:t>
            </a:r>
            <a:r>
              <a:rPr lang="it-IT" i="1" dirty="0" err="1"/>
              <a:t>approximately</a:t>
            </a:r>
            <a:r>
              <a:rPr lang="it-IT" i="1" dirty="0"/>
              <a:t> 10 %, of </a:t>
            </a:r>
            <a:r>
              <a:rPr lang="it-IT" i="1" dirty="0" err="1"/>
              <a:t>course</a:t>
            </a:r>
            <a:r>
              <a:rPr lang="it-IT" i="1" dirty="0"/>
              <a:t> he </a:t>
            </a:r>
            <a:r>
              <a:rPr lang="it-IT" i="1" dirty="0" err="1"/>
              <a:t>used</a:t>
            </a:r>
            <a:r>
              <a:rPr lang="it-IT" i="1" dirty="0"/>
              <a:t> </a:t>
            </a:r>
            <a:r>
              <a:rPr lang="it-IT" i="1" dirty="0" err="1"/>
              <a:t>different</a:t>
            </a:r>
            <a:r>
              <a:rPr lang="it-IT" i="1" dirty="0"/>
              <a:t> inputs in </a:t>
            </a:r>
            <a:r>
              <a:rPr lang="it-IT" i="1" dirty="0" err="1"/>
              <a:t>his</a:t>
            </a:r>
            <a:r>
              <a:rPr lang="it-IT" i="1" dirty="0"/>
              <a:t> </a:t>
            </a:r>
            <a:r>
              <a:rPr lang="it-IT" i="1" dirty="0" err="1"/>
              <a:t>analysis</a:t>
            </a:r>
            <a:r>
              <a:rPr lang="it-IT" i="1" dirty="0"/>
              <a:t>; </a:t>
            </a:r>
            <a:r>
              <a:rPr lang="it-IT" i="1" dirty="0" err="1"/>
              <a:t>furthermore</a:t>
            </a:r>
            <a:r>
              <a:rPr lang="it-IT" i="1" dirty="0"/>
              <a:t> </a:t>
            </a:r>
            <a:r>
              <a:rPr lang="it-IT" i="1" dirty="0" err="1"/>
              <a:t>this</a:t>
            </a:r>
            <a:r>
              <a:rPr lang="it-IT" i="1" dirty="0"/>
              <a:t> </a:t>
            </a:r>
            <a:r>
              <a:rPr lang="it-IT" i="1" dirty="0" err="1"/>
              <a:t>result</a:t>
            </a:r>
            <a:r>
              <a:rPr lang="it-IT" i="1" dirty="0"/>
              <a:t> </a:t>
            </a:r>
            <a:r>
              <a:rPr lang="it-IT" i="1" dirty="0" err="1"/>
              <a:t>is</a:t>
            </a:r>
            <a:r>
              <a:rPr lang="it-IT" i="1" dirty="0"/>
              <a:t> </a:t>
            </a:r>
            <a:r>
              <a:rPr lang="it-IT" i="1" dirty="0" err="1"/>
              <a:t>affected</a:t>
            </a:r>
            <a:r>
              <a:rPr lang="it-IT" i="1" dirty="0"/>
              <a:t> by </a:t>
            </a:r>
            <a:r>
              <a:rPr lang="it-IT" i="1" dirty="0" err="1"/>
              <a:t>Covid</a:t>
            </a:r>
            <a:r>
              <a:rPr lang="it-IT" i="1" dirty="0"/>
              <a:t> </a:t>
            </a:r>
            <a:r>
              <a:rPr lang="it-IT" i="1" dirty="0" err="1"/>
              <a:t>outbreak</a:t>
            </a:r>
            <a:r>
              <a:rPr lang="it-IT" i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686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62665F-AAF9-4247-A0B3-F6937C40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75"/>
            <a:ext cx="10515600" cy="683581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Calibri   "/>
              </a:rPr>
              <a:t>Third component: </a:t>
            </a:r>
            <a:r>
              <a:rPr lang="it-IT" sz="2800" b="1" dirty="0" err="1">
                <a:latin typeface="Calibri   "/>
              </a:rPr>
              <a:t>levered</a:t>
            </a:r>
            <a:r>
              <a:rPr lang="it-IT" sz="2800" b="1" dirty="0">
                <a:latin typeface="Calibri   "/>
              </a:rPr>
              <a:t> </a:t>
            </a:r>
            <a:r>
              <a:rPr lang="it-IT" sz="2800" b="1" dirty="0" err="1">
                <a:latin typeface="Calibri   "/>
              </a:rPr>
              <a:t>regression</a:t>
            </a:r>
            <a:r>
              <a:rPr lang="it-IT" sz="2800" b="1" dirty="0">
                <a:latin typeface="Calibri   "/>
              </a:rPr>
              <a:t> beta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32C58-889E-4187-82D4-4CBAF61F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524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For publicly traded firms it's straightforward to estimate returns an investor would have made on its equity over a given period.</a:t>
            </a:r>
          </a:p>
          <a:p>
            <a:pPr marL="0" indent="0">
              <a:buNone/>
            </a:pPr>
            <a:r>
              <a:rPr lang="en-GB" sz="2200" dirty="0"/>
              <a:t>This can be done by using a regression method, in our case OLS method, 1</a:t>
            </a:r>
            <a:r>
              <a:rPr lang="en-GB" sz="2200" baseline="30000" dirty="0"/>
              <a:t>st</a:t>
            </a:r>
            <a:r>
              <a:rPr lang="en-GB" sz="2200" dirty="0"/>
              <a:t> order. </a:t>
            </a:r>
          </a:p>
          <a:p>
            <a:r>
              <a:rPr lang="en-GB" sz="2200" b="1" dirty="0"/>
              <a:t>Our assumptions  </a:t>
            </a:r>
            <a:endParaRPr lang="it-IT" sz="1800" b="1" dirty="0"/>
          </a:p>
          <a:p>
            <a:pPr lvl="1"/>
            <a:r>
              <a:rPr lang="it-IT" sz="1800" i="1" dirty="0" err="1"/>
              <a:t>Length</a:t>
            </a:r>
            <a:r>
              <a:rPr lang="it-IT" sz="1800" i="1" dirty="0"/>
              <a:t> of </a:t>
            </a:r>
            <a:r>
              <a:rPr lang="it-IT" sz="1800" i="1" dirty="0" err="1"/>
              <a:t>estimation</a:t>
            </a:r>
            <a:r>
              <a:rPr lang="it-IT" sz="1800" dirty="0"/>
              <a:t>: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have</a:t>
            </a:r>
            <a:r>
              <a:rPr lang="it-IT" sz="1800" dirty="0"/>
              <a:t> </a:t>
            </a:r>
            <a:r>
              <a:rPr lang="it-IT" sz="1800" dirty="0" err="1"/>
              <a:t>decided</a:t>
            </a:r>
            <a:r>
              <a:rPr lang="it-IT" sz="1800" dirty="0"/>
              <a:t> to use </a:t>
            </a:r>
            <a:r>
              <a:rPr lang="it-IT" sz="1800" dirty="0" err="1"/>
              <a:t>past</a:t>
            </a:r>
            <a:r>
              <a:rPr lang="it-IT" sz="1800" dirty="0"/>
              <a:t> 10 </a:t>
            </a:r>
            <a:r>
              <a:rPr lang="it-IT" sz="1800" dirty="0" err="1"/>
              <a:t>years</a:t>
            </a:r>
            <a:r>
              <a:rPr lang="it-IT" sz="1800" dirty="0"/>
              <a:t> </a:t>
            </a:r>
            <a:r>
              <a:rPr lang="it-IT" sz="1800" dirty="0" err="1"/>
              <a:t>obs</a:t>
            </a:r>
            <a:r>
              <a:rPr lang="it-IT" sz="1800" dirty="0"/>
              <a:t> (</a:t>
            </a:r>
            <a:r>
              <a:rPr lang="it-IT" sz="1800" dirty="0" err="1"/>
              <a:t>excluding</a:t>
            </a:r>
            <a:r>
              <a:rPr lang="it-IT" sz="1800" dirty="0"/>
              <a:t> </a:t>
            </a:r>
            <a:r>
              <a:rPr lang="it-IT" sz="1800" dirty="0" err="1"/>
              <a:t>Covid</a:t>
            </a:r>
            <a:r>
              <a:rPr lang="it-IT" sz="1800" dirty="0"/>
              <a:t> </a:t>
            </a:r>
            <a:r>
              <a:rPr lang="it-IT" sz="1800" dirty="0" err="1"/>
              <a:t>effect</a:t>
            </a:r>
            <a:r>
              <a:rPr lang="it-IT" sz="1800" dirty="0"/>
              <a:t>)</a:t>
            </a:r>
          </a:p>
          <a:p>
            <a:pPr lvl="1"/>
            <a:r>
              <a:rPr lang="it-IT" sz="1800" i="1" dirty="0"/>
              <a:t>Return </a:t>
            </a:r>
            <a:r>
              <a:rPr lang="it-IT" sz="1800" i="1" dirty="0" err="1"/>
              <a:t>interval</a:t>
            </a:r>
            <a:r>
              <a:rPr lang="it-IT" sz="1800" dirty="0"/>
              <a:t>: due to trade off </a:t>
            </a:r>
            <a:r>
              <a:rPr lang="it-IT" sz="1800" dirty="0" err="1"/>
              <a:t>between</a:t>
            </a:r>
            <a:r>
              <a:rPr lang="it-IT" sz="1800" dirty="0"/>
              <a:t> </a:t>
            </a:r>
            <a:r>
              <a:rPr lang="it-IT" sz="1800" dirty="0" err="1"/>
              <a:t>estimation</a:t>
            </a:r>
            <a:r>
              <a:rPr lang="it-IT" sz="1800" dirty="0"/>
              <a:t> </a:t>
            </a:r>
            <a:r>
              <a:rPr lang="it-IT" sz="1800" dirty="0" err="1"/>
              <a:t>bias</a:t>
            </a:r>
            <a:r>
              <a:rPr lang="it-IT" sz="1800" dirty="0"/>
              <a:t> and </a:t>
            </a:r>
            <a:r>
              <a:rPr lang="it-IT" sz="1800" dirty="0" err="1"/>
              <a:t>lack</a:t>
            </a:r>
            <a:r>
              <a:rPr lang="it-IT" sz="1800" dirty="0"/>
              <a:t> of information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</a:t>
            </a:r>
            <a:r>
              <a:rPr lang="it-IT" sz="1800" dirty="0" err="1"/>
              <a:t>weekly</a:t>
            </a:r>
            <a:r>
              <a:rPr lang="it-IT" sz="1800" dirty="0"/>
              <a:t> </a:t>
            </a:r>
            <a:r>
              <a:rPr lang="it-IT" sz="1800" dirty="0" err="1"/>
              <a:t>obs</a:t>
            </a:r>
            <a:r>
              <a:rPr lang="it-IT" sz="1800" dirty="0"/>
              <a:t>.</a:t>
            </a:r>
          </a:p>
          <a:p>
            <a:pPr lvl="1"/>
            <a:r>
              <a:rPr lang="it-IT" sz="1800" i="1" dirty="0"/>
              <a:t>Market index proxy</a:t>
            </a:r>
            <a:r>
              <a:rPr lang="it-IT" sz="1800" dirty="0"/>
              <a:t>: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regress</a:t>
            </a:r>
            <a:r>
              <a:rPr lang="it-IT" sz="1800" dirty="0"/>
              <a:t> A2A </a:t>
            </a:r>
            <a:r>
              <a:rPr lang="it-IT" sz="1800" dirty="0" err="1"/>
              <a:t>weekly</a:t>
            </a:r>
            <a:r>
              <a:rPr lang="it-IT" sz="1800" dirty="0"/>
              <a:t> log </a:t>
            </a:r>
            <a:r>
              <a:rPr lang="it-IT" sz="1800" dirty="0" err="1"/>
              <a:t>returns</a:t>
            </a:r>
            <a:r>
              <a:rPr lang="it-IT" sz="1800" dirty="0"/>
              <a:t> </a:t>
            </a:r>
            <a:r>
              <a:rPr lang="it-IT" sz="1800" dirty="0" err="1"/>
              <a:t>against</a:t>
            </a:r>
            <a:r>
              <a:rPr lang="it-IT" sz="1800" dirty="0"/>
              <a:t> FTSEMIB40 </a:t>
            </a:r>
            <a:r>
              <a:rPr lang="it-IT" sz="1800" dirty="0" err="1"/>
              <a:t>weekly</a:t>
            </a:r>
            <a:r>
              <a:rPr lang="it-IT" sz="1800" dirty="0"/>
              <a:t> log </a:t>
            </a:r>
            <a:r>
              <a:rPr lang="it-IT" sz="1800" dirty="0" err="1"/>
              <a:t>returns</a:t>
            </a:r>
            <a:r>
              <a:rPr lang="it-IT" sz="1800" dirty="0"/>
              <a:t>. </a:t>
            </a:r>
          </a:p>
          <a:p>
            <a:pPr marL="457200" lvl="1" indent="0">
              <a:buNone/>
            </a:pPr>
            <a:endParaRPr lang="it-IT" sz="18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701BF9-7E46-4C4B-8BAE-AFCEAFC4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3661684"/>
            <a:ext cx="5095875" cy="298662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44DC3B0-1518-4906-9C8F-C8E520E4AE53}"/>
              </a:ext>
            </a:extLst>
          </p:cNvPr>
          <p:cNvSpPr txBox="1"/>
          <p:nvPr/>
        </p:nvSpPr>
        <p:spPr>
          <a:xfrm>
            <a:off x="1066800" y="3554559"/>
            <a:ext cx="4867275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•</a:t>
            </a:r>
            <a:r>
              <a:rPr lang="it-IT" sz="2200" b="1" dirty="0" err="1"/>
              <a:t>Results</a:t>
            </a:r>
            <a:r>
              <a:rPr lang="it-IT" dirty="0"/>
              <a:t> </a:t>
            </a:r>
          </a:p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represented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a positive </a:t>
            </a:r>
            <a:r>
              <a:rPr lang="it-IT" dirty="0" err="1"/>
              <a:t>correlation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A2A </a:t>
            </a:r>
            <a:r>
              <a:rPr lang="it-IT" dirty="0" err="1"/>
              <a:t>returns</a:t>
            </a:r>
            <a:r>
              <a:rPr lang="it-IT" dirty="0"/>
              <a:t> and </a:t>
            </a:r>
            <a:r>
              <a:rPr lang="it-IT" dirty="0" err="1"/>
              <a:t>FTSEMIB’s</a:t>
            </a:r>
            <a:r>
              <a:rPr lang="it-IT" dirty="0"/>
              <a:t>. </a:t>
            </a:r>
          </a:p>
          <a:p>
            <a:r>
              <a:rPr lang="it-IT" dirty="0" err="1"/>
              <a:t>These</a:t>
            </a:r>
            <a:r>
              <a:rPr lang="it-IT" dirty="0"/>
              <a:t> are the output of </a:t>
            </a:r>
            <a:r>
              <a:rPr lang="it-IT" dirty="0" err="1"/>
              <a:t>regression</a:t>
            </a:r>
            <a:r>
              <a:rPr lang="it-IT" dirty="0"/>
              <a:t>: </a:t>
            </a:r>
          </a:p>
          <a:p>
            <a:endParaRPr lang="it-IT" dirty="0"/>
          </a:p>
          <a:p>
            <a:r>
              <a:rPr lang="it-IT" dirty="0" err="1"/>
              <a:t>Intercept</a:t>
            </a:r>
            <a:r>
              <a:rPr lang="it-IT" dirty="0"/>
              <a:t> = 0,0003</a:t>
            </a:r>
          </a:p>
          <a:p>
            <a:r>
              <a:rPr lang="it-IT" dirty="0" err="1"/>
              <a:t>Slope</a:t>
            </a:r>
            <a:r>
              <a:rPr lang="it-IT" dirty="0"/>
              <a:t> = </a:t>
            </a:r>
            <a:r>
              <a:rPr lang="it-IT" dirty="0" err="1"/>
              <a:t>Regression</a:t>
            </a:r>
            <a:r>
              <a:rPr lang="it-IT" dirty="0"/>
              <a:t> Beta = </a:t>
            </a:r>
            <a:r>
              <a:rPr lang="en-GB" i="1" dirty="0">
                <a:highlight>
                  <a:srgbClr val="FFFF00"/>
                </a:highlight>
              </a:rPr>
              <a:t>0,868 </a:t>
            </a:r>
          </a:p>
          <a:p>
            <a:endParaRPr lang="en-GB" i="1" dirty="0">
              <a:highlight>
                <a:srgbClr val="FFFF00"/>
              </a:highlight>
            </a:endParaRPr>
          </a:p>
          <a:p>
            <a:r>
              <a:rPr lang="en-GB" i="1" dirty="0"/>
              <a:t>It’s interesting to notice that Reuters provided a Beta of 0,89. Regressing against EuroStox50 we got a beta of 0,867.</a:t>
            </a:r>
          </a:p>
        </p:txBody>
      </p:sp>
    </p:spTree>
    <p:extLst>
      <p:ext uri="{BB962C8B-B14F-4D97-AF65-F5344CB8AC3E}">
        <p14:creationId xmlns:p14="http://schemas.microsoft.com/office/powerpoint/2010/main" val="295866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2352D-4597-4744-AFFB-D09A4552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rmAutofit/>
          </a:bodyPr>
          <a:lstStyle/>
          <a:p>
            <a:r>
              <a:rPr lang="it-IT" sz="2800" b="1" dirty="0" err="1">
                <a:latin typeface="Calibri   "/>
              </a:rPr>
              <a:t>What</a:t>
            </a:r>
            <a:r>
              <a:rPr lang="it-IT" sz="2800" b="1" dirty="0">
                <a:latin typeface="Calibri   "/>
              </a:rPr>
              <a:t> </a:t>
            </a:r>
            <a:r>
              <a:rPr lang="it-IT" sz="2800" b="1" dirty="0" err="1">
                <a:latin typeface="Calibri   "/>
              </a:rPr>
              <a:t>about</a:t>
            </a:r>
            <a:r>
              <a:rPr lang="it-IT" sz="2800" b="1" dirty="0">
                <a:latin typeface="Calibri   "/>
              </a:rPr>
              <a:t> bottom-up Beta?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6195F7-BE4F-4232-B0D1-744C7091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8851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757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 </vt:lpstr>
      <vt:lpstr>Calibri   </vt:lpstr>
      <vt:lpstr>Calibri Light</vt:lpstr>
      <vt:lpstr>Cambria Math</vt:lpstr>
      <vt:lpstr>Wingdings</vt:lpstr>
      <vt:lpstr>Tema di Office</vt:lpstr>
      <vt:lpstr>A brief introduction of soft skills we have developed co-working</vt:lpstr>
      <vt:lpstr>Risk fundamental analysis: our way of computing cost of equity and cost of capital for A2A.</vt:lpstr>
      <vt:lpstr>CAPM: market and country risk premiums </vt:lpstr>
      <vt:lpstr>Cost of equity and cost of capital: results </vt:lpstr>
      <vt:lpstr>Third component: levered regression beta </vt:lpstr>
      <vt:lpstr>What about bottom-up Beta?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fundamental analysis: our way of computing cost of equity and cost of capital for A2A.</dc:title>
  <dc:creator>simone.luca.lucchesi@gmail.com</dc:creator>
  <cp:lastModifiedBy>simone.luca.lucchesi@gmail.com</cp:lastModifiedBy>
  <cp:revision>9</cp:revision>
  <dcterms:created xsi:type="dcterms:W3CDTF">2020-06-07T16:48:52Z</dcterms:created>
  <dcterms:modified xsi:type="dcterms:W3CDTF">2020-06-07T18:01:49Z</dcterms:modified>
</cp:coreProperties>
</file>