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e.luca.lucchesi@gmail.com" initials="s" lastIdx="1" clrIdx="0">
    <p:extLst>
      <p:ext uri="{19B8F6BF-5375-455C-9EA6-DF929625EA0E}">
        <p15:presenceInfo xmlns:p15="http://schemas.microsoft.com/office/powerpoint/2012/main" userId="f678740a5a93c0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7D7496-B3F9-47AF-B2EF-DEBAF4302CAD}" v="17" dt="2020-06-16T12:33:04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e.luca.lucchesi@gmail.com" userId="f678740a5a93c0b5" providerId="LiveId" clId="{507D7496-B3F9-47AF-B2EF-DEBAF4302CAD}"/>
    <pc:docChg chg="custSel modSld">
      <pc:chgData name="simone.luca.lucchesi@gmail.com" userId="f678740a5a93c0b5" providerId="LiveId" clId="{507D7496-B3F9-47AF-B2EF-DEBAF4302CAD}" dt="2020-06-16T12:35:11.290" v="2406" actId="113"/>
      <pc:docMkLst>
        <pc:docMk/>
      </pc:docMkLst>
      <pc:sldChg chg="modSp">
        <pc:chgData name="simone.luca.lucchesi@gmail.com" userId="f678740a5a93c0b5" providerId="LiveId" clId="{507D7496-B3F9-47AF-B2EF-DEBAF4302CAD}" dt="2020-06-16T12:25:25.093" v="1728" actId="113"/>
        <pc:sldMkLst>
          <pc:docMk/>
          <pc:sldMk cId="564694496" sldId="257"/>
        </pc:sldMkLst>
        <pc:spChg chg="mod">
          <ac:chgData name="simone.luca.lucchesi@gmail.com" userId="f678740a5a93c0b5" providerId="LiveId" clId="{507D7496-B3F9-47AF-B2EF-DEBAF4302CAD}" dt="2020-06-16T12:25:25.093" v="1728" actId="113"/>
          <ac:spMkLst>
            <pc:docMk/>
            <pc:sldMk cId="564694496" sldId="257"/>
            <ac:spMk id="3" creationId="{37822209-1380-4E35-A2DD-EC363D703766}"/>
          </ac:spMkLst>
        </pc:spChg>
      </pc:sldChg>
      <pc:sldChg chg="modSp">
        <pc:chgData name="simone.luca.lucchesi@gmail.com" userId="f678740a5a93c0b5" providerId="LiveId" clId="{507D7496-B3F9-47AF-B2EF-DEBAF4302CAD}" dt="2020-06-16T12:23:13.338" v="1548" actId="113"/>
        <pc:sldMkLst>
          <pc:docMk/>
          <pc:sldMk cId="3278446495" sldId="258"/>
        </pc:sldMkLst>
        <pc:spChg chg="mod">
          <ac:chgData name="simone.luca.lucchesi@gmail.com" userId="f678740a5a93c0b5" providerId="LiveId" clId="{507D7496-B3F9-47AF-B2EF-DEBAF4302CAD}" dt="2020-06-16T12:23:13.338" v="1548" actId="113"/>
          <ac:spMkLst>
            <pc:docMk/>
            <pc:sldMk cId="3278446495" sldId="258"/>
            <ac:spMk id="3" creationId="{0C74C6AE-DDA5-43D6-B608-B80FEB3AC133}"/>
          </ac:spMkLst>
        </pc:spChg>
      </pc:sldChg>
      <pc:sldChg chg="addSp delSp modSp">
        <pc:chgData name="simone.luca.lucchesi@gmail.com" userId="f678740a5a93c0b5" providerId="LiveId" clId="{507D7496-B3F9-47AF-B2EF-DEBAF4302CAD}" dt="2020-06-16T12:23:31.290" v="1551" actId="2711"/>
        <pc:sldMkLst>
          <pc:docMk/>
          <pc:sldMk cId="101895646" sldId="259"/>
        </pc:sldMkLst>
        <pc:spChg chg="mod">
          <ac:chgData name="simone.luca.lucchesi@gmail.com" userId="f678740a5a93c0b5" providerId="LiveId" clId="{507D7496-B3F9-47AF-B2EF-DEBAF4302CAD}" dt="2020-06-16T12:23:31.290" v="1551" actId="2711"/>
          <ac:spMkLst>
            <pc:docMk/>
            <pc:sldMk cId="101895646" sldId="259"/>
            <ac:spMk id="2" creationId="{D1359DA2-AEAC-4129-BA19-5A873310C6B9}"/>
          </ac:spMkLst>
        </pc:spChg>
        <pc:spChg chg="mod">
          <ac:chgData name="simone.luca.lucchesi@gmail.com" userId="f678740a5a93c0b5" providerId="LiveId" clId="{507D7496-B3F9-47AF-B2EF-DEBAF4302CAD}" dt="2020-06-16T12:19:42.263" v="1335" actId="20577"/>
          <ac:spMkLst>
            <pc:docMk/>
            <pc:sldMk cId="101895646" sldId="259"/>
            <ac:spMk id="7" creationId="{78A99BF4-7B22-4D88-BF97-15D0CD350DBF}"/>
          </ac:spMkLst>
        </pc:spChg>
        <pc:spChg chg="add del mod">
          <ac:chgData name="simone.luca.lucchesi@gmail.com" userId="f678740a5a93c0b5" providerId="LiveId" clId="{507D7496-B3F9-47AF-B2EF-DEBAF4302CAD}" dt="2020-06-16T12:09:14.754" v="306"/>
          <ac:spMkLst>
            <pc:docMk/>
            <pc:sldMk cId="101895646" sldId="259"/>
            <ac:spMk id="8" creationId="{A329F088-CB3C-43F3-9957-DA3B7F946116}"/>
          </ac:spMkLst>
        </pc:spChg>
        <pc:picChg chg="del">
          <ac:chgData name="simone.luca.lucchesi@gmail.com" userId="f678740a5a93c0b5" providerId="LiveId" clId="{507D7496-B3F9-47AF-B2EF-DEBAF4302CAD}" dt="2020-06-16T12:08:57.493" v="303" actId="478"/>
          <ac:picMkLst>
            <pc:docMk/>
            <pc:sldMk cId="101895646" sldId="259"/>
            <ac:picMk id="4" creationId="{59B4F841-2B4F-48AF-8375-53481531F6DD}"/>
          </ac:picMkLst>
        </pc:picChg>
        <pc:picChg chg="del">
          <ac:chgData name="simone.luca.lucchesi@gmail.com" userId="f678740a5a93c0b5" providerId="LiveId" clId="{507D7496-B3F9-47AF-B2EF-DEBAF4302CAD}" dt="2020-06-16T12:09:03.950" v="304" actId="478"/>
          <ac:picMkLst>
            <pc:docMk/>
            <pc:sldMk cId="101895646" sldId="259"/>
            <ac:picMk id="5" creationId="{0E8879E0-E2E8-429E-B219-EFC5CC954F6C}"/>
          </ac:picMkLst>
        </pc:picChg>
        <pc:picChg chg="del">
          <ac:chgData name="simone.luca.lucchesi@gmail.com" userId="f678740a5a93c0b5" providerId="LiveId" clId="{507D7496-B3F9-47AF-B2EF-DEBAF4302CAD}" dt="2020-06-16T12:09:16.159" v="307" actId="478"/>
          <ac:picMkLst>
            <pc:docMk/>
            <pc:sldMk cId="101895646" sldId="259"/>
            <ac:picMk id="6" creationId="{40A9B347-350A-4891-9A44-B5DC1D454E6A}"/>
          </ac:picMkLst>
        </pc:picChg>
        <pc:picChg chg="add mod">
          <ac:chgData name="simone.luca.lucchesi@gmail.com" userId="f678740a5a93c0b5" providerId="LiveId" clId="{507D7496-B3F9-47AF-B2EF-DEBAF4302CAD}" dt="2020-06-16T12:15:10.777" v="827" actId="1076"/>
          <ac:picMkLst>
            <pc:docMk/>
            <pc:sldMk cId="101895646" sldId="259"/>
            <ac:picMk id="9" creationId="{4DDE6184-422D-4DA1-A709-D4515DD55DE4}"/>
          </ac:picMkLst>
        </pc:picChg>
        <pc:picChg chg="add mod">
          <ac:chgData name="simone.luca.lucchesi@gmail.com" userId="f678740a5a93c0b5" providerId="LiveId" clId="{507D7496-B3F9-47AF-B2EF-DEBAF4302CAD}" dt="2020-06-16T12:15:22.425" v="829" actId="1076"/>
          <ac:picMkLst>
            <pc:docMk/>
            <pc:sldMk cId="101895646" sldId="259"/>
            <ac:picMk id="10" creationId="{12138BC0-8AD7-426A-B2E0-FF654D317C64}"/>
          </ac:picMkLst>
        </pc:picChg>
        <pc:picChg chg="add mod">
          <ac:chgData name="simone.luca.lucchesi@gmail.com" userId="f678740a5a93c0b5" providerId="LiveId" clId="{507D7496-B3F9-47AF-B2EF-DEBAF4302CAD}" dt="2020-06-16T12:15:16.385" v="828" actId="1076"/>
          <ac:picMkLst>
            <pc:docMk/>
            <pc:sldMk cId="101895646" sldId="259"/>
            <ac:picMk id="11" creationId="{CC1CB768-EDD0-4F32-A466-27A3696B0211}"/>
          </ac:picMkLst>
        </pc:picChg>
      </pc:sldChg>
      <pc:sldChg chg="addSp delSp modSp">
        <pc:chgData name="simone.luca.lucchesi@gmail.com" userId="f678740a5a93c0b5" providerId="LiveId" clId="{507D7496-B3F9-47AF-B2EF-DEBAF4302CAD}" dt="2020-06-16T12:35:11.290" v="2406" actId="113"/>
        <pc:sldMkLst>
          <pc:docMk/>
          <pc:sldMk cId="15991354" sldId="260"/>
        </pc:sldMkLst>
        <pc:spChg chg="mod">
          <ac:chgData name="simone.luca.lucchesi@gmail.com" userId="f678740a5a93c0b5" providerId="LiveId" clId="{507D7496-B3F9-47AF-B2EF-DEBAF4302CAD}" dt="2020-06-16T12:22:47.328" v="1547" actId="27636"/>
          <ac:spMkLst>
            <pc:docMk/>
            <pc:sldMk cId="15991354" sldId="260"/>
            <ac:spMk id="2" creationId="{34BEC249-A924-41FE-AC94-E7EAFD9495DB}"/>
          </ac:spMkLst>
        </pc:spChg>
        <pc:spChg chg="mod">
          <ac:chgData name="simone.luca.lucchesi@gmail.com" userId="f678740a5a93c0b5" providerId="LiveId" clId="{507D7496-B3F9-47AF-B2EF-DEBAF4302CAD}" dt="2020-06-16T12:31:45.973" v="2153" actId="20577"/>
          <ac:spMkLst>
            <pc:docMk/>
            <pc:sldMk cId="15991354" sldId="260"/>
            <ac:spMk id="3" creationId="{8B98E113-355C-4A7F-8BD8-287A0CF2D3FA}"/>
          </ac:spMkLst>
        </pc:spChg>
        <pc:spChg chg="del mod">
          <ac:chgData name="simone.luca.lucchesi@gmail.com" userId="f678740a5a93c0b5" providerId="LiveId" clId="{507D7496-B3F9-47AF-B2EF-DEBAF4302CAD}" dt="2020-06-16T12:26:58.363" v="1933"/>
          <ac:spMkLst>
            <pc:docMk/>
            <pc:sldMk cId="15991354" sldId="260"/>
            <ac:spMk id="6" creationId="{DD9EE029-85C3-4339-8596-70989D6B0E94}"/>
          </ac:spMkLst>
        </pc:spChg>
        <pc:spChg chg="add del mod">
          <ac:chgData name="simone.luca.lucchesi@gmail.com" userId="f678740a5a93c0b5" providerId="LiveId" clId="{507D7496-B3F9-47AF-B2EF-DEBAF4302CAD}" dt="2020-06-16T12:24:51.375" v="1677"/>
          <ac:spMkLst>
            <pc:docMk/>
            <pc:sldMk cId="15991354" sldId="260"/>
            <ac:spMk id="11" creationId="{E025F923-BE31-459D-865C-06E4389C0E67}"/>
          </ac:spMkLst>
        </pc:spChg>
        <pc:spChg chg="add mod">
          <ac:chgData name="simone.luca.lucchesi@gmail.com" userId="f678740a5a93c0b5" providerId="LiveId" clId="{507D7496-B3F9-47AF-B2EF-DEBAF4302CAD}" dt="2020-06-16T12:31:37.781" v="2147" actId="255"/>
          <ac:spMkLst>
            <pc:docMk/>
            <pc:sldMk cId="15991354" sldId="260"/>
            <ac:spMk id="12" creationId="{0461A714-1F4A-4C20-A32B-2983C8C8864A}"/>
          </ac:spMkLst>
        </pc:spChg>
        <pc:spChg chg="add del mod">
          <ac:chgData name="simone.luca.lucchesi@gmail.com" userId="f678740a5a93c0b5" providerId="LiveId" clId="{507D7496-B3F9-47AF-B2EF-DEBAF4302CAD}" dt="2020-06-16T12:33:02.277" v="2166" actId="478"/>
          <ac:spMkLst>
            <pc:docMk/>
            <pc:sldMk cId="15991354" sldId="260"/>
            <ac:spMk id="17" creationId="{DE73B053-D315-4391-AF76-8A6F5CE9B494}"/>
          </ac:spMkLst>
        </pc:spChg>
        <pc:spChg chg="add mod">
          <ac:chgData name="simone.luca.lucchesi@gmail.com" userId="f678740a5a93c0b5" providerId="LiveId" clId="{507D7496-B3F9-47AF-B2EF-DEBAF4302CAD}" dt="2020-06-16T12:35:11.290" v="2406" actId="113"/>
          <ac:spMkLst>
            <pc:docMk/>
            <pc:sldMk cId="15991354" sldId="260"/>
            <ac:spMk id="18" creationId="{FDC42E08-8C3B-4A8C-93EC-79BA43C8E1D8}"/>
          </ac:spMkLst>
        </pc:spChg>
        <pc:picChg chg="del">
          <ac:chgData name="simone.luca.lucchesi@gmail.com" userId="f678740a5a93c0b5" providerId="LiveId" clId="{507D7496-B3F9-47AF-B2EF-DEBAF4302CAD}" dt="2020-06-16T12:20:27.642" v="1392" actId="478"/>
          <ac:picMkLst>
            <pc:docMk/>
            <pc:sldMk cId="15991354" sldId="260"/>
            <ac:picMk id="4" creationId="{0408A3CC-1365-4F02-A73D-0856526ACEBD}"/>
          </ac:picMkLst>
        </pc:picChg>
        <pc:picChg chg="del">
          <ac:chgData name="simone.luca.lucchesi@gmail.com" userId="f678740a5a93c0b5" providerId="LiveId" clId="{507D7496-B3F9-47AF-B2EF-DEBAF4302CAD}" dt="2020-06-16T12:21:24.490" v="1493" actId="478"/>
          <ac:picMkLst>
            <pc:docMk/>
            <pc:sldMk cId="15991354" sldId="260"/>
            <ac:picMk id="5" creationId="{745AF0D2-8F97-4A8D-85AA-FEA06B692672}"/>
          </ac:picMkLst>
        </pc:picChg>
        <pc:picChg chg="del mod">
          <ac:chgData name="simone.luca.lucchesi@gmail.com" userId="f678740a5a93c0b5" providerId="LiveId" clId="{507D7496-B3F9-47AF-B2EF-DEBAF4302CAD}" dt="2020-06-16T12:27:51.122" v="2024" actId="478"/>
          <ac:picMkLst>
            <pc:docMk/>
            <pc:sldMk cId="15991354" sldId="260"/>
            <ac:picMk id="7" creationId="{0667C2DB-C56D-463D-B6BF-1C771BB79FEB}"/>
          </ac:picMkLst>
        </pc:picChg>
        <pc:picChg chg="del">
          <ac:chgData name="simone.luca.lucchesi@gmail.com" userId="f678740a5a93c0b5" providerId="LiveId" clId="{507D7496-B3F9-47AF-B2EF-DEBAF4302CAD}" dt="2020-06-16T12:27:51.873" v="2025" actId="478"/>
          <ac:picMkLst>
            <pc:docMk/>
            <pc:sldMk cId="15991354" sldId="260"/>
            <ac:picMk id="8" creationId="{9A1EE70E-6A5D-49E2-95A1-D0D3D52A03DB}"/>
          </ac:picMkLst>
        </pc:picChg>
        <pc:picChg chg="add mod">
          <ac:chgData name="simone.luca.lucchesi@gmail.com" userId="f678740a5a93c0b5" providerId="LiveId" clId="{507D7496-B3F9-47AF-B2EF-DEBAF4302CAD}" dt="2020-06-16T12:22:27.019" v="1504" actId="1076"/>
          <ac:picMkLst>
            <pc:docMk/>
            <pc:sldMk cId="15991354" sldId="260"/>
            <ac:picMk id="9" creationId="{3ECBEE74-FD90-428F-8F67-2F534ED50F46}"/>
          </ac:picMkLst>
        </pc:picChg>
        <pc:picChg chg="add mod">
          <ac:chgData name="simone.luca.lucchesi@gmail.com" userId="f678740a5a93c0b5" providerId="LiveId" clId="{507D7496-B3F9-47AF-B2EF-DEBAF4302CAD}" dt="2020-06-16T12:22:25.374" v="1503" actId="1076"/>
          <ac:picMkLst>
            <pc:docMk/>
            <pc:sldMk cId="15991354" sldId="260"/>
            <ac:picMk id="10" creationId="{3576AE89-9AA6-40B8-81BF-40E0FE5EE5E1}"/>
          </ac:picMkLst>
        </pc:picChg>
        <pc:picChg chg="add mod">
          <ac:chgData name="simone.luca.lucchesi@gmail.com" userId="f678740a5a93c0b5" providerId="LiveId" clId="{507D7496-B3F9-47AF-B2EF-DEBAF4302CAD}" dt="2020-06-16T12:28:43.586" v="2029" actId="1076"/>
          <ac:picMkLst>
            <pc:docMk/>
            <pc:sldMk cId="15991354" sldId="260"/>
            <ac:picMk id="13" creationId="{620DF53E-CFD0-4939-A779-ECC16AD5A097}"/>
          </ac:picMkLst>
        </pc:picChg>
        <pc:picChg chg="add mod">
          <ac:chgData name="simone.luca.lucchesi@gmail.com" userId="f678740a5a93c0b5" providerId="LiveId" clId="{507D7496-B3F9-47AF-B2EF-DEBAF4302CAD}" dt="2020-06-16T12:29:08.251" v="2034" actId="1076"/>
          <ac:picMkLst>
            <pc:docMk/>
            <pc:sldMk cId="15991354" sldId="260"/>
            <ac:picMk id="14" creationId="{B91CBBE8-0ECC-46F3-8847-2FA6C894BCDB}"/>
          </ac:picMkLst>
        </pc:picChg>
        <pc:picChg chg="add mod">
          <ac:chgData name="simone.luca.lucchesi@gmail.com" userId="f678740a5a93c0b5" providerId="LiveId" clId="{507D7496-B3F9-47AF-B2EF-DEBAF4302CAD}" dt="2020-06-16T12:32:30.745" v="2161" actId="14100"/>
          <ac:picMkLst>
            <pc:docMk/>
            <pc:sldMk cId="15991354" sldId="260"/>
            <ac:picMk id="15" creationId="{45A1A5FE-3856-4334-9D92-E8203DECF6CF}"/>
          </ac:picMkLst>
        </pc:picChg>
        <pc:picChg chg="add mod">
          <ac:chgData name="simone.luca.lucchesi@gmail.com" userId="f678740a5a93c0b5" providerId="LiveId" clId="{507D7496-B3F9-47AF-B2EF-DEBAF4302CAD}" dt="2020-06-16T12:32:35.472" v="2163" actId="14100"/>
          <ac:picMkLst>
            <pc:docMk/>
            <pc:sldMk cId="15991354" sldId="260"/>
            <ac:picMk id="16" creationId="{EDD99B09-6D83-4F5D-88AA-9767F21E227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05AF96-AA36-4D47-B85F-12CD1763D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CACA10D-5420-4C8E-BDE5-9BCDD0FBF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40B389-3081-4CE3-B687-3E832CB0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1483-DC82-4124-960E-437C0689293E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CB8041-E11C-4344-8438-D84745CD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F4291B-BAD5-4B44-BBA9-FEC03187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4E2A-4557-4DF0-AA97-5AF085ABB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100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DBDD28-1799-4D86-9F74-AB83391C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9F44F95-9CF0-468E-BA7E-BE146F840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4CCF92-E6C8-4C62-8513-D444B390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1483-DC82-4124-960E-437C0689293E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712FE1-8248-4F97-8072-55028ECC4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55BB95-B38D-4FEE-9C81-C32120C6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4E2A-4557-4DF0-AA97-5AF085ABB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282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32ACB3D-7982-4680-AA43-56888AF4D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A41713C-A237-44E8-8DD1-CA062C3C3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2F8955-D1D6-4BF2-9EC8-F817342D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1483-DC82-4124-960E-437C0689293E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240E7C-402D-45B5-878A-BD5D804F6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A85D25-00D6-4E24-A858-E7263505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4E2A-4557-4DF0-AA97-5AF085ABB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302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234D0A-2C90-4B18-94A6-2F112677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0FFBED-7F5B-4572-9177-72CE6C54E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A1F629-C765-4D52-A46C-972D07D2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1483-DC82-4124-960E-437C0689293E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46CDC4-165D-4AFB-9A08-2D9121CF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61BDD6-2D16-4BF9-B6E4-11E82126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4E2A-4557-4DF0-AA97-5AF085ABB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396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A305A-3618-4BFD-8649-FF0E360B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117B76-128C-4234-A8EA-C4B6864D9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164DE9-1BED-48D1-96CB-17D4DF21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1483-DC82-4124-960E-437C0689293E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50A79D-9666-484A-A775-46246B86D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6571BF-732E-4AC1-B491-5F868CF3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4E2A-4557-4DF0-AA97-5AF085ABB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037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2F66E7-80D9-4F56-84A2-1FB5AE05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9E6EDC-86A6-43A4-BA6C-291ACAF0B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8744F58-678E-45C5-B390-CE540BC57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417FA8B-D724-44A8-87CC-2C5A35B8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1483-DC82-4124-960E-437C0689293E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B9ECA60-F119-4DFB-AE23-54D34C776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DAAE790-EFAB-45EB-A204-3516303C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4E2A-4557-4DF0-AA97-5AF085ABB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968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DD9D1A-B7EE-4830-A9B2-098281E0C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9DC6F1E-E67A-4508-8B81-46C2225A0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D10FB6-7E7C-4D1C-A4C1-9DC1F6A24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8B19376-F6CB-4CE9-9350-7FA6FD91E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1181455-5844-4850-8C35-73BA71EA9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8312524-BB67-41E6-87B2-8FA04F7D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1483-DC82-4124-960E-437C0689293E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770CF32-059D-4A5C-AB13-815A079B2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65FF6BC-D361-426A-9948-DB0A71F0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4E2A-4557-4DF0-AA97-5AF085ABB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258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697EA7-F002-4189-84A5-FD3E6EDD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F50921F-BB3F-4CE5-8BF0-8F0F38C9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1483-DC82-4124-960E-437C0689293E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555F9D0-64A1-4F8E-9290-96C2CDF16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85D37EB-1FF0-4280-895F-CDF6FFFC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4E2A-4557-4DF0-AA97-5AF085ABB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649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8585783-B62E-4B18-9734-412ACBF7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1483-DC82-4124-960E-437C0689293E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204DDB5-445B-486D-9E66-7FA6EFCF4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9021150-8D17-4376-B009-9391DD4CA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4E2A-4557-4DF0-AA97-5AF085ABB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708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01350B-A6FE-4EF2-9141-C1DE64EC3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D05C3B-F6D4-4030-9DB5-9EEA7707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02C9EE7-BA98-4EC0-A25B-D7F5431E6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395CE6A-3F43-4008-BCDD-E1E7571C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1483-DC82-4124-960E-437C0689293E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49F8B9-704C-4ECC-BA00-20A6B8169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0AF03A5-28D8-429B-B36F-F65B1080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4E2A-4557-4DF0-AA97-5AF085ABB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866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205D0-9BD5-430C-A607-D906139FC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0FFA50A-B8B5-4904-ABC3-B129AC0F8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B9B9A19-01FB-4CC0-A307-155E9DA7D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E5FB1D4-940F-4CA8-80A4-BCD674FE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1483-DC82-4124-960E-437C0689293E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984BBC-93AF-4B8C-AB32-77D34FC8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938DB8-60D9-4AD1-A82E-F7B185F9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4E2A-4557-4DF0-AA97-5AF085ABB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622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9C45B37-D127-48C3-A2A9-8196B10A9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FD3D921-6752-44B6-B96E-7A73F3748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5D336A-4A32-4AE3-B7BA-88D081499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31483-DC82-4124-960E-437C0689293E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20C3C5-AEA0-449B-BF78-B0B00E74F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A559CEF-BCFA-4B35-98F6-EB35D8F70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14E2A-4557-4DF0-AA97-5AF085ABB8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602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5417E2-ED6A-4AC1-9AB0-FA89F8B51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539"/>
            <a:ext cx="10515600" cy="460498"/>
          </a:xfrm>
        </p:spPr>
        <p:txBody>
          <a:bodyPr>
            <a:noAutofit/>
          </a:bodyPr>
          <a:lstStyle/>
          <a:p>
            <a:r>
              <a:rPr lang="it-IT" sz="2800" b="1" dirty="0">
                <a:latin typeface="Calinri corpo "/>
              </a:rPr>
              <a:t>DCF </a:t>
            </a:r>
            <a:r>
              <a:rPr lang="it-IT" sz="2800" b="1" dirty="0" err="1">
                <a:latin typeface="Calinri corpo "/>
              </a:rPr>
              <a:t>Valuation</a:t>
            </a:r>
            <a:r>
              <a:rPr lang="it-IT" sz="2800" b="1" dirty="0">
                <a:latin typeface="Calinri corpo "/>
              </a:rPr>
              <a:t> – Lucchesi Simone Luca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822209-1380-4E35-A2DD-EC363D703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10515600" cy="5956424"/>
          </a:xfrm>
        </p:spPr>
        <p:txBody>
          <a:bodyPr/>
          <a:lstStyle/>
          <a:p>
            <a:r>
              <a:rPr lang="it-IT" dirty="0" err="1"/>
              <a:t>Methods</a:t>
            </a:r>
            <a:r>
              <a:rPr lang="it-IT" dirty="0"/>
              <a:t> </a:t>
            </a:r>
            <a:r>
              <a:rPr lang="it-IT" dirty="0" err="1"/>
              <a:t>followed</a:t>
            </a:r>
            <a:r>
              <a:rPr lang="it-IT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 err="1"/>
              <a:t>Discounted</a:t>
            </a:r>
            <a:r>
              <a:rPr lang="it-IT" dirty="0"/>
              <a:t> </a:t>
            </a:r>
            <a:r>
              <a:rPr lang="it-IT" dirty="0" err="1"/>
              <a:t>dividend</a:t>
            </a:r>
            <a:r>
              <a:rPr lang="it-IT" dirty="0"/>
              <a:t>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 err="1"/>
              <a:t>Discounted</a:t>
            </a:r>
            <a:r>
              <a:rPr lang="it-IT" dirty="0"/>
              <a:t> FCFF model </a:t>
            </a:r>
          </a:p>
          <a:p>
            <a:pPr marL="457200" lvl="1" indent="0">
              <a:buNone/>
            </a:pP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b="1" dirty="0" err="1"/>
              <a:t>Dividend</a:t>
            </a:r>
            <a:r>
              <a:rPr lang="it-IT" b="1" dirty="0"/>
              <a:t> discount model (</a:t>
            </a:r>
            <a:r>
              <a:rPr lang="it-IT" b="1" u="sng" dirty="0" err="1"/>
              <a:t>strict</a:t>
            </a:r>
            <a:r>
              <a:rPr lang="it-IT" b="1" dirty="0"/>
              <a:t>) </a:t>
            </a:r>
            <a:r>
              <a:rPr lang="it-IT" b="1" dirty="0" err="1"/>
              <a:t>assumptions</a:t>
            </a:r>
            <a:r>
              <a:rPr lang="it-IT" b="1" dirty="0"/>
              <a:t> </a:t>
            </a:r>
          </a:p>
          <a:p>
            <a:pPr lvl="1"/>
            <a:r>
              <a:rPr lang="it-IT" b="1" dirty="0"/>
              <a:t>Discount model</a:t>
            </a:r>
            <a:r>
              <a:rPr lang="it-IT" dirty="0"/>
              <a:t>: Three Stage </a:t>
            </a:r>
            <a:r>
              <a:rPr lang="it-IT" dirty="0" err="1"/>
              <a:t>dividend</a:t>
            </a:r>
            <a:r>
              <a:rPr lang="it-IT" dirty="0"/>
              <a:t> discount model </a:t>
            </a:r>
          </a:p>
          <a:p>
            <a:pPr lvl="1"/>
            <a:r>
              <a:rPr lang="it-IT" b="1" dirty="0"/>
              <a:t>Time ranges</a:t>
            </a:r>
            <a:r>
              <a:rPr lang="it-IT" dirty="0"/>
              <a:t>: </a:t>
            </a:r>
          </a:p>
          <a:p>
            <a:pPr lvl="2"/>
            <a:r>
              <a:rPr lang="it-IT" dirty="0"/>
              <a:t>High </a:t>
            </a:r>
            <a:r>
              <a:rPr lang="it-IT" dirty="0" err="1"/>
              <a:t>growth</a:t>
            </a:r>
            <a:r>
              <a:rPr lang="it-IT" dirty="0"/>
              <a:t>: from 2020 to 2024 </a:t>
            </a:r>
            <a:r>
              <a:rPr lang="it-IT" dirty="0" err="1"/>
              <a:t>according</a:t>
            </a:r>
            <a:r>
              <a:rPr lang="it-IT" dirty="0"/>
              <a:t> to A2A </a:t>
            </a:r>
            <a:r>
              <a:rPr lang="it-IT" dirty="0" err="1"/>
              <a:t>disclosed</a:t>
            </a:r>
            <a:r>
              <a:rPr lang="it-IT" dirty="0"/>
              <a:t> </a:t>
            </a:r>
            <a:r>
              <a:rPr lang="it-IT" dirty="0" err="1"/>
              <a:t>dividend</a:t>
            </a:r>
            <a:r>
              <a:rPr lang="it-IT" dirty="0"/>
              <a:t> policy. </a:t>
            </a:r>
          </a:p>
          <a:p>
            <a:pPr lvl="2"/>
            <a:r>
              <a:rPr lang="it-IT" dirty="0" err="1"/>
              <a:t>Decreasing</a:t>
            </a:r>
            <a:r>
              <a:rPr lang="it-IT" dirty="0"/>
              <a:t> </a:t>
            </a:r>
            <a:r>
              <a:rPr lang="it-IT" dirty="0" err="1"/>
              <a:t>growth</a:t>
            </a:r>
            <a:r>
              <a:rPr lang="it-IT" dirty="0"/>
              <a:t>: 3 </a:t>
            </a:r>
            <a:r>
              <a:rPr lang="it-IT" dirty="0" err="1"/>
              <a:t>years</a:t>
            </a:r>
            <a:r>
              <a:rPr lang="it-IT" dirty="0"/>
              <a:t>, from 2025 to 2027 (</a:t>
            </a:r>
            <a:r>
              <a:rPr lang="it-IT" dirty="0" err="1"/>
              <a:t>included</a:t>
            </a:r>
            <a:r>
              <a:rPr lang="it-IT" dirty="0"/>
              <a:t>). </a:t>
            </a:r>
            <a:r>
              <a:rPr lang="it-IT" i="1" dirty="0" err="1"/>
              <a:t>This</a:t>
            </a:r>
            <a:r>
              <a:rPr lang="it-IT" i="1" dirty="0"/>
              <a:t> </a:t>
            </a:r>
            <a:r>
              <a:rPr lang="it-IT" i="1" dirty="0" err="1"/>
              <a:t>is</a:t>
            </a:r>
            <a:r>
              <a:rPr lang="it-IT" i="1" dirty="0"/>
              <a:t> </a:t>
            </a:r>
            <a:r>
              <a:rPr lang="it-IT" i="1" dirty="0" err="1"/>
              <a:t>quite</a:t>
            </a:r>
            <a:r>
              <a:rPr lang="it-IT" i="1" dirty="0"/>
              <a:t> </a:t>
            </a:r>
            <a:r>
              <a:rPr lang="it-IT" i="1" dirty="0" err="1"/>
              <a:t>strict</a:t>
            </a:r>
            <a:r>
              <a:rPr lang="it-IT" i="1" dirty="0"/>
              <a:t> </a:t>
            </a:r>
            <a:r>
              <a:rPr lang="it-IT" i="1" dirty="0" err="1"/>
              <a:t>assumption</a:t>
            </a:r>
            <a:r>
              <a:rPr lang="it-IT" i="1" dirty="0"/>
              <a:t>.</a:t>
            </a:r>
            <a:r>
              <a:rPr lang="it-IT" dirty="0"/>
              <a:t> </a:t>
            </a:r>
          </a:p>
          <a:p>
            <a:pPr lvl="2"/>
            <a:r>
              <a:rPr lang="it-IT" dirty="0" err="1"/>
              <a:t>Stable</a:t>
            </a:r>
            <a:r>
              <a:rPr lang="it-IT" dirty="0"/>
              <a:t> </a:t>
            </a:r>
            <a:r>
              <a:rPr lang="it-IT" dirty="0" err="1"/>
              <a:t>growth</a:t>
            </a:r>
            <a:r>
              <a:rPr lang="it-IT" dirty="0"/>
              <a:t>: after middle stage. </a:t>
            </a:r>
          </a:p>
          <a:p>
            <a:pPr lvl="1"/>
            <a:r>
              <a:rPr lang="it-IT" b="1" dirty="0" err="1"/>
              <a:t>Dividend</a:t>
            </a:r>
            <a:r>
              <a:rPr lang="it-IT" b="1" dirty="0"/>
              <a:t> </a:t>
            </a:r>
            <a:r>
              <a:rPr lang="it-IT" b="1" dirty="0" err="1"/>
              <a:t>growth</a:t>
            </a:r>
            <a:r>
              <a:rPr lang="it-IT" b="1" dirty="0"/>
              <a:t> </a:t>
            </a:r>
            <a:r>
              <a:rPr lang="it-IT" b="1" dirty="0" err="1"/>
              <a:t>rates</a:t>
            </a:r>
            <a:r>
              <a:rPr lang="it-IT" dirty="0"/>
              <a:t>: </a:t>
            </a:r>
          </a:p>
          <a:p>
            <a:pPr lvl="2"/>
            <a:r>
              <a:rPr lang="it-IT" dirty="0"/>
              <a:t>High </a:t>
            </a:r>
            <a:r>
              <a:rPr lang="it-IT" dirty="0" err="1"/>
              <a:t>growth</a:t>
            </a:r>
            <a:r>
              <a:rPr lang="it-IT" dirty="0"/>
              <a:t>: I </a:t>
            </a:r>
            <a:r>
              <a:rPr lang="it-IT" dirty="0" err="1"/>
              <a:t>followed</a:t>
            </a:r>
            <a:r>
              <a:rPr lang="it-IT" dirty="0"/>
              <a:t> A2A policy (first </a:t>
            </a:r>
            <a:r>
              <a:rPr lang="it-IT" dirty="0" err="1"/>
              <a:t>year</a:t>
            </a:r>
            <a:r>
              <a:rPr lang="it-IT" dirty="0"/>
              <a:t> DPS = 0,08, after min. </a:t>
            </a:r>
            <a:r>
              <a:rPr lang="it-IT" dirty="0" err="1"/>
              <a:t>growth</a:t>
            </a:r>
            <a:r>
              <a:rPr lang="it-IT" dirty="0"/>
              <a:t> of 5%) </a:t>
            </a:r>
            <a:r>
              <a:rPr lang="it-IT" dirty="0" err="1"/>
              <a:t>remaining</a:t>
            </a:r>
            <a:r>
              <a:rPr lang="it-IT" dirty="0"/>
              <a:t> conservative. </a:t>
            </a:r>
          </a:p>
          <a:p>
            <a:pPr lvl="2"/>
            <a:r>
              <a:rPr lang="it-IT" dirty="0" err="1"/>
              <a:t>Stable</a:t>
            </a:r>
            <a:r>
              <a:rPr lang="it-IT" dirty="0"/>
              <a:t> </a:t>
            </a:r>
            <a:r>
              <a:rPr lang="it-IT" dirty="0" err="1"/>
              <a:t>growth</a:t>
            </a:r>
            <a:r>
              <a:rPr lang="it-IT" dirty="0"/>
              <a:t>: I </a:t>
            </a:r>
            <a:r>
              <a:rPr lang="it-IT" dirty="0" err="1"/>
              <a:t>used</a:t>
            </a:r>
            <a:r>
              <a:rPr lang="it-IT" dirty="0"/>
              <a:t> a proxy for </a:t>
            </a:r>
            <a:r>
              <a:rPr lang="it-IT" dirty="0" err="1"/>
              <a:t>growth</a:t>
            </a:r>
            <a:r>
              <a:rPr lang="it-IT" dirty="0"/>
              <a:t> rate of economy (1%). </a:t>
            </a:r>
          </a:p>
          <a:p>
            <a:pPr lvl="2"/>
            <a:r>
              <a:rPr lang="it-IT" dirty="0" err="1"/>
              <a:t>Decreasing</a:t>
            </a:r>
            <a:r>
              <a:rPr lang="it-IT" dirty="0"/>
              <a:t> </a:t>
            </a:r>
            <a:r>
              <a:rPr lang="it-IT" dirty="0" err="1"/>
              <a:t>growth</a:t>
            </a:r>
            <a:r>
              <a:rPr lang="it-IT" dirty="0"/>
              <a:t>: I </a:t>
            </a:r>
            <a:r>
              <a:rPr lang="it-IT" dirty="0" err="1"/>
              <a:t>decreased</a:t>
            </a:r>
            <a:r>
              <a:rPr lang="it-IT" dirty="0"/>
              <a:t> </a:t>
            </a:r>
            <a:r>
              <a:rPr lang="it-IT" dirty="0" err="1"/>
              <a:t>linearly</a:t>
            </a:r>
            <a:r>
              <a:rPr lang="it-IT" dirty="0"/>
              <a:t> the </a:t>
            </a:r>
            <a:r>
              <a:rPr lang="it-IT" dirty="0" err="1"/>
              <a:t>growth</a:t>
            </a:r>
            <a:r>
              <a:rPr lang="it-IT" dirty="0"/>
              <a:t> rate from 5 % to steady </a:t>
            </a:r>
            <a:r>
              <a:rPr lang="it-IT" dirty="0" err="1"/>
              <a:t>growth</a:t>
            </a:r>
            <a:r>
              <a:rPr lang="it-IT" dirty="0"/>
              <a:t> rate. </a:t>
            </a:r>
          </a:p>
          <a:p>
            <a:pPr lvl="2"/>
            <a:endParaRPr lang="it-IT" dirty="0"/>
          </a:p>
          <a:p>
            <a:pPr marL="971550" lvl="1" indent="-514350"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469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2F684A-08DD-4A48-A6AC-13F55980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208"/>
            <a:ext cx="10515600" cy="568172"/>
          </a:xfrm>
        </p:spPr>
        <p:txBody>
          <a:bodyPr>
            <a:normAutofit/>
          </a:bodyPr>
          <a:lstStyle/>
          <a:p>
            <a:r>
              <a:rPr lang="it-IT" sz="2800" b="1" dirty="0">
                <a:latin typeface="Calibri   "/>
              </a:rPr>
              <a:t>(…</a:t>
            </a:r>
            <a:r>
              <a:rPr lang="it-IT" sz="2800" b="1" dirty="0" err="1">
                <a:latin typeface="Calibri   "/>
              </a:rPr>
              <a:t>it</a:t>
            </a:r>
            <a:r>
              <a:rPr lang="it-IT" sz="2800" b="1" dirty="0">
                <a:latin typeface="Calibri   "/>
              </a:rPr>
              <a:t> follows) </a:t>
            </a:r>
            <a:r>
              <a:rPr lang="it-IT" sz="2800" b="1" dirty="0" err="1">
                <a:latin typeface="Calibri   "/>
              </a:rPr>
              <a:t>Dividend</a:t>
            </a:r>
            <a:r>
              <a:rPr lang="it-IT" sz="2800" b="1" dirty="0">
                <a:latin typeface="Calibri   "/>
              </a:rPr>
              <a:t> discount model 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74C6AE-DDA5-43D6-B608-B80FEB3A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235"/>
            <a:ext cx="10515600" cy="5637320"/>
          </a:xfrm>
        </p:spPr>
        <p:txBody>
          <a:bodyPr/>
          <a:lstStyle/>
          <a:p>
            <a:pPr lvl="1"/>
            <a:r>
              <a:rPr lang="it-IT" b="1" dirty="0"/>
              <a:t>Cost of equity </a:t>
            </a:r>
            <a:r>
              <a:rPr lang="it-IT" b="1" dirty="0" err="1"/>
              <a:t>assumptions</a:t>
            </a:r>
            <a:endParaRPr lang="it-IT" b="1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For high </a:t>
            </a:r>
            <a:r>
              <a:rPr lang="it-IT" dirty="0" err="1"/>
              <a:t>growth</a:t>
            </a:r>
            <a:r>
              <a:rPr lang="it-IT" dirty="0"/>
              <a:t> </a:t>
            </a:r>
            <a:r>
              <a:rPr lang="it-IT" dirty="0" err="1"/>
              <a:t>phase</a:t>
            </a:r>
            <a:r>
              <a:rPr lang="it-IT" dirty="0"/>
              <a:t> I </a:t>
            </a:r>
            <a:r>
              <a:rPr lang="it-IT" dirty="0" err="1"/>
              <a:t>used</a:t>
            </a:r>
            <a:r>
              <a:rPr lang="it-IT" dirty="0"/>
              <a:t> cost of equity </a:t>
            </a:r>
            <a:r>
              <a:rPr lang="it-IT" dirty="0" err="1"/>
              <a:t>computed</a:t>
            </a:r>
            <a:r>
              <a:rPr lang="it-IT" dirty="0"/>
              <a:t> following </a:t>
            </a:r>
            <a:r>
              <a:rPr lang="it-IT" dirty="0" err="1"/>
              <a:t>computational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  </a:t>
            </a:r>
            <a:r>
              <a:rPr lang="it-IT" dirty="0" err="1"/>
              <a:t>previously</a:t>
            </a:r>
            <a:r>
              <a:rPr lang="it-IT" dirty="0"/>
              <a:t> </a:t>
            </a:r>
            <a:r>
              <a:rPr lang="it-IT" dirty="0" err="1"/>
              <a:t>described</a:t>
            </a:r>
            <a:r>
              <a:rPr lang="it-IT" dirty="0"/>
              <a:t>: i.e. 7,08 % </a:t>
            </a:r>
            <a:r>
              <a:rPr lang="it-IT" dirty="0" err="1"/>
              <a:t>according</a:t>
            </a:r>
            <a:r>
              <a:rPr lang="it-IT" dirty="0"/>
              <a:t> to a (</a:t>
            </a:r>
            <a:r>
              <a:rPr lang="it-IT" dirty="0" err="1"/>
              <a:t>regression</a:t>
            </a:r>
            <a:r>
              <a:rPr lang="it-IT" dirty="0"/>
              <a:t>) </a:t>
            </a:r>
            <a:r>
              <a:rPr lang="it-IT" dirty="0" err="1"/>
              <a:t>levered</a:t>
            </a:r>
            <a:r>
              <a:rPr lang="it-IT" dirty="0"/>
              <a:t> beta of 0,868. </a:t>
            </a:r>
          </a:p>
          <a:p>
            <a:pPr marL="914400" lvl="2" indent="0">
              <a:buNone/>
            </a:pPr>
            <a:endParaRPr lang="it-IT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For </a:t>
            </a:r>
            <a:r>
              <a:rPr lang="it-IT" dirty="0" err="1"/>
              <a:t>stable</a:t>
            </a:r>
            <a:r>
              <a:rPr lang="it-IT" dirty="0"/>
              <a:t> </a:t>
            </a:r>
            <a:r>
              <a:rPr lang="it-IT" dirty="0" err="1"/>
              <a:t>growth</a:t>
            </a:r>
            <a:r>
              <a:rPr lang="it-IT" dirty="0"/>
              <a:t> </a:t>
            </a:r>
            <a:r>
              <a:rPr lang="it-IT" dirty="0" err="1"/>
              <a:t>phase</a:t>
            </a:r>
            <a:r>
              <a:rPr lang="it-IT" dirty="0"/>
              <a:t> I </a:t>
            </a:r>
            <a:r>
              <a:rPr lang="it-IT" dirty="0" err="1"/>
              <a:t>considered</a:t>
            </a:r>
            <a:r>
              <a:rPr lang="it-IT" dirty="0"/>
              <a:t> Beta to be </a:t>
            </a:r>
            <a:r>
              <a:rPr lang="it-IT" dirty="0" err="1"/>
              <a:t>equal</a:t>
            </a:r>
            <a:r>
              <a:rPr lang="it-IT" dirty="0"/>
              <a:t> to market Beta, </a:t>
            </a:r>
            <a:r>
              <a:rPr lang="it-IT" dirty="0" err="1"/>
              <a:t>yielding</a:t>
            </a:r>
            <a:r>
              <a:rPr lang="it-IT" dirty="0"/>
              <a:t> to a cost of equity of 8,11%. </a:t>
            </a:r>
            <a:br>
              <a:rPr lang="it-IT" dirty="0"/>
            </a:br>
            <a:br>
              <a:rPr lang="it-IT" dirty="0"/>
            </a:br>
            <a:endParaRPr lang="it-IT" b="1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For </a:t>
            </a:r>
            <a:r>
              <a:rPr lang="it-IT" dirty="0" err="1"/>
              <a:t>decreasing</a:t>
            </a:r>
            <a:r>
              <a:rPr lang="it-IT" dirty="0"/>
              <a:t> </a:t>
            </a:r>
            <a:r>
              <a:rPr lang="it-IT" dirty="0" err="1"/>
              <a:t>growth</a:t>
            </a:r>
            <a:r>
              <a:rPr lang="it-IT" dirty="0"/>
              <a:t> </a:t>
            </a:r>
            <a:r>
              <a:rPr lang="it-IT" dirty="0" err="1"/>
              <a:t>phase</a:t>
            </a:r>
            <a:r>
              <a:rPr lang="it-IT" dirty="0"/>
              <a:t> I </a:t>
            </a:r>
            <a:r>
              <a:rPr lang="it-IT" dirty="0" err="1"/>
              <a:t>increased</a:t>
            </a:r>
            <a:r>
              <a:rPr lang="it-IT" dirty="0"/>
              <a:t> </a:t>
            </a:r>
            <a:r>
              <a:rPr lang="it-IT" dirty="0" err="1"/>
              <a:t>linearly</a:t>
            </a:r>
            <a:r>
              <a:rPr lang="it-IT" dirty="0"/>
              <a:t> cost of equity, from 7,08% to 8,11%.</a:t>
            </a:r>
          </a:p>
          <a:p>
            <a:pPr lvl="1"/>
            <a:endParaRPr lang="it-IT" dirty="0"/>
          </a:p>
          <a:p>
            <a:pPr lvl="1"/>
            <a:r>
              <a:rPr lang="it-IT" b="1" dirty="0" err="1"/>
              <a:t>Stable</a:t>
            </a:r>
            <a:r>
              <a:rPr lang="it-IT" b="1" dirty="0"/>
              <a:t> </a:t>
            </a:r>
            <a:r>
              <a:rPr lang="it-IT" b="1" dirty="0" err="1"/>
              <a:t>payout</a:t>
            </a:r>
            <a:r>
              <a:rPr lang="it-IT" b="1" dirty="0"/>
              <a:t> ratio </a:t>
            </a:r>
          </a:p>
          <a:p>
            <a:pPr marL="914400" lvl="2" indent="0">
              <a:buNone/>
            </a:pP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stable</a:t>
            </a:r>
            <a:r>
              <a:rPr lang="it-IT" dirty="0"/>
              <a:t> </a:t>
            </a:r>
            <a:r>
              <a:rPr lang="it-IT" dirty="0" err="1"/>
              <a:t>growth</a:t>
            </a:r>
            <a:r>
              <a:rPr lang="it-IT" dirty="0"/>
              <a:t> rate and </a:t>
            </a:r>
            <a:r>
              <a:rPr lang="it-IT" dirty="0" err="1"/>
              <a:t>supposing</a:t>
            </a:r>
            <a:r>
              <a:rPr lang="it-IT" dirty="0"/>
              <a:t> the </a:t>
            </a:r>
            <a:r>
              <a:rPr lang="it-IT" dirty="0" err="1"/>
              <a:t>stable</a:t>
            </a:r>
            <a:r>
              <a:rPr lang="it-IT" dirty="0"/>
              <a:t> </a:t>
            </a:r>
            <a:r>
              <a:rPr lang="it-IT" dirty="0" err="1"/>
              <a:t>return</a:t>
            </a:r>
            <a:r>
              <a:rPr lang="it-IT" dirty="0"/>
              <a:t> on equity to be </a:t>
            </a:r>
            <a:r>
              <a:rPr lang="it-IT" dirty="0" err="1"/>
              <a:t>equal</a:t>
            </a:r>
            <a:r>
              <a:rPr lang="it-IT" dirty="0"/>
              <a:t> to the cost, from the inverse formula I </a:t>
            </a:r>
            <a:r>
              <a:rPr lang="it-IT" dirty="0" err="1"/>
              <a:t>got</a:t>
            </a:r>
            <a:r>
              <a:rPr lang="it-IT" dirty="0"/>
              <a:t> a </a:t>
            </a:r>
            <a:r>
              <a:rPr lang="it-IT" dirty="0" err="1"/>
              <a:t>stable</a:t>
            </a:r>
            <a:r>
              <a:rPr lang="it-IT" dirty="0"/>
              <a:t> </a:t>
            </a:r>
            <a:r>
              <a:rPr lang="it-IT" dirty="0" err="1"/>
              <a:t>payout</a:t>
            </a:r>
            <a:r>
              <a:rPr lang="it-IT" dirty="0"/>
              <a:t> of 88%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current</a:t>
            </a:r>
            <a:r>
              <a:rPr lang="it-IT" dirty="0"/>
              <a:t> one. </a:t>
            </a:r>
          </a:p>
          <a:p>
            <a:pPr marL="914400" lvl="2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844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359DA2-AEAC-4129-BA19-5A873310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288"/>
            <a:ext cx="10515600" cy="556750"/>
          </a:xfrm>
        </p:spPr>
        <p:txBody>
          <a:bodyPr>
            <a:normAutofit/>
          </a:bodyPr>
          <a:lstStyle/>
          <a:p>
            <a:r>
              <a:rPr lang="it-IT" sz="2800" b="1" dirty="0" err="1">
                <a:latin typeface="Calibri    "/>
              </a:rPr>
              <a:t>Graphical</a:t>
            </a:r>
            <a:r>
              <a:rPr lang="it-IT" sz="2800" b="1" dirty="0">
                <a:latin typeface="Calibri    "/>
              </a:rPr>
              <a:t> </a:t>
            </a:r>
            <a:r>
              <a:rPr lang="it-IT" sz="2800" b="1" dirty="0" err="1">
                <a:latin typeface="Calibri    "/>
              </a:rPr>
              <a:t>results</a:t>
            </a:r>
            <a:r>
              <a:rPr lang="it-IT" sz="2800" b="1" dirty="0">
                <a:latin typeface="Calibri    "/>
              </a:rPr>
              <a:t>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8A99BF4-7B22-4D88-BF97-15D0CD350DBF}"/>
              </a:ext>
            </a:extLst>
          </p:cNvPr>
          <p:cNvSpPr txBox="1"/>
          <p:nvPr/>
        </p:nvSpPr>
        <p:spPr>
          <a:xfrm>
            <a:off x="367903" y="4296031"/>
            <a:ext cx="115867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Comment</a:t>
            </a:r>
            <a:endParaRPr lang="it-IT" b="1" dirty="0"/>
          </a:p>
          <a:p>
            <a:r>
              <a:rPr lang="it-IT" dirty="0" err="1"/>
              <a:t>Nowadays</a:t>
            </a:r>
            <a:r>
              <a:rPr lang="it-IT" dirty="0"/>
              <a:t>, </a:t>
            </a:r>
            <a:r>
              <a:rPr lang="it-IT" dirty="0" err="1"/>
              <a:t>given</a:t>
            </a:r>
            <a:r>
              <a:rPr lang="it-IT" dirty="0"/>
              <a:t> high </a:t>
            </a:r>
            <a:r>
              <a:rPr lang="it-IT" dirty="0" err="1"/>
              <a:t>volatility</a:t>
            </a:r>
            <a:r>
              <a:rPr lang="it-IT" dirty="0"/>
              <a:t> on markets, stock price </a:t>
            </a:r>
            <a:r>
              <a:rPr lang="it-IT" dirty="0" err="1"/>
              <a:t>moves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1.20 and 1.35 making </a:t>
            </a:r>
            <a:r>
              <a:rPr lang="it-IT" dirty="0" err="1"/>
              <a:t>this</a:t>
            </a:r>
            <a:r>
              <a:rPr lang="it-IT" dirty="0"/>
              <a:t> model </a:t>
            </a:r>
            <a:r>
              <a:rPr lang="it-IT" dirty="0" err="1"/>
              <a:t>quite</a:t>
            </a:r>
            <a:r>
              <a:rPr lang="it-IT" dirty="0"/>
              <a:t> </a:t>
            </a:r>
            <a:r>
              <a:rPr lang="it-IT" dirty="0" err="1"/>
              <a:t>consistent</a:t>
            </a:r>
            <a:r>
              <a:rPr lang="it-IT" b="1" dirty="0"/>
              <a:t>.</a:t>
            </a:r>
            <a:br>
              <a:rPr lang="it-IT" b="1" dirty="0"/>
            </a:b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know from </a:t>
            </a:r>
            <a:r>
              <a:rPr lang="it-IT" dirty="0" err="1"/>
              <a:t>financial</a:t>
            </a:r>
            <a:r>
              <a:rPr lang="it-IT" dirty="0"/>
              <a:t> theory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consider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result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sort</a:t>
            </a:r>
            <a:r>
              <a:rPr lang="it-IT" dirty="0"/>
              <a:t> of price-</a:t>
            </a:r>
            <a:r>
              <a:rPr lang="it-IT" dirty="0" err="1"/>
              <a:t>floor</a:t>
            </a:r>
            <a:r>
              <a:rPr lang="it-IT" dirty="0"/>
              <a:t> making A2A’s </a:t>
            </a:r>
            <a:r>
              <a:rPr lang="it-IT" dirty="0" err="1"/>
              <a:t>title</a:t>
            </a:r>
            <a:r>
              <a:rPr lang="it-IT" dirty="0"/>
              <a:t> </a:t>
            </a:r>
            <a:r>
              <a:rPr lang="it-IT" dirty="0" err="1"/>
              <a:t>undervalued</a:t>
            </a:r>
            <a:r>
              <a:rPr lang="it-IT" dirty="0"/>
              <a:t> by the market. </a:t>
            </a:r>
            <a:r>
              <a:rPr lang="it-IT" dirty="0" err="1"/>
              <a:t>This</a:t>
            </a:r>
            <a:r>
              <a:rPr lang="it-IT" dirty="0"/>
              <a:t> idea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enforced</a:t>
            </a:r>
            <a:r>
              <a:rPr lang="it-IT" dirty="0"/>
              <a:t> by the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</a:t>
            </a:r>
            <a:r>
              <a:rPr lang="it-IT" dirty="0" err="1"/>
              <a:t>sustainability</a:t>
            </a:r>
            <a:r>
              <a:rPr lang="it-IT" dirty="0"/>
              <a:t> </a:t>
            </a:r>
            <a:r>
              <a:rPr lang="it-IT" dirty="0" err="1"/>
              <a:t>strength</a:t>
            </a:r>
            <a:r>
              <a:rPr lang="it-IT" dirty="0"/>
              <a:t> and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great</a:t>
            </a:r>
            <a:r>
              <a:rPr lang="it-IT" dirty="0"/>
              <a:t> ESG performances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discussed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begin</a:t>
            </a:r>
            <a:r>
              <a:rPr lang="it-IT" dirty="0"/>
              <a:t> of </a:t>
            </a:r>
            <a:r>
              <a:rPr lang="it-IT" dirty="0" err="1"/>
              <a:t>research</a:t>
            </a:r>
            <a:r>
              <a:rPr lang="it-IT" dirty="0"/>
              <a:t>.   </a:t>
            </a:r>
          </a:p>
          <a:p>
            <a:r>
              <a:rPr lang="it-IT" dirty="0" err="1"/>
              <a:t>Anyway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model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considered</a:t>
            </a:r>
            <a:r>
              <a:rPr lang="it-IT" dirty="0"/>
              <a:t> «</a:t>
            </a:r>
            <a:r>
              <a:rPr lang="it-IT" dirty="0" err="1"/>
              <a:t>unstable</a:t>
            </a:r>
            <a:r>
              <a:rPr lang="it-IT" dirty="0"/>
              <a:t>» and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likely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suffers</a:t>
            </a:r>
            <a:r>
              <a:rPr lang="it-IT" dirty="0"/>
              <a:t> of </a:t>
            </a:r>
            <a:r>
              <a:rPr lang="it-IT" dirty="0" err="1"/>
              <a:t>lack</a:t>
            </a:r>
            <a:r>
              <a:rPr lang="it-IT" dirty="0"/>
              <a:t> of informative power.</a:t>
            </a:r>
            <a:br>
              <a:rPr lang="it-IT" dirty="0"/>
            </a:br>
            <a:r>
              <a:rPr lang="it-IT" dirty="0"/>
              <a:t>In </a:t>
            </a:r>
            <a:r>
              <a:rPr lang="it-IT" dirty="0" err="1"/>
              <a:t>fact</a:t>
            </a:r>
            <a:r>
              <a:rPr lang="it-IT" dirty="0"/>
              <a:t>, a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sensitivity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future </a:t>
            </a:r>
            <a:r>
              <a:rPr lang="it-IT" dirty="0" err="1"/>
              <a:t>dividend</a:t>
            </a:r>
            <a:r>
              <a:rPr lang="it-IT" dirty="0"/>
              <a:t> </a:t>
            </a:r>
            <a:r>
              <a:rPr lang="it-IT" dirty="0" err="1"/>
              <a:t>growth</a:t>
            </a:r>
            <a:r>
              <a:rPr lang="it-IT" dirty="0"/>
              <a:t> </a:t>
            </a:r>
            <a:r>
              <a:rPr lang="it-IT" dirty="0" err="1"/>
              <a:t>rates</a:t>
            </a:r>
            <a:r>
              <a:rPr lang="it-IT" dirty="0"/>
              <a:t> or </a:t>
            </a:r>
            <a:r>
              <a:rPr lang="it-IT" dirty="0" err="1"/>
              <a:t>stable</a:t>
            </a:r>
            <a:r>
              <a:rPr lang="it-IT" dirty="0"/>
              <a:t> </a:t>
            </a:r>
            <a:r>
              <a:rPr lang="it-IT" dirty="0" err="1"/>
              <a:t>period</a:t>
            </a:r>
            <a:r>
              <a:rPr lang="it-IT" dirty="0"/>
              <a:t> cost of equity do </a:t>
            </a:r>
            <a:r>
              <a:rPr lang="it-IT" dirty="0" err="1"/>
              <a:t>reveals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the </a:t>
            </a:r>
            <a:r>
              <a:rPr lang="it-IT" dirty="0" err="1"/>
              <a:t>result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volatile. </a:t>
            </a:r>
            <a:r>
              <a:rPr lang="it-IT" dirty="0" err="1"/>
              <a:t>Furthermore</a:t>
            </a:r>
            <a:r>
              <a:rPr lang="it-IT" dirty="0"/>
              <a:t>, </a:t>
            </a:r>
            <a:r>
              <a:rPr lang="it-IT" dirty="0" err="1"/>
              <a:t>assumption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stable</a:t>
            </a:r>
            <a:r>
              <a:rPr lang="it-IT" dirty="0"/>
              <a:t> </a:t>
            </a:r>
            <a:r>
              <a:rPr lang="it-IT" dirty="0" err="1"/>
              <a:t>dividend</a:t>
            </a:r>
            <a:r>
              <a:rPr lang="it-IT" dirty="0"/>
              <a:t> </a:t>
            </a:r>
            <a:r>
              <a:rPr lang="it-IT" dirty="0" err="1"/>
              <a:t>growth</a:t>
            </a:r>
            <a:r>
              <a:rPr lang="it-IT" dirty="0"/>
              <a:t> rate </a:t>
            </a:r>
            <a:r>
              <a:rPr lang="it-IT" dirty="0" err="1"/>
              <a:t>equal</a:t>
            </a:r>
            <a:r>
              <a:rPr lang="it-IT" dirty="0"/>
              <a:t> to </a:t>
            </a:r>
            <a:r>
              <a:rPr lang="it-IT" dirty="0" err="1"/>
              <a:t>growth</a:t>
            </a:r>
            <a:r>
              <a:rPr lang="it-IT" dirty="0"/>
              <a:t> rate of economy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highly</a:t>
            </a:r>
            <a:r>
              <a:rPr lang="it-IT" dirty="0"/>
              <a:t> </a:t>
            </a:r>
            <a:r>
              <a:rPr lang="it-IT" dirty="0" err="1"/>
              <a:t>opinable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1% </a:t>
            </a:r>
            <a:r>
              <a:rPr lang="it-IT" dirty="0" err="1"/>
              <a:t>growth</a:t>
            </a:r>
            <a:r>
              <a:rPr lang="it-IT" dirty="0"/>
              <a:t> rate </a:t>
            </a:r>
            <a:r>
              <a:rPr lang="it-IT" dirty="0" err="1"/>
              <a:t>value</a:t>
            </a:r>
            <a:r>
              <a:rPr lang="it-IT" dirty="0"/>
              <a:t>.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DDE6184-422D-4DA1-A709-D4515DD55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03" y="595313"/>
            <a:ext cx="11456194" cy="267138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2138BC0-8AD7-426A-B2E0-FF654D317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92" y="3365517"/>
            <a:ext cx="2440047" cy="93051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C1CB768-EDD0-4F32-A466-27A3696B0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880" y="3365517"/>
            <a:ext cx="2618033" cy="93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5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BEC249-A924-41FE-AC94-E7EAFD949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538162"/>
          </a:xfrm>
        </p:spPr>
        <p:txBody>
          <a:bodyPr>
            <a:normAutofit/>
          </a:bodyPr>
          <a:lstStyle/>
          <a:p>
            <a:r>
              <a:rPr lang="it-IT" sz="2800" b="1" dirty="0" err="1">
                <a:latin typeface="Calibri "/>
              </a:rPr>
              <a:t>Sensitivity</a:t>
            </a:r>
            <a:r>
              <a:rPr lang="it-IT" sz="2800" b="1" dirty="0">
                <a:latin typeface="Calibri "/>
              </a:rPr>
              <a:t> </a:t>
            </a:r>
            <a:r>
              <a:rPr lang="it-IT" sz="2800" b="1" dirty="0" err="1">
                <a:latin typeface="Calibri "/>
              </a:rPr>
              <a:t>analysis</a:t>
            </a:r>
            <a:endParaRPr lang="it-IT" sz="2800" b="1" dirty="0">
              <a:latin typeface="Calibri 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98E113-355C-4A7F-8BD8-287A0CF2D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767387"/>
          </a:xfrm>
        </p:spPr>
        <p:txBody>
          <a:bodyPr>
            <a:normAutofit/>
          </a:bodyPr>
          <a:lstStyle/>
          <a:p>
            <a:r>
              <a:rPr lang="it-IT" sz="2000" dirty="0" err="1"/>
              <a:t>What</a:t>
            </a:r>
            <a:r>
              <a:rPr lang="it-IT" sz="2000" dirty="0"/>
              <a:t> </a:t>
            </a:r>
            <a:r>
              <a:rPr lang="it-IT" sz="2000" dirty="0" err="1"/>
              <a:t>about</a:t>
            </a:r>
            <a:r>
              <a:rPr lang="it-IT" sz="2000" dirty="0"/>
              <a:t> </a:t>
            </a:r>
            <a:r>
              <a:rPr lang="it-IT" sz="2000" dirty="0" err="1"/>
              <a:t>instead</a:t>
            </a:r>
            <a:r>
              <a:rPr lang="it-IT" sz="2000" dirty="0"/>
              <a:t> of market beta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maintain</a:t>
            </a:r>
            <a:r>
              <a:rPr lang="it-IT" sz="2000" dirty="0"/>
              <a:t> </a:t>
            </a:r>
            <a:r>
              <a:rPr lang="it-IT" sz="2000" dirty="0" err="1"/>
              <a:t>current</a:t>
            </a:r>
            <a:r>
              <a:rPr lang="it-IT" sz="2000" dirty="0"/>
              <a:t> one </a:t>
            </a:r>
            <a:r>
              <a:rPr lang="it-IT" sz="2000" dirty="0" err="1"/>
              <a:t>stable</a:t>
            </a:r>
            <a:r>
              <a:rPr lang="it-IT" sz="2000" dirty="0"/>
              <a:t> over time? </a:t>
            </a:r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r>
              <a:rPr lang="it-IT" sz="2000" dirty="0" err="1"/>
              <a:t>What</a:t>
            </a:r>
            <a:r>
              <a:rPr lang="it-IT" sz="2000" dirty="0"/>
              <a:t> </a:t>
            </a:r>
            <a:r>
              <a:rPr lang="it-IT" sz="2000" dirty="0" err="1"/>
              <a:t>about</a:t>
            </a:r>
            <a:r>
              <a:rPr lang="it-IT" sz="2000" dirty="0"/>
              <a:t> </a:t>
            </a:r>
            <a:r>
              <a:rPr lang="it-IT" sz="2000" dirty="0" err="1"/>
              <a:t>stable</a:t>
            </a:r>
            <a:r>
              <a:rPr lang="it-IT" sz="2000" dirty="0"/>
              <a:t> </a:t>
            </a:r>
            <a:r>
              <a:rPr lang="it-IT" sz="2000" dirty="0" err="1"/>
              <a:t>dividend</a:t>
            </a:r>
            <a:r>
              <a:rPr lang="it-IT" sz="2000" dirty="0"/>
              <a:t> </a:t>
            </a:r>
            <a:r>
              <a:rPr lang="it-IT" sz="2000" dirty="0" err="1"/>
              <a:t>growth</a:t>
            </a:r>
            <a:r>
              <a:rPr lang="it-IT" sz="2000" dirty="0"/>
              <a:t> </a:t>
            </a:r>
            <a:r>
              <a:rPr lang="it-IT" sz="2000" dirty="0" err="1"/>
              <a:t>will</a:t>
            </a:r>
            <a:r>
              <a:rPr lang="it-IT" sz="2000" dirty="0"/>
              <a:t> </a:t>
            </a:r>
            <a:r>
              <a:rPr lang="it-IT" sz="2000" dirty="0" err="1"/>
              <a:t>tend</a:t>
            </a:r>
            <a:r>
              <a:rPr lang="it-IT" sz="2000" dirty="0"/>
              <a:t> to </a:t>
            </a:r>
            <a:r>
              <a:rPr lang="it-IT" sz="2000" dirty="0" err="1"/>
              <a:t>current</a:t>
            </a:r>
            <a:r>
              <a:rPr lang="it-IT" sz="2000" dirty="0"/>
              <a:t> risk-free rate </a:t>
            </a:r>
            <a:r>
              <a:rPr lang="it-IT" sz="2000" dirty="0" err="1"/>
              <a:t>result</a:t>
            </a:r>
            <a:r>
              <a:rPr lang="it-IT" sz="2000" dirty="0"/>
              <a:t>? </a:t>
            </a:r>
          </a:p>
          <a:p>
            <a:endParaRPr lang="it-IT" sz="2000" dirty="0"/>
          </a:p>
          <a:p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 err="1"/>
              <a:t>What</a:t>
            </a:r>
            <a:r>
              <a:rPr lang="it-IT" sz="2000" dirty="0"/>
              <a:t> </a:t>
            </a:r>
            <a:r>
              <a:rPr lang="it-IT" sz="2000" dirty="0" err="1"/>
              <a:t>if</a:t>
            </a:r>
            <a:r>
              <a:rPr lang="it-IT" sz="2000" dirty="0"/>
              <a:t> A2A </a:t>
            </a:r>
            <a:r>
              <a:rPr lang="it-IT" sz="2000" dirty="0" err="1"/>
              <a:t>dividend</a:t>
            </a:r>
            <a:r>
              <a:rPr lang="it-IT" sz="2000" dirty="0"/>
              <a:t> policy </a:t>
            </a:r>
            <a:r>
              <a:rPr lang="it-IT" sz="2000" dirty="0" err="1"/>
              <a:t>will</a:t>
            </a:r>
            <a:r>
              <a:rPr lang="it-IT" sz="2000" dirty="0"/>
              <a:t> be </a:t>
            </a:r>
            <a:r>
              <a:rPr lang="it-IT" sz="2000" dirty="0" err="1"/>
              <a:t>quite</a:t>
            </a:r>
            <a:r>
              <a:rPr lang="it-IT" sz="2000" dirty="0"/>
              <a:t> </a:t>
            </a:r>
            <a:r>
              <a:rPr lang="it-IT" sz="2000" dirty="0" err="1"/>
              <a:t>generous</a:t>
            </a:r>
            <a:r>
              <a:rPr lang="it-IT" sz="2000" dirty="0"/>
              <a:t> in future </a:t>
            </a:r>
            <a:r>
              <a:rPr lang="it-IT" sz="2000" dirty="0" err="1"/>
              <a:t>years</a:t>
            </a:r>
            <a:r>
              <a:rPr lang="it-IT" sz="2000" dirty="0"/>
              <a:t> (e.g. 8% </a:t>
            </a:r>
            <a:r>
              <a:rPr lang="it-IT" sz="2000" dirty="0" err="1"/>
              <a:t>increase</a:t>
            </a:r>
            <a:r>
              <a:rPr lang="it-IT" sz="2000" dirty="0"/>
              <a:t> per </a:t>
            </a:r>
            <a:r>
              <a:rPr lang="it-IT" sz="2000" dirty="0" err="1"/>
              <a:t>year</a:t>
            </a:r>
            <a:r>
              <a:rPr lang="it-IT" sz="2000" dirty="0"/>
              <a:t>)?</a:t>
            </a:r>
          </a:p>
          <a:p>
            <a:pPr lvl="1"/>
            <a:endParaRPr lang="it-IT" sz="16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ECBEE74-FD90-428F-8F67-2F534ED50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37" y="2140453"/>
            <a:ext cx="2744831" cy="103598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576AE89-9AA6-40B8-81BF-40E0FE5EE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137" y="1111315"/>
            <a:ext cx="2442650" cy="93150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461A714-1F4A-4C20-A32B-2983C8C8864A}"/>
              </a:ext>
            </a:extLst>
          </p:cNvPr>
          <p:cNvSpPr txBox="1"/>
          <p:nvPr/>
        </p:nvSpPr>
        <p:spPr>
          <a:xfrm>
            <a:off x="4478328" y="1219200"/>
            <a:ext cx="66602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In </a:t>
            </a:r>
            <a:r>
              <a:rPr lang="it-IT" sz="1600" dirty="0" err="1"/>
              <a:t>this</a:t>
            </a:r>
            <a:r>
              <a:rPr lang="it-IT" sz="1600" dirty="0"/>
              <a:t> case </a:t>
            </a:r>
            <a:r>
              <a:rPr lang="it-IT" sz="1600" dirty="0" err="1"/>
              <a:t>expected</a:t>
            </a:r>
            <a:r>
              <a:rPr lang="it-IT" sz="1600" dirty="0"/>
              <a:t> price per share </a:t>
            </a:r>
            <a:r>
              <a:rPr lang="it-IT" sz="1600" dirty="0" err="1"/>
              <a:t>is</a:t>
            </a:r>
            <a:r>
              <a:rPr lang="it-IT" sz="1600" dirty="0"/>
              <a:t> </a:t>
            </a:r>
            <a:r>
              <a:rPr lang="it-IT" sz="1600" dirty="0" err="1"/>
              <a:t>pumped</a:t>
            </a:r>
            <a:r>
              <a:rPr lang="it-IT" sz="1600" dirty="0"/>
              <a:t> up by </a:t>
            </a:r>
            <a:r>
              <a:rPr lang="it-IT" sz="1600" dirty="0" err="1"/>
              <a:t>lower</a:t>
            </a:r>
            <a:r>
              <a:rPr lang="it-IT" sz="1600" dirty="0"/>
              <a:t> cost </a:t>
            </a:r>
            <a:r>
              <a:rPr lang="it-IT" sz="1600" dirty="0" err="1"/>
              <a:t>required</a:t>
            </a:r>
            <a:r>
              <a:rPr lang="it-IT" sz="1600" dirty="0"/>
              <a:t> by future </a:t>
            </a:r>
            <a:r>
              <a:rPr lang="it-IT" sz="1600" dirty="0" err="1"/>
              <a:t>investors</a:t>
            </a:r>
            <a:r>
              <a:rPr lang="it-IT" sz="1600" dirty="0"/>
              <a:t>. </a:t>
            </a:r>
          </a:p>
          <a:p>
            <a:r>
              <a:rPr lang="it-IT" sz="1600" dirty="0" err="1"/>
              <a:t>If</a:t>
            </a:r>
            <a:r>
              <a:rPr lang="it-IT" sz="1600" dirty="0"/>
              <a:t> </a:t>
            </a:r>
            <a:r>
              <a:rPr lang="it-IT" sz="1600" dirty="0" err="1"/>
              <a:t>we</a:t>
            </a:r>
            <a:r>
              <a:rPr lang="it-IT" sz="1600" dirty="0"/>
              <a:t> </a:t>
            </a:r>
            <a:r>
              <a:rPr lang="it-IT" sz="1600" dirty="0" err="1"/>
              <a:t>think</a:t>
            </a:r>
            <a:r>
              <a:rPr lang="it-IT" sz="1600" dirty="0"/>
              <a:t> A2A </a:t>
            </a:r>
            <a:r>
              <a:rPr lang="it-IT" sz="1600" dirty="0" err="1"/>
              <a:t>will</a:t>
            </a:r>
            <a:r>
              <a:rPr lang="it-IT" sz="1600" dirty="0"/>
              <a:t> </a:t>
            </a:r>
            <a:r>
              <a:rPr lang="it-IT" sz="1600" dirty="0" err="1"/>
              <a:t>maintain</a:t>
            </a:r>
            <a:r>
              <a:rPr lang="it-IT" sz="1600" dirty="0"/>
              <a:t> </a:t>
            </a:r>
            <a:r>
              <a:rPr lang="it-IT" sz="1600" dirty="0" err="1"/>
              <a:t>its</a:t>
            </a:r>
            <a:r>
              <a:rPr lang="it-IT" sz="1600" dirty="0"/>
              <a:t> </a:t>
            </a:r>
            <a:r>
              <a:rPr lang="it-IT" sz="1600" dirty="0" err="1"/>
              <a:t>levered</a:t>
            </a:r>
            <a:r>
              <a:rPr lang="it-IT" sz="1600" dirty="0"/>
              <a:t> beta </a:t>
            </a:r>
            <a:r>
              <a:rPr lang="it-IT" sz="1600" dirty="0" err="1"/>
              <a:t>below</a:t>
            </a:r>
            <a:r>
              <a:rPr lang="it-IT" sz="1600" dirty="0"/>
              <a:t> one (and </a:t>
            </a:r>
            <a:r>
              <a:rPr lang="it-IT" sz="1600" dirty="0" err="1"/>
              <a:t>it</a:t>
            </a:r>
            <a:r>
              <a:rPr lang="it-IT" sz="1600" dirty="0"/>
              <a:t> makes </a:t>
            </a:r>
            <a:r>
              <a:rPr lang="it-IT" sz="1600" dirty="0" err="1"/>
              <a:t>sense</a:t>
            </a:r>
            <a:r>
              <a:rPr lang="it-IT" sz="1600" dirty="0"/>
              <a:t>, </a:t>
            </a:r>
            <a:r>
              <a:rPr lang="it-IT" sz="1600" dirty="0" err="1"/>
              <a:t>it</a:t>
            </a:r>
            <a:r>
              <a:rPr lang="it-IT" sz="1600" dirty="0"/>
              <a:t> </a:t>
            </a:r>
            <a:r>
              <a:rPr lang="it-IT" sz="1600" dirty="0" err="1"/>
              <a:t>operates</a:t>
            </a:r>
            <a:r>
              <a:rPr lang="it-IT" sz="1600" dirty="0"/>
              <a:t> in utility </a:t>
            </a:r>
            <a:r>
              <a:rPr lang="it-IT" sz="1600" dirty="0" err="1"/>
              <a:t>sector</a:t>
            </a:r>
            <a:r>
              <a:rPr lang="it-IT" sz="1600" dirty="0"/>
              <a:t>) </a:t>
            </a:r>
            <a:r>
              <a:rPr lang="it-IT" sz="1600" dirty="0" err="1"/>
              <a:t>this</a:t>
            </a:r>
            <a:r>
              <a:rPr lang="it-IT" sz="1600" dirty="0"/>
              <a:t> </a:t>
            </a:r>
            <a:r>
              <a:rPr lang="it-IT" sz="1600" dirty="0" err="1"/>
              <a:t>result</a:t>
            </a:r>
            <a:r>
              <a:rPr lang="it-IT" sz="1600" dirty="0"/>
              <a:t> </a:t>
            </a:r>
            <a:r>
              <a:rPr lang="it-IT" sz="1600" dirty="0" err="1"/>
              <a:t>would</a:t>
            </a:r>
            <a:r>
              <a:rPr lang="it-IT" sz="1600" dirty="0"/>
              <a:t> </a:t>
            </a:r>
            <a:r>
              <a:rPr lang="it-IT" sz="1600" dirty="0" err="1"/>
              <a:t>say</a:t>
            </a:r>
            <a:r>
              <a:rPr lang="it-IT" sz="1600" dirty="0"/>
              <a:t> </a:t>
            </a:r>
            <a:r>
              <a:rPr lang="it-IT" sz="1600" dirty="0" err="1"/>
              <a:t>us</a:t>
            </a:r>
            <a:r>
              <a:rPr lang="it-IT" sz="1600" dirty="0"/>
              <a:t> </a:t>
            </a:r>
            <a:r>
              <a:rPr lang="it-IT" sz="1600" dirty="0" err="1"/>
              <a:t>that</a:t>
            </a:r>
            <a:r>
              <a:rPr lang="it-IT" sz="1600" dirty="0"/>
              <a:t> </a:t>
            </a:r>
            <a:r>
              <a:rPr lang="it-IT" sz="1600" dirty="0" err="1"/>
              <a:t>at</a:t>
            </a:r>
            <a:r>
              <a:rPr lang="it-IT" sz="1600" dirty="0"/>
              <a:t> the moment </a:t>
            </a:r>
            <a:r>
              <a:rPr lang="it-IT" sz="1600" dirty="0" err="1"/>
              <a:t>title</a:t>
            </a:r>
            <a:r>
              <a:rPr lang="it-IT" sz="1600" dirty="0"/>
              <a:t> </a:t>
            </a:r>
            <a:r>
              <a:rPr lang="it-IT" sz="1600" dirty="0" err="1"/>
              <a:t>is</a:t>
            </a:r>
            <a:r>
              <a:rPr lang="it-IT" sz="1600" dirty="0"/>
              <a:t> </a:t>
            </a:r>
            <a:r>
              <a:rPr lang="it-IT" sz="1600" dirty="0" err="1"/>
              <a:t>enough</a:t>
            </a:r>
            <a:r>
              <a:rPr lang="it-IT" sz="1600" dirty="0"/>
              <a:t> under-</a:t>
            </a:r>
            <a:r>
              <a:rPr lang="it-IT" sz="1600" dirty="0" err="1"/>
              <a:t>valued</a:t>
            </a:r>
            <a:r>
              <a:rPr lang="it-IT" sz="1600" dirty="0"/>
              <a:t>.  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20DF53E-CFD0-4939-A779-ECC16AD5A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137" y="4034929"/>
            <a:ext cx="2146207" cy="81845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B91CBBE8-0ECC-46F3-8847-2FA6C894BC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0281" y="4034929"/>
            <a:ext cx="2745303" cy="979267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45A1A5FE-3856-4334-9D92-E8203DECF6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6137" y="5658591"/>
            <a:ext cx="2327163" cy="887466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EDD99B09-6D83-4F5D-88AA-9767F21E22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0281" y="5524500"/>
            <a:ext cx="2992537" cy="1067457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DC42E08-8C3B-4A8C-93EC-79BA43C8E1D8}"/>
              </a:ext>
            </a:extLst>
          </p:cNvPr>
          <p:cNvSpPr txBox="1"/>
          <p:nvPr/>
        </p:nvSpPr>
        <p:spPr>
          <a:xfrm>
            <a:off x="7134224" y="5440604"/>
            <a:ext cx="4505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In </a:t>
            </a:r>
            <a:r>
              <a:rPr lang="it-IT" sz="1600" dirty="0" err="1"/>
              <a:t>both</a:t>
            </a:r>
            <a:r>
              <a:rPr lang="it-IT" sz="1600" dirty="0"/>
              <a:t> </a:t>
            </a:r>
            <a:r>
              <a:rPr lang="it-IT" sz="1600" dirty="0" err="1"/>
              <a:t>cases</a:t>
            </a:r>
            <a:r>
              <a:rPr lang="it-IT" sz="1600" dirty="0"/>
              <a:t> A2A stock </a:t>
            </a:r>
            <a:r>
              <a:rPr lang="it-IT" sz="1600" dirty="0" err="1"/>
              <a:t>seems</a:t>
            </a:r>
            <a:r>
              <a:rPr lang="it-IT" sz="1600" dirty="0"/>
              <a:t> to be </a:t>
            </a:r>
            <a:r>
              <a:rPr lang="it-IT" sz="1600" dirty="0" err="1"/>
              <a:t>currently</a:t>
            </a:r>
            <a:r>
              <a:rPr lang="it-IT" sz="1600" dirty="0"/>
              <a:t> under-</a:t>
            </a:r>
            <a:r>
              <a:rPr lang="it-IT" sz="1600" dirty="0" err="1"/>
              <a:t>valued</a:t>
            </a:r>
            <a:r>
              <a:rPr lang="it-IT" sz="1600" dirty="0"/>
              <a:t>. </a:t>
            </a:r>
          </a:p>
          <a:p>
            <a:r>
              <a:rPr lang="it-IT" sz="1600" dirty="0" err="1"/>
              <a:t>Therefore</a:t>
            </a:r>
            <a:r>
              <a:rPr lang="it-IT" sz="1600" dirty="0"/>
              <a:t>, </a:t>
            </a:r>
            <a:r>
              <a:rPr lang="it-IT" sz="1600" dirty="0" err="1"/>
              <a:t>without</a:t>
            </a:r>
            <a:r>
              <a:rPr lang="it-IT" sz="1600" dirty="0"/>
              <a:t> </a:t>
            </a:r>
            <a:r>
              <a:rPr lang="it-IT" sz="1600" dirty="0" err="1"/>
              <a:t>considering</a:t>
            </a:r>
            <a:r>
              <a:rPr lang="it-IT" sz="1600" dirty="0"/>
              <a:t> </a:t>
            </a:r>
            <a:r>
              <a:rPr lang="it-IT" sz="1600" dirty="0" err="1"/>
              <a:t>possible</a:t>
            </a:r>
            <a:r>
              <a:rPr lang="it-IT" sz="1600" dirty="0"/>
              <a:t> negative </a:t>
            </a:r>
            <a:r>
              <a:rPr lang="it-IT" sz="1600" dirty="0" err="1"/>
              <a:t>effects</a:t>
            </a:r>
            <a:r>
              <a:rPr lang="it-IT" sz="1600" dirty="0"/>
              <a:t> of </a:t>
            </a:r>
            <a:r>
              <a:rPr lang="it-IT" sz="1600" dirty="0" err="1"/>
              <a:t>covid</a:t>
            </a:r>
            <a:r>
              <a:rPr lang="it-IT" sz="1600" dirty="0"/>
              <a:t> on future cost of equity </a:t>
            </a:r>
            <a:r>
              <a:rPr lang="it-IT" sz="1600" dirty="0" err="1"/>
              <a:t>values</a:t>
            </a:r>
            <a:r>
              <a:rPr lang="it-IT" sz="1600" dirty="0"/>
              <a:t> I can </a:t>
            </a:r>
            <a:r>
              <a:rPr lang="it-IT" sz="1600" dirty="0" err="1"/>
              <a:t>suggest</a:t>
            </a:r>
            <a:r>
              <a:rPr lang="it-IT" sz="1600" dirty="0"/>
              <a:t>, from </a:t>
            </a:r>
            <a:r>
              <a:rPr lang="it-IT" sz="1600" dirty="0" err="1"/>
              <a:t>these</a:t>
            </a:r>
            <a:r>
              <a:rPr lang="it-IT" sz="1600" dirty="0"/>
              <a:t> </a:t>
            </a:r>
            <a:r>
              <a:rPr lang="it-IT" sz="1600" dirty="0" err="1"/>
              <a:t>results</a:t>
            </a:r>
            <a:r>
              <a:rPr lang="it-IT" sz="1600" dirty="0"/>
              <a:t>, to </a:t>
            </a:r>
            <a:r>
              <a:rPr lang="it-IT" sz="1600" b="1" dirty="0" err="1"/>
              <a:t>buy</a:t>
            </a:r>
            <a:r>
              <a:rPr lang="it-IT" sz="1600" b="1" dirty="0"/>
              <a:t> </a:t>
            </a:r>
            <a:r>
              <a:rPr lang="it-IT" sz="1600" b="1" dirty="0" err="1"/>
              <a:t>it</a:t>
            </a:r>
            <a:r>
              <a:rPr lang="it-IT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9913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551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</vt:lpstr>
      <vt:lpstr>Calibri   </vt:lpstr>
      <vt:lpstr>Calibri    </vt:lpstr>
      <vt:lpstr>Calibri Light</vt:lpstr>
      <vt:lpstr>Calinri corpo </vt:lpstr>
      <vt:lpstr>Wingdings</vt:lpstr>
      <vt:lpstr>Tema di Office</vt:lpstr>
      <vt:lpstr>DCF Valuation – Lucchesi Simone Luca </vt:lpstr>
      <vt:lpstr>(…it follows) Dividend discount model  </vt:lpstr>
      <vt:lpstr>Graphical results </vt:lpstr>
      <vt:lpstr>Sensitivity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DCF Valuation – Lucchesi Simone Luca </dc:title>
  <dc:creator>simone.luca.lucchesi@gmail.com</dc:creator>
  <cp:lastModifiedBy>simone.luca.lucchesi@gmail.com</cp:lastModifiedBy>
  <cp:revision>5</cp:revision>
  <dcterms:created xsi:type="dcterms:W3CDTF">2020-06-08T17:38:47Z</dcterms:created>
  <dcterms:modified xsi:type="dcterms:W3CDTF">2020-06-16T12:35:17Z</dcterms:modified>
</cp:coreProperties>
</file>