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87" r:id="rId3"/>
    <p:sldId id="321" r:id="rId4"/>
    <p:sldId id="322" r:id="rId5"/>
    <p:sldId id="324" r:id="rId6"/>
    <p:sldId id="325" r:id="rId7"/>
    <p:sldId id="257" r:id="rId8"/>
    <p:sldId id="288" r:id="rId9"/>
    <p:sldId id="258" r:id="rId10"/>
    <p:sldId id="289" r:id="rId11"/>
    <p:sldId id="259" r:id="rId12"/>
    <p:sldId id="290" r:id="rId13"/>
    <p:sldId id="260" r:id="rId14"/>
    <p:sldId id="291" r:id="rId15"/>
    <p:sldId id="261" r:id="rId16"/>
    <p:sldId id="292" r:id="rId17"/>
    <p:sldId id="294" r:id="rId18"/>
    <p:sldId id="335" r:id="rId19"/>
    <p:sldId id="336" r:id="rId20"/>
    <p:sldId id="262" r:id="rId21"/>
    <p:sldId id="293" r:id="rId22"/>
    <p:sldId id="263" r:id="rId23"/>
    <p:sldId id="295" r:id="rId24"/>
    <p:sldId id="264" r:id="rId25"/>
    <p:sldId id="296" r:id="rId26"/>
    <p:sldId id="297" r:id="rId27"/>
    <p:sldId id="334" r:id="rId28"/>
    <p:sldId id="265" r:id="rId29"/>
    <p:sldId id="298" r:id="rId30"/>
    <p:sldId id="266" r:id="rId31"/>
    <p:sldId id="299" r:id="rId32"/>
    <p:sldId id="267" r:id="rId33"/>
    <p:sldId id="300" r:id="rId34"/>
    <p:sldId id="268" r:id="rId35"/>
    <p:sldId id="301" r:id="rId36"/>
    <p:sldId id="269" r:id="rId37"/>
    <p:sldId id="302" r:id="rId38"/>
    <p:sldId id="270" r:id="rId39"/>
    <p:sldId id="303" r:id="rId40"/>
    <p:sldId id="306" r:id="rId41"/>
    <p:sldId id="329" r:id="rId42"/>
    <p:sldId id="330" r:id="rId43"/>
    <p:sldId id="331" r:id="rId44"/>
    <p:sldId id="332" r:id="rId45"/>
    <p:sldId id="333" r:id="rId46"/>
    <p:sldId id="271" r:id="rId47"/>
    <p:sldId id="304" r:id="rId48"/>
    <p:sldId id="272" r:id="rId49"/>
    <p:sldId id="305" r:id="rId50"/>
    <p:sldId id="273" r:id="rId51"/>
    <p:sldId id="307" r:id="rId52"/>
    <p:sldId id="309" r:id="rId53"/>
    <p:sldId id="326" r:id="rId54"/>
    <p:sldId id="327" r:id="rId55"/>
    <p:sldId id="328" r:id="rId56"/>
    <p:sldId id="274" r:id="rId57"/>
    <p:sldId id="308" r:id="rId58"/>
    <p:sldId id="275" r:id="rId59"/>
    <p:sldId id="310" r:id="rId60"/>
    <p:sldId id="276" r:id="rId61"/>
    <p:sldId id="311" r:id="rId62"/>
    <p:sldId id="277" r:id="rId63"/>
    <p:sldId id="312" r:id="rId64"/>
    <p:sldId id="278" r:id="rId65"/>
    <p:sldId id="313" r:id="rId66"/>
    <p:sldId id="279" r:id="rId67"/>
    <p:sldId id="314" r:id="rId68"/>
    <p:sldId id="280" r:id="rId69"/>
    <p:sldId id="315" r:id="rId70"/>
    <p:sldId id="281" r:id="rId71"/>
    <p:sldId id="316" r:id="rId72"/>
    <p:sldId id="282" r:id="rId73"/>
    <p:sldId id="317" r:id="rId74"/>
    <p:sldId id="283" r:id="rId75"/>
    <p:sldId id="318" r:id="rId76"/>
    <p:sldId id="284" r:id="rId77"/>
    <p:sldId id="319" r:id="rId78"/>
    <p:sldId id="285" r:id="rId79"/>
    <p:sldId id="320" r:id="rId80"/>
    <p:sldId id="286" r:id="rId8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065ED-E0F5-425B-BB2F-96E9EC1D6ED4}" type="datetimeFigureOut">
              <a:rPr lang="pt-BR" smtClean="0"/>
              <a:pPr/>
              <a:t>22/03/2016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E8D22-FD9D-45B7-8DA7-FD5C3E6198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E8D22-FD9D-45B7-8DA7-FD5C3E6198B5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9E0F-B154-49DC-95EA-48801DF96C06}" type="datetimeFigureOut">
              <a:rPr lang="pt-BR" smtClean="0"/>
              <a:pPr/>
              <a:t>22/03/2016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F88A-E7E7-41B3-BFBB-D7C5798A2B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9E0F-B154-49DC-95EA-48801DF96C06}" type="datetimeFigureOut">
              <a:rPr lang="pt-BR" smtClean="0"/>
              <a:pPr/>
              <a:t>22/03/2016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F88A-E7E7-41B3-BFBB-D7C5798A2B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9E0F-B154-49DC-95EA-48801DF96C06}" type="datetimeFigureOut">
              <a:rPr lang="pt-BR" smtClean="0"/>
              <a:pPr/>
              <a:t>22/03/2016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F88A-E7E7-41B3-BFBB-D7C5798A2B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9E0F-B154-49DC-95EA-48801DF96C06}" type="datetimeFigureOut">
              <a:rPr lang="pt-BR" smtClean="0"/>
              <a:pPr/>
              <a:t>22/03/2016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F88A-E7E7-41B3-BFBB-D7C5798A2B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9E0F-B154-49DC-95EA-48801DF96C06}" type="datetimeFigureOut">
              <a:rPr lang="pt-BR" smtClean="0"/>
              <a:pPr/>
              <a:t>22/03/2016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F88A-E7E7-41B3-BFBB-D7C5798A2B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9E0F-B154-49DC-95EA-48801DF96C06}" type="datetimeFigureOut">
              <a:rPr lang="pt-BR" smtClean="0"/>
              <a:pPr/>
              <a:t>22/03/2016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F88A-E7E7-41B3-BFBB-D7C5798A2B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9E0F-B154-49DC-95EA-48801DF96C06}" type="datetimeFigureOut">
              <a:rPr lang="pt-BR" smtClean="0"/>
              <a:pPr/>
              <a:t>22/03/2016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F88A-E7E7-41B3-BFBB-D7C5798A2B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9E0F-B154-49DC-95EA-48801DF96C06}" type="datetimeFigureOut">
              <a:rPr lang="pt-BR" smtClean="0"/>
              <a:pPr/>
              <a:t>22/03/2016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F88A-E7E7-41B3-BFBB-D7C5798A2B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9E0F-B154-49DC-95EA-48801DF96C06}" type="datetimeFigureOut">
              <a:rPr lang="pt-BR" smtClean="0"/>
              <a:pPr/>
              <a:t>22/03/2016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F88A-E7E7-41B3-BFBB-D7C5798A2B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9E0F-B154-49DC-95EA-48801DF96C06}" type="datetimeFigureOut">
              <a:rPr lang="pt-BR" smtClean="0"/>
              <a:pPr/>
              <a:t>22/03/2016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F88A-E7E7-41B3-BFBB-D7C5798A2B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9E0F-B154-49DC-95EA-48801DF96C06}" type="datetimeFigureOut">
              <a:rPr lang="pt-BR" smtClean="0"/>
              <a:pPr/>
              <a:t>22/03/2016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F88A-E7E7-41B3-BFBB-D7C5798A2B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9E0F-B154-49DC-95EA-48801DF96C06}" type="datetimeFigureOut">
              <a:rPr lang="pt-BR" smtClean="0"/>
              <a:pPr/>
              <a:t>22/03/2016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F88A-E7E7-41B3-BFBB-D7C5798A2B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emoticons-bravos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92896" cy="2492896"/>
          </a:xfrm>
          <a:prstGeom prst="rect">
            <a:avLst/>
          </a:prstGeom>
        </p:spPr>
      </p:pic>
      <p:pic>
        <p:nvPicPr>
          <p:cNvPr id="10" name="Imagem 9" descr="gifs-computador-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1844824"/>
            <a:ext cx="4481395" cy="410445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08720"/>
            <a:ext cx="8892480" cy="1470025"/>
          </a:xfrm>
        </p:spPr>
        <p:txBody>
          <a:bodyPr>
            <a:noAutofit/>
          </a:bodyPr>
          <a:lstStyle/>
          <a:p>
            <a:r>
              <a:rPr lang="pt-BR" sz="8800" b="1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Informática Básica</a:t>
            </a:r>
            <a:endParaRPr lang="pt-BR" sz="8800" b="1" dirty="0">
              <a:ln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2664495"/>
            <a:ext cx="7272808" cy="1752600"/>
          </a:xfrm>
        </p:spPr>
        <p:txBody>
          <a:bodyPr>
            <a:noAutofit/>
          </a:bodyPr>
          <a:lstStyle/>
          <a:p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Professora: </a:t>
            </a:r>
          </a:p>
          <a:p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Simone Mendes</a:t>
            </a:r>
            <a:endParaRPr lang="pt-BR" sz="5400" b="1" dirty="0">
              <a:ln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7" name="Imagem 6" descr="emoticons-bravos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1104" y="4365104"/>
            <a:ext cx="2492896" cy="2492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02. Fazem parte do hardware.</a:t>
            </a:r>
            <a:endParaRPr lang="pt-BR" dirty="0"/>
          </a:p>
          <a:p>
            <a:pPr>
              <a:buNone/>
            </a:pPr>
            <a:r>
              <a:rPr lang="pt-BR" dirty="0"/>
              <a:t>a) Winchester, </a:t>
            </a:r>
            <a:r>
              <a:rPr lang="pt-BR" dirty="0" err="1"/>
              <a:t>hd</a:t>
            </a:r>
            <a:r>
              <a:rPr lang="pt-BR" dirty="0"/>
              <a:t>, disco rígido, Word.</a:t>
            </a:r>
          </a:p>
          <a:p>
            <a:pPr>
              <a:buNone/>
            </a:pPr>
            <a:r>
              <a:rPr lang="pt-BR" dirty="0"/>
              <a:t>b) </a:t>
            </a:r>
            <a:r>
              <a:rPr lang="pt-BR" dirty="0" err="1"/>
              <a:t>Hard</a:t>
            </a:r>
            <a:r>
              <a:rPr lang="pt-BR" dirty="0"/>
              <a:t> </a:t>
            </a:r>
            <a:r>
              <a:rPr lang="pt-BR" dirty="0" err="1"/>
              <a:t>disc</a:t>
            </a:r>
            <a:r>
              <a:rPr lang="pt-BR" dirty="0"/>
              <a:t>, memória, jogos, placa mãe.</a:t>
            </a:r>
          </a:p>
          <a:p>
            <a:pPr>
              <a:buNone/>
            </a:pPr>
            <a:r>
              <a:rPr lang="pt-BR" dirty="0"/>
              <a:t>c) Placa de som e vídeo, tradutores. 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d) Disco rígido, placa mãe, cabos e cooler.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5" name="Imagem 4" descr="desenhos-mickey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0"/>
            <a:ext cx="2051720" cy="2130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03. O que é software?</a:t>
            </a:r>
            <a:endParaRPr lang="pt-BR" dirty="0"/>
          </a:p>
          <a:p>
            <a:pPr>
              <a:buNone/>
            </a:pPr>
            <a:r>
              <a:rPr lang="pt-BR" dirty="0"/>
              <a:t>a) Conjunto de programas e informações que trabalham em conjunto com o hardware. </a:t>
            </a:r>
          </a:p>
          <a:p>
            <a:pPr>
              <a:buNone/>
            </a:pPr>
            <a:r>
              <a:rPr lang="pt-BR" dirty="0"/>
              <a:t>b) Conjunto de equipamentos que formam o computador.</a:t>
            </a:r>
          </a:p>
          <a:p>
            <a:pPr>
              <a:buNone/>
            </a:pPr>
            <a:r>
              <a:rPr lang="pt-BR" dirty="0"/>
              <a:t>c) Pacote Office, leitores de cd e disquetes.</a:t>
            </a:r>
          </a:p>
          <a:p>
            <a:pPr>
              <a:buNone/>
            </a:pPr>
            <a:r>
              <a:rPr lang="pt-BR" dirty="0"/>
              <a:t>d) Pacote de programas e placas de captura.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03. O que é software?</a:t>
            </a:r>
            <a:endParaRPr lang="pt-BR" dirty="0"/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a) Conjunto de programas e informações que trabalham em conjunto com o hardware. </a:t>
            </a:r>
          </a:p>
          <a:p>
            <a:pPr>
              <a:buNone/>
            </a:pPr>
            <a:r>
              <a:rPr lang="pt-BR" dirty="0"/>
              <a:t>b) Conjunto de equipamentos que formam o computador.</a:t>
            </a:r>
          </a:p>
          <a:p>
            <a:pPr>
              <a:buNone/>
            </a:pPr>
            <a:r>
              <a:rPr lang="pt-BR" dirty="0"/>
              <a:t>c) Pacote Office, leitores de cd e disquetes.</a:t>
            </a:r>
          </a:p>
          <a:p>
            <a:pPr>
              <a:buNone/>
            </a:pPr>
            <a:r>
              <a:rPr lang="pt-BR" dirty="0"/>
              <a:t>d) Pacote de programas e placas de captura.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emoticons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7736" y="0"/>
            <a:ext cx="2376264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04. Fazem parte do software?</a:t>
            </a:r>
            <a:endParaRPr lang="pt-BR" dirty="0"/>
          </a:p>
          <a:p>
            <a:pPr>
              <a:buNone/>
            </a:pPr>
            <a:r>
              <a:rPr lang="pt-BR" dirty="0"/>
              <a:t>a) Sistema operacional, placa de vídeo e som.</a:t>
            </a:r>
          </a:p>
          <a:p>
            <a:pPr>
              <a:buNone/>
            </a:pPr>
            <a:r>
              <a:rPr lang="pt-BR" dirty="0"/>
              <a:t>b) Sistema operacional, programas e aplicativos.</a:t>
            </a:r>
          </a:p>
          <a:p>
            <a:pPr>
              <a:buNone/>
            </a:pPr>
            <a:r>
              <a:rPr lang="pt-BR" dirty="0"/>
              <a:t>c) Sistema binário, Word e Gravador de cd.</a:t>
            </a:r>
          </a:p>
          <a:p>
            <a:pPr>
              <a:buNone/>
            </a:pPr>
            <a:r>
              <a:rPr lang="pt-BR" dirty="0"/>
              <a:t>d) Sistema decimal numérico e disco rígido.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04. Fazem parte do software?</a:t>
            </a:r>
            <a:endParaRPr lang="pt-BR" dirty="0"/>
          </a:p>
          <a:p>
            <a:pPr>
              <a:buNone/>
            </a:pPr>
            <a:r>
              <a:rPr lang="pt-BR" dirty="0"/>
              <a:t>a) Sistema operacional, placa de vídeo e som.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b) Sistema operacional, programas e aplicativos.</a:t>
            </a:r>
          </a:p>
          <a:p>
            <a:pPr>
              <a:buNone/>
            </a:pPr>
            <a:r>
              <a:rPr lang="pt-BR" dirty="0"/>
              <a:t>c) Sistema binário, Word e Gravador de cd.</a:t>
            </a:r>
          </a:p>
          <a:p>
            <a:pPr>
              <a:buNone/>
            </a:pPr>
            <a:r>
              <a:rPr lang="pt-BR" dirty="0"/>
              <a:t>d) Sistema decimal numérico e disco rígido.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5" name="Imagem 4" descr="desenhos-mickey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3277771"/>
            <a:ext cx="3447628" cy="3580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05. São componentes físicos básicos de um computador.</a:t>
            </a:r>
            <a:endParaRPr lang="pt-BR" dirty="0"/>
          </a:p>
          <a:p>
            <a:pPr>
              <a:buNone/>
            </a:pPr>
            <a:r>
              <a:rPr lang="pt-BR" dirty="0"/>
              <a:t>a) Placa mãe, disco rígido e scanner.</a:t>
            </a:r>
          </a:p>
          <a:p>
            <a:pPr>
              <a:buNone/>
            </a:pPr>
            <a:r>
              <a:rPr lang="pt-BR" dirty="0"/>
              <a:t>b) Placa mãe, disco rígido e impressora.</a:t>
            </a:r>
          </a:p>
          <a:p>
            <a:pPr>
              <a:buNone/>
            </a:pPr>
            <a:r>
              <a:rPr lang="pt-BR" dirty="0"/>
              <a:t>c) Gabinete, placa mãe e </a:t>
            </a:r>
            <a:r>
              <a:rPr lang="pt-BR" dirty="0" err="1"/>
              <a:t>webcan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d) Gabinete, fonte de energia, placa mãe, </a:t>
            </a:r>
            <a:r>
              <a:rPr lang="pt-BR" dirty="0" err="1"/>
              <a:t>hd</a:t>
            </a:r>
            <a:r>
              <a:rPr lang="pt-BR" dirty="0"/>
              <a:t>, processador, memória, placa de vídeo, monitor, teclado e mouse.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05. São componentes físicos básicos de um computador.</a:t>
            </a:r>
            <a:endParaRPr lang="pt-BR" dirty="0"/>
          </a:p>
          <a:p>
            <a:pPr>
              <a:buNone/>
            </a:pPr>
            <a:r>
              <a:rPr lang="pt-BR" dirty="0"/>
              <a:t>a) Placa mãe, disco rígido e scanner.</a:t>
            </a:r>
          </a:p>
          <a:p>
            <a:pPr>
              <a:buNone/>
            </a:pPr>
            <a:r>
              <a:rPr lang="pt-BR" dirty="0"/>
              <a:t>b) Placa mãe, disco rígido e impressora.</a:t>
            </a:r>
          </a:p>
          <a:p>
            <a:pPr>
              <a:buNone/>
            </a:pPr>
            <a:r>
              <a:rPr lang="pt-BR" dirty="0"/>
              <a:t>c) Gabinete, placa mãe e </a:t>
            </a:r>
            <a:r>
              <a:rPr lang="pt-BR" dirty="0" err="1"/>
              <a:t>webcan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d) Gabinete, fonte de energia, placa mãe, </a:t>
            </a:r>
            <a:r>
              <a:rPr lang="pt-BR" dirty="0" err="1">
                <a:solidFill>
                  <a:srgbClr val="FF0000"/>
                </a:solidFill>
              </a:rPr>
              <a:t>hd</a:t>
            </a:r>
            <a:r>
              <a:rPr lang="pt-BR" dirty="0">
                <a:solidFill>
                  <a:srgbClr val="FF0000"/>
                </a:solidFill>
              </a:rPr>
              <a:t>, processador, memória, placa de vídeo, monitor, teclado e mouse.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emoticons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7736" y="0"/>
            <a:ext cx="2376264" cy="170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t-BR" dirty="0" smtClean="0"/>
              <a:t>Periféricos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3528" y="1700808"/>
            <a:ext cx="86044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são aparelhos ou placas que enviam ou recebem </a:t>
            </a:r>
            <a:r>
              <a:rPr lang="pt-BR" sz="3200" dirty="0" smtClean="0"/>
              <a:t>informações </a:t>
            </a:r>
            <a:r>
              <a:rPr lang="pt-BR" sz="3200" dirty="0"/>
              <a:t>do computador. </a:t>
            </a:r>
            <a:r>
              <a:rPr lang="pt-BR" sz="3200" dirty="0" smtClean="0"/>
              <a:t>Tudo </a:t>
            </a:r>
            <a:r>
              <a:rPr lang="pt-BR" sz="3200" dirty="0"/>
              <a:t>aquilo que está conectado a CPU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Periféricos de Entrada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Periféricos de Saída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143000"/>
          </a:xfrm>
        </p:spPr>
        <p:txBody>
          <a:bodyPr/>
          <a:lstStyle/>
          <a:p>
            <a:r>
              <a:rPr lang="pt-BR" dirty="0" smtClean="0"/>
              <a:t>Hardware e Software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06. O que são periféricos?</a:t>
            </a:r>
            <a:endParaRPr lang="pt-BR" dirty="0"/>
          </a:p>
          <a:p>
            <a:pPr>
              <a:buNone/>
            </a:pPr>
            <a:r>
              <a:rPr lang="pt-BR" dirty="0"/>
              <a:t>a) Sistema operacional, gravador e caixa de som.</a:t>
            </a:r>
          </a:p>
          <a:p>
            <a:pPr>
              <a:buNone/>
            </a:pPr>
            <a:r>
              <a:rPr lang="pt-BR" dirty="0"/>
              <a:t>b) Editores de texto, tradutores e impressoras.</a:t>
            </a:r>
          </a:p>
          <a:p>
            <a:pPr>
              <a:buNone/>
            </a:pPr>
            <a:r>
              <a:rPr lang="pt-BR" dirty="0"/>
              <a:t>c) São equipamentos ligados ao computador, que interagem com o usuário.</a:t>
            </a:r>
          </a:p>
          <a:p>
            <a:pPr>
              <a:buNone/>
            </a:pPr>
            <a:r>
              <a:rPr lang="pt-BR" dirty="0"/>
              <a:t>d) São equipamentos de conexão remota.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06. O que são periféricos?</a:t>
            </a:r>
            <a:endParaRPr lang="pt-BR" dirty="0"/>
          </a:p>
          <a:p>
            <a:pPr>
              <a:buNone/>
            </a:pPr>
            <a:r>
              <a:rPr lang="pt-BR" dirty="0"/>
              <a:t>a) Sistema operacional, gravador e caixa de som.</a:t>
            </a:r>
          </a:p>
          <a:p>
            <a:pPr>
              <a:buNone/>
            </a:pPr>
            <a:r>
              <a:rPr lang="pt-BR" dirty="0"/>
              <a:t>b) Editores de texto, tradutores e impressoras.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c) São equipamentos ligados ao computador, que interagem com o usuário.</a:t>
            </a:r>
          </a:p>
          <a:p>
            <a:pPr>
              <a:buNone/>
            </a:pPr>
            <a:r>
              <a:rPr lang="pt-BR" dirty="0"/>
              <a:t>d) São equipamentos de conexão remota.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desenhos-mickey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0"/>
            <a:ext cx="3159596" cy="3281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07. Quais são os periféricos mais comuns de entrada?</a:t>
            </a:r>
            <a:endParaRPr lang="pt-BR" dirty="0"/>
          </a:p>
          <a:p>
            <a:pPr>
              <a:buNone/>
            </a:pPr>
            <a:r>
              <a:rPr lang="pt-BR" dirty="0"/>
              <a:t>a) Mouse, scanner, impressora e microfone.</a:t>
            </a:r>
          </a:p>
          <a:p>
            <a:pPr>
              <a:buNone/>
            </a:pPr>
            <a:r>
              <a:rPr lang="en-US" dirty="0"/>
              <a:t>b) </a:t>
            </a:r>
            <a:r>
              <a:rPr lang="en-US" dirty="0" err="1"/>
              <a:t>Teclado</a:t>
            </a:r>
            <a:r>
              <a:rPr lang="en-US" dirty="0"/>
              <a:t>, mouse, scanner, </a:t>
            </a:r>
            <a:r>
              <a:rPr lang="en-US" dirty="0" err="1"/>
              <a:t>webcan</a:t>
            </a:r>
            <a:r>
              <a:rPr lang="en-US" dirty="0"/>
              <a:t> e </a:t>
            </a:r>
            <a:r>
              <a:rPr lang="en-US" dirty="0" err="1"/>
              <a:t>microfone</a:t>
            </a:r>
            <a:r>
              <a:rPr lang="en-US" dirty="0"/>
              <a:t>.</a:t>
            </a:r>
            <a:endParaRPr lang="pt-BR" dirty="0"/>
          </a:p>
          <a:p>
            <a:pPr>
              <a:buNone/>
            </a:pPr>
            <a:r>
              <a:rPr lang="pt-BR" dirty="0"/>
              <a:t>c) </a:t>
            </a:r>
            <a:r>
              <a:rPr lang="pt-BR" dirty="0" err="1"/>
              <a:t>Webcan</a:t>
            </a:r>
            <a:r>
              <a:rPr lang="pt-BR" dirty="0"/>
              <a:t>, teclado, monitor e caixa de som.</a:t>
            </a:r>
          </a:p>
          <a:p>
            <a:pPr>
              <a:buNone/>
            </a:pPr>
            <a:r>
              <a:rPr lang="pt-BR" dirty="0"/>
              <a:t>d) Teclado, mouse, scanner e monitor.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07. Quais são os periféricos mais comuns de entrada?</a:t>
            </a:r>
            <a:endParaRPr lang="pt-BR" dirty="0"/>
          </a:p>
          <a:p>
            <a:pPr>
              <a:buNone/>
            </a:pPr>
            <a:r>
              <a:rPr lang="pt-BR" dirty="0"/>
              <a:t>a) Mouse, scanner, impressora e microfone.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b) </a:t>
            </a:r>
            <a:r>
              <a:rPr lang="en-US" dirty="0" err="1">
                <a:solidFill>
                  <a:srgbClr val="FF0000"/>
                </a:solidFill>
              </a:rPr>
              <a:t>Teclado</a:t>
            </a:r>
            <a:r>
              <a:rPr lang="en-US" dirty="0">
                <a:solidFill>
                  <a:srgbClr val="FF0000"/>
                </a:solidFill>
              </a:rPr>
              <a:t>, mouse, scanner, </a:t>
            </a:r>
            <a:r>
              <a:rPr lang="en-US" dirty="0" err="1">
                <a:solidFill>
                  <a:srgbClr val="FF0000"/>
                </a:solidFill>
              </a:rPr>
              <a:t>webcan</a:t>
            </a:r>
            <a:r>
              <a:rPr lang="en-US" dirty="0">
                <a:solidFill>
                  <a:srgbClr val="FF0000"/>
                </a:solidFill>
              </a:rPr>
              <a:t> e </a:t>
            </a:r>
            <a:r>
              <a:rPr lang="en-US" dirty="0" err="1">
                <a:solidFill>
                  <a:srgbClr val="FF0000"/>
                </a:solidFill>
              </a:rPr>
              <a:t>microfone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t-BR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dirty="0"/>
              <a:t>c) </a:t>
            </a:r>
            <a:r>
              <a:rPr lang="pt-BR" dirty="0" err="1"/>
              <a:t>Webcan</a:t>
            </a:r>
            <a:r>
              <a:rPr lang="pt-BR" dirty="0"/>
              <a:t>, teclado, monitor e caixa de som.</a:t>
            </a:r>
          </a:p>
          <a:p>
            <a:pPr>
              <a:buNone/>
            </a:pPr>
            <a:r>
              <a:rPr lang="pt-BR" dirty="0"/>
              <a:t>d) Teclado, mouse, scanner e monitor.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emoticons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5689" y="4049689"/>
            <a:ext cx="2808311" cy="2808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b="1" dirty="0"/>
              <a:t>08. Quais são os periféricos mais comuns de saída?</a:t>
            </a:r>
            <a:endParaRPr lang="pt-BR" dirty="0"/>
          </a:p>
          <a:p>
            <a:pPr>
              <a:buNone/>
            </a:pPr>
            <a:r>
              <a:rPr lang="pt-BR" dirty="0"/>
              <a:t>a) Monitor, impressora, caixa de som, fone de ouvido.</a:t>
            </a:r>
          </a:p>
          <a:p>
            <a:pPr>
              <a:buNone/>
            </a:pPr>
            <a:r>
              <a:rPr lang="pt-BR" dirty="0"/>
              <a:t>b) Monitor, impressora, caixa de som e scanner.</a:t>
            </a:r>
          </a:p>
          <a:p>
            <a:pPr>
              <a:buNone/>
            </a:pPr>
            <a:r>
              <a:rPr lang="pt-BR" dirty="0"/>
              <a:t>c) Scanner, caixa de som, fone de ouvido e monitor.</a:t>
            </a:r>
          </a:p>
          <a:p>
            <a:pPr>
              <a:buNone/>
            </a:pPr>
            <a:r>
              <a:rPr lang="en-US" dirty="0"/>
              <a:t>d) Scanner, </a:t>
            </a:r>
            <a:r>
              <a:rPr lang="en-US" dirty="0" err="1"/>
              <a:t>impressora</a:t>
            </a:r>
            <a:r>
              <a:rPr lang="en-US" dirty="0"/>
              <a:t>, </a:t>
            </a:r>
            <a:r>
              <a:rPr lang="en-US" dirty="0" err="1"/>
              <a:t>webcan</a:t>
            </a:r>
            <a:r>
              <a:rPr lang="en-US" dirty="0"/>
              <a:t>, mouse e </a:t>
            </a:r>
            <a:r>
              <a:rPr lang="en-US" dirty="0" err="1"/>
              <a:t>teclado</a:t>
            </a:r>
            <a:r>
              <a:rPr lang="en-US" dirty="0"/>
              <a:t>.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b="1" dirty="0"/>
              <a:t>08. Quais são os periféricos mais comuns de saída?</a:t>
            </a:r>
            <a:endParaRPr lang="pt-BR" dirty="0"/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a) Monitor, impressora, caixa de som, fone de ouvido.</a:t>
            </a:r>
          </a:p>
          <a:p>
            <a:pPr>
              <a:buNone/>
            </a:pPr>
            <a:r>
              <a:rPr lang="pt-BR" dirty="0"/>
              <a:t>b) Monitor, impressora, caixa de som e scanner.</a:t>
            </a:r>
          </a:p>
          <a:p>
            <a:pPr>
              <a:buNone/>
            </a:pPr>
            <a:r>
              <a:rPr lang="pt-BR" dirty="0"/>
              <a:t>c) Scanner, caixa de som, fone de ouvido e monitor.</a:t>
            </a:r>
          </a:p>
          <a:p>
            <a:pPr>
              <a:buNone/>
            </a:pPr>
            <a:r>
              <a:rPr lang="en-US" dirty="0"/>
              <a:t>d) Scanner, </a:t>
            </a:r>
            <a:r>
              <a:rPr lang="en-US" dirty="0" err="1"/>
              <a:t>impressora</a:t>
            </a:r>
            <a:r>
              <a:rPr lang="en-US" dirty="0"/>
              <a:t>, </a:t>
            </a:r>
            <a:r>
              <a:rPr lang="en-US" dirty="0" err="1"/>
              <a:t>webcan</a:t>
            </a:r>
            <a:r>
              <a:rPr lang="en-US" dirty="0"/>
              <a:t>, mouse e </a:t>
            </a:r>
            <a:r>
              <a:rPr lang="en-US" dirty="0" err="1"/>
              <a:t>teclado</a:t>
            </a:r>
            <a:r>
              <a:rPr lang="en-US" dirty="0"/>
              <a:t>.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desenhos-mickey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4221088"/>
            <a:ext cx="2367508" cy="2458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pt-BR" dirty="0" smtClean="0"/>
              <a:t>Sistema Operacional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9552" y="1844824"/>
            <a:ext cx="7848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Um sistema operacional (SO) é </a:t>
            </a:r>
            <a:r>
              <a:rPr lang="pt-BR" sz="3200" dirty="0" smtClean="0"/>
              <a:t>um conjunto de </a:t>
            </a:r>
            <a:r>
              <a:rPr lang="pt-BR" sz="3200" dirty="0"/>
              <a:t>programas que </a:t>
            </a:r>
            <a:r>
              <a:rPr lang="pt-BR" sz="3200" dirty="0" smtClean="0"/>
              <a:t>tornam possível a interação entre o usuário e o computador.</a:t>
            </a:r>
          </a:p>
          <a:p>
            <a:pPr algn="just"/>
            <a:r>
              <a:rPr lang="pt-BR" sz="3200" dirty="0" smtClean="0"/>
              <a:t/>
            </a:r>
            <a:br>
              <a:rPr lang="pt-BR" sz="3200" dirty="0" smtClean="0"/>
            </a:br>
            <a:endParaRPr lang="pt-BR" sz="3200" dirty="0"/>
          </a:p>
        </p:txBody>
      </p:sp>
      <p:pic>
        <p:nvPicPr>
          <p:cNvPr id="28674" name="Picture 2" descr="http://tecnologia.culturamix.com/blog/wp-content/gallery/curiosidades/curiosidades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73016"/>
            <a:ext cx="3810000" cy="2895601"/>
          </a:xfrm>
          <a:prstGeom prst="rect">
            <a:avLst/>
          </a:prstGeom>
          <a:noFill/>
        </p:spPr>
      </p:pic>
      <p:pic>
        <p:nvPicPr>
          <p:cNvPr id="28676" name="Picture 4" descr="http://www.escolahacker.com.br/wp-content/uploads/2015/10/Linu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077072"/>
            <a:ext cx="3419872" cy="2326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Windows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4210" name="Picture 2" descr="http://s2.glbimg.com/PBeQLnLcvCZhtPcvQt6NRM6GrOU=/695x0/s.glbimg.com/po/tt2/f/original/2014/10/08/windows-30-an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56792"/>
            <a:ext cx="8864186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09. O que é sistema operacional?</a:t>
            </a:r>
            <a:endParaRPr lang="pt-BR" dirty="0"/>
          </a:p>
          <a:p>
            <a:pPr>
              <a:buNone/>
            </a:pPr>
            <a:r>
              <a:rPr lang="pt-BR" dirty="0"/>
              <a:t>a) É o programa que gerencia as funções de software e hardware do computador.</a:t>
            </a:r>
          </a:p>
          <a:p>
            <a:pPr>
              <a:buNone/>
            </a:pPr>
            <a:r>
              <a:rPr lang="pt-BR" dirty="0"/>
              <a:t>b) É responsável pela conexão com a Internet.</a:t>
            </a:r>
          </a:p>
          <a:p>
            <a:pPr>
              <a:buNone/>
            </a:pPr>
            <a:r>
              <a:rPr lang="pt-BR" dirty="0"/>
              <a:t>c) É um browser de conexão de banda larga.</a:t>
            </a:r>
          </a:p>
          <a:p>
            <a:pPr>
              <a:buNone/>
            </a:pPr>
            <a:r>
              <a:rPr lang="pt-BR" dirty="0"/>
              <a:t>d) É um programa de comunicação entre redes.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09. O que é sistema operacional?</a:t>
            </a:r>
            <a:endParaRPr lang="pt-BR" dirty="0"/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a) É o programa que gerencia as funções de software e hardware do computador.</a:t>
            </a:r>
          </a:p>
          <a:p>
            <a:pPr>
              <a:buNone/>
            </a:pPr>
            <a:r>
              <a:rPr lang="pt-BR" dirty="0"/>
              <a:t>b) É responsável pela conexão com a Internet.</a:t>
            </a:r>
          </a:p>
          <a:p>
            <a:pPr>
              <a:buNone/>
            </a:pPr>
            <a:r>
              <a:rPr lang="pt-BR" dirty="0"/>
              <a:t>c) É um browser de conexão de banda larga.</a:t>
            </a:r>
          </a:p>
          <a:p>
            <a:pPr>
              <a:buNone/>
            </a:pPr>
            <a:r>
              <a:rPr lang="pt-BR" dirty="0"/>
              <a:t>d) É um programa de comunicação entre redes.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emoticons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5031507"/>
            <a:ext cx="1826493" cy="1826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 smtClean="0"/>
              <a:t>Toda a parte Física do computador com seus </a:t>
            </a:r>
            <a:r>
              <a:rPr lang="pt-BR" u="sng" dirty="0" smtClean="0"/>
              <a:t>componentes eletrônicos e peças</a:t>
            </a:r>
            <a:r>
              <a:rPr lang="pt-BR" dirty="0" smtClean="0"/>
              <a:t>.</a:t>
            </a:r>
            <a:r>
              <a:rPr lang="pt-BR" sz="3600" dirty="0" smtClean="0"/>
              <a:t> </a:t>
            </a:r>
            <a:endParaRPr lang="pt-BR" dirty="0" smtClean="0"/>
          </a:p>
          <a:p>
            <a:pPr algn="ctr">
              <a:buNone/>
            </a:pPr>
            <a:endParaRPr lang="pt-BR" dirty="0"/>
          </a:p>
          <a:p>
            <a:pPr algn="ctr">
              <a:buNone/>
            </a:pPr>
            <a:r>
              <a:rPr lang="pt-BR" dirty="0" smtClean="0"/>
              <a:t>O que podemos PEGAR</a:t>
            </a:r>
          </a:p>
          <a:p>
            <a:pPr algn="ctr">
              <a:buNone/>
            </a:pPr>
            <a:endParaRPr lang="pt-BR" dirty="0"/>
          </a:p>
          <a:p>
            <a:pPr algn="ctr">
              <a:buNone/>
            </a:pPr>
            <a:endParaRPr lang="pt-BR" dirty="0"/>
          </a:p>
        </p:txBody>
      </p:sp>
      <p:pic>
        <p:nvPicPr>
          <p:cNvPr id="4" name="Imagem 3" descr="mains-0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4" y="6021288"/>
            <a:ext cx="3236367" cy="3113077"/>
          </a:xfrm>
          <a:prstGeom prst="rect">
            <a:avLst/>
          </a:prstGeom>
        </p:spPr>
      </p:pic>
      <p:pic>
        <p:nvPicPr>
          <p:cNvPr id="6" name="Imagem 5" descr="mains-0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76872" y="4365104"/>
            <a:ext cx="3036912" cy="3036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8959 -0.12671 C 0.91302 -0.11607 0.93976 -0.10543 0.95139 -0.09202 C 0.9632 -0.07746 0.96945 -0.06012 0.97518 -0.04278 C 0.98143 -0.02543 0.97518 -0.01087 0.96945 0.00509 C 0.9632 0.01988 0.95469 0.03584 0.93351 0.04902 C 0.91615 0.06243 0.88629 0.07306 0.85417 0.08115 C 0.82448 0.08902 0.78889 0.09433 0.75365 0.09711 C 0.71823 0.09965 0.68299 0.09965 0.65018 0.09711 C 0.61476 0.09433 0.58247 0.08763 0.55573 0.07699 C 0.52934 0.06774 0.50556 0.05572 0.49393 0.04115 C 0.47882 0.02774 0.47327 0.00925 0.47327 -0.00555 C 0.47032 -0.02012 0.47327 -0.03746 0.4882 -0.05202 C 0.50261 -0.06543 0.52934 -0.07607 0.56459 -0.08139 C 0.60035 -0.08532 0.63577 -0.08 0.65938 -0.07075 C 0.67986 -0.0615 0.69479 -0.04671 0.69775 -0.0296 C 0.69775 -0.01226 0.69479 0.0037 0.67986 0.01711 C 0.66511 0.03052 0.66806 0.03306 0.6092 0.0504 C 0.55573 0.06913 0.50261 0.06381 0.47032 0.06497 C 0.43785 0.06497 0.41146 0.05965 0.37917 0.05433 C 0.34306 0.04786 0.31407 0.03584 0.29288 0.0252 C 0.2724 0.01457 0.26372 0.00115 0.25191 -0.02012 C 0.24341 -0.04139 0.24341 -0.05202 0.24341 -0.06821 C 0.24341 -0.08416 0.24341 -0.10012 0.24341 -0.11607 " pathEditMode="relative" rAng="0" ptsTypes="fffffffffffffffffffffff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4618 -0.34197 C -0.86614 -0.33133 -0.88923 -0.3207 -0.8993 -0.30728 C -0.90972 -0.29272 -0.9151 -0.27538 -0.92014 -0.25804 C -0.925 -0.2407 -0.92014 -0.22613 -0.9151 -0.21018 C -0.90972 -0.19538 -0.90191 -0.17942 -0.88385 -0.16624 C -0.86892 -0.15283 -0.8434 -0.1422 -0.81528 -0.13411 C -0.78958 -0.12624 -0.75903 -0.12093 -0.72864 -0.11815 C -0.69791 -0.11561 -0.66736 -0.11561 -0.63889 -0.11815 C -0.60851 -0.12093 -0.58073 -0.12763 -0.55764 -0.13827 C -0.53455 -0.14752 -0.51406 -0.15954 -0.50416 -0.17411 C -0.49097 -0.18752 -0.48594 -0.20601 -0.48594 -0.22081 C -0.48368 -0.23538 -0.48594 -0.25272 -0.49913 -0.26728 C -0.51146 -0.2807 -0.53455 -0.29133 -0.56493 -0.29665 C -0.59618 -0.30058 -0.62656 -0.29526 -0.64705 -0.28601 C -0.66476 -0.27676 -0.67743 -0.26197 -0.68003 -0.24486 C -0.68003 -0.22752 -0.67743 -0.21156 -0.66476 -0.19815 C -0.65208 -0.18474 -0.65469 -0.1822 -0.60347 -0.16486 C -0.55764 -0.14613 -0.51146 -0.15145 -0.48368 -0.15029 C -0.45555 -0.15029 -0.43281 -0.15561 -0.40469 -0.16093 C -0.37396 -0.1674 -0.34844 -0.17942 -0.33038 -0.19006 C -0.31267 -0.2007 -0.30503 -0.21411 -0.29496 -0.23538 C -0.28715 -0.25665 -0.28715 -0.26728 -0.28715 -0.28347 C -0.28715 -0.29942 -0.28715 -0.31538 -0.28715 -0.33133 " pathEditMode="relative" rAng="0" ptsTypes="fffffffffffffffffffffff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10. Qual é a função da lixeira?</a:t>
            </a:r>
            <a:endParaRPr lang="pt-BR" dirty="0"/>
          </a:p>
          <a:p>
            <a:pPr>
              <a:buNone/>
            </a:pPr>
            <a:r>
              <a:rPr lang="pt-BR" dirty="0"/>
              <a:t>a) Armazena arquivos da área de transferência.</a:t>
            </a:r>
          </a:p>
          <a:p>
            <a:pPr>
              <a:buNone/>
            </a:pPr>
            <a:r>
              <a:rPr lang="pt-BR" dirty="0"/>
              <a:t>b) Armazena arquivos do sistema operacional.</a:t>
            </a:r>
          </a:p>
          <a:p>
            <a:pPr>
              <a:buNone/>
            </a:pPr>
            <a:r>
              <a:rPr lang="pt-BR" dirty="0"/>
              <a:t>c) Armazenar e destruir arquivos excluídos pelo usuário.</a:t>
            </a:r>
          </a:p>
          <a:p>
            <a:pPr>
              <a:buNone/>
            </a:pPr>
            <a:r>
              <a:rPr lang="pt-BR" dirty="0"/>
              <a:t>d) Armazena arquivos temporários da Internet.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10. Qual é a função da lixeira?</a:t>
            </a:r>
            <a:endParaRPr lang="pt-BR" dirty="0"/>
          </a:p>
          <a:p>
            <a:pPr>
              <a:buNone/>
            </a:pPr>
            <a:r>
              <a:rPr lang="pt-BR" dirty="0"/>
              <a:t>a) Armazena arquivos da área de transferência.</a:t>
            </a:r>
          </a:p>
          <a:p>
            <a:pPr>
              <a:buNone/>
            </a:pPr>
            <a:r>
              <a:rPr lang="pt-BR" dirty="0"/>
              <a:t>b) Armazena arquivos do sistema operacional.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c) Armazenar e destruir arquivos excluídos pelo usuário.</a:t>
            </a:r>
          </a:p>
          <a:p>
            <a:pPr>
              <a:buNone/>
            </a:pPr>
            <a:r>
              <a:rPr lang="pt-BR" dirty="0"/>
              <a:t>d) Armazena arquivos temporários da Internet.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desenhos-mickey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"/>
            <a:ext cx="1584176" cy="1645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/>
              <a:t>11. Quais são os caminhos para acessar a lixeira?</a:t>
            </a:r>
            <a:endParaRPr lang="pt-BR" dirty="0"/>
          </a:p>
          <a:p>
            <a:pPr>
              <a:buNone/>
            </a:pPr>
            <a:r>
              <a:rPr lang="pt-BR" dirty="0"/>
              <a:t>a) Botão iniciar, todos os programas, acessórios. </a:t>
            </a:r>
          </a:p>
          <a:p>
            <a:pPr>
              <a:buNone/>
            </a:pPr>
            <a:r>
              <a:rPr lang="pt-BR" dirty="0"/>
              <a:t>b) Botão iniciar, painel de controle, programas.</a:t>
            </a:r>
          </a:p>
          <a:p>
            <a:pPr>
              <a:buNone/>
            </a:pPr>
            <a:r>
              <a:rPr lang="pt-BR" dirty="0"/>
              <a:t>c) Meu computador, pasta meus documentos.</a:t>
            </a:r>
          </a:p>
          <a:p>
            <a:pPr>
              <a:buNone/>
            </a:pPr>
            <a:r>
              <a:rPr lang="pt-BR" dirty="0"/>
              <a:t>d) Ícone na área de trabalho e através do Windows Explorer.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/>
              <a:t>11. Quais são os caminhos para acessar a lixeira?</a:t>
            </a:r>
            <a:endParaRPr lang="pt-BR" dirty="0"/>
          </a:p>
          <a:p>
            <a:pPr>
              <a:buNone/>
            </a:pPr>
            <a:r>
              <a:rPr lang="pt-BR" dirty="0"/>
              <a:t>a) Botão iniciar, todos os programas, acessórios. </a:t>
            </a:r>
          </a:p>
          <a:p>
            <a:pPr>
              <a:buNone/>
            </a:pPr>
            <a:r>
              <a:rPr lang="pt-BR" dirty="0"/>
              <a:t>b) Botão iniciar, painel de controle, programas.</a:t>
            </a:r>
          </a:p>
          <a:p>
            <a:pPr>
              <a:buNone/>
            </a:pPr>
            <a:r>
              <a:rPr lang="pt-BR" dirty="0"/>
              <a:t>c) Meu computador, pasta meus documentos.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d) Ícone na área de trabalho e através do Windows Explorer.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emoticons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02557" cy="1772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b="1" dirty="0"/>
              <a:t>12. De que forma podemos </a:t>
            </a:r>
            <a:r>
              <a:rPr lang="pt-BR" b="1" u="sng" dirty="0"/>
              <a:t>gravar, salvar</a:t>
            </a:r>
            <a:r>
              <a:rPr lang="pt-BR" b="1" dirty="0"/>
              <a:t>, um arquivo em uma unidade de disco fixo, pasta ou disquete?</a:t>
            </a:r>
            <a:endParaRPr lang="pt-BR" dirty="0"/>
          </a:p>
          <a:p>
            <a:pPr>
              <a:buNone/>
            </a:pPr>
            <a:r>
              <a:rPr lang="pt-BR" dirty="0"/>
              <a:t>a) Arquivo, abrir caixa de diálogo, salvar como.</a:t>
            </a:r>
          </a:p>
          <a:p>
            <a:pPr>
              <a:buNone/>
            </a:pPr>
            <a:r>
              <a:rPr lang="pt-BR" dirty="0"/>
              <a:t>b) Arquivo,  salvar como, indicar a unidade ou pasta. </a:t>
            </a:r>
          </a:p>
          <a:p>
            <a:pPr>
              <a:buNone/>
            </a:pPr>
            <a:r>
              <a:rPr lang="pt-BR" dirty="0"/>
              <a:t>c) Copiar o arquivo e depois colar na pasta de destino.</a:t>
            </a:r>
          </a:p>
          <a:p>
            <a:pPr>
              <a:buNone/>
            </a:pPr>
            <a:r>
              <a:rPr lang="pt-BR" dirty="0"/>
              <a:t>d) Copiar o arquivo e colar na área de trabalho.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b="1" dirty="0"/>
              <a:t>12. De que forma podemos </a:t>
            </a:r>
            <a:r>
              <a:rPr lang="pt-BR" b="1" u="sng" dirty="0"/>
              <a:t>gravar, salvar</a:t>
            </a:r>
            <a:r>
              <a:rPr lang="pt-BR" b="1" dirty="0"/>
              <a:t>, um arquivo em uma unidade de disco fixo, pasta ou disquete?</a:t>
            </a:r>
            <a:endParaRPr lang="pt-BR" dirty="0"/>
          </a:p>
          <a:p>
            <a:pPr>
              <a:buNone/>
            </a:pPr>
            <a:r>
              <a:rPr lang="pt-BR" dirty="0"/>
              <a:t>a) Arquivo, abrir caixa de diálogo, salvar como.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b) Arquivo,  salvar como, indicar a unidade ou pasta. </a:t>
            </a:r>
          </a:p>
          <a:p>
            <a:pPr>
              <a:buNone/>
            </a:pPr>
            <a:r>
              <a:rPr lang="pt-BR" dirty="0"/>
              <a:t>c) Copiar o arquivo e depois colar na pasta de destino.</a:t>
            </a:r>
          </a:p>
          <a:p>
            <a:pPr>
              <a:buNone/>
            </a:pPr>
            <a:r>
              <a:rPr lang="pt-BR" dirty="0"/>
              <a:t>d) Copiar o arquivo e colar na área de trabalho.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desenhos-mickey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2556" y="4997654"/>
            <a:ext cx="1791444" cy="1860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/>
              <a:t>13. Indique uma forma de </a:t>
            </a:r>
            <a:r>
              <a:rPr lang="pt-BR" b="1" u="sng" dirty="0"/>
              <a:t>copiar e colar</a:t>
            </a:r>
            <a:r>
              <a:rPr lang="pt-BR" b="1" dirty="0"/>
              <a:t> um arquivo em uma unidade de disco ou pasta usando o mouse.</a:t>
            </a:r>
            <a:endParaRPr lang="pt-BR" dirty="0"/>
          </a:p>
          <a:p>
            <a:pPr>
              <a:buNone/>
            </a:pPr>
            <a:r>
              <a:rPr lang="pt-BR" dirty="0"/>
              <a:t>a) Clicar sobre o arquivo com o botão direito do mouse, copiar, e no destino clicar com o botão direito e colar.</a:t>
            </a:r>
          </a:p>
          <a:p>
            <a:pPr>
              <a:buNone/>
            </a:pPr>
            <a:r>
              <a:rPr lang="pt-BR" dirty="0"/>
              <a:t>b) Botão iniciar, painel de controle, copiar arquivos.</a:t>
            </a:r>
          </a:p>
          <a:p>
            <a:pPr>
              <a:buNone/>
            </a:pPr>
            <a:r>
              <a:rPr lang="pt-BR" dirty="0"/>
              <a:t>c) Clicar na guia formatar da barra menu, copiar e colar.</a:t>
            </a:r>
          </a:p>
          <a:p>
            <a:pPr>
              <a:buNone/>
            </a:pPr>
            <a:r>
              <a:rPr lang="pt-BR" dirty="0"/>
              <a:t>d) Clicar no arquivo e arrastar para a pasta de destino.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/>
              <a:t>13. Indique uma forma de </a:t>
            </a:r>
            <a:r>
              <a:rPr lang="pt-BR" b="1" u="sng" dirty="0"/>
              <a:t>copiar e colar</a:t>
            </a:r>
            <a:r>
              <a:rPr lang="pt-BR" b="1" dirty="0"/>
              <a:t> um arquivo em uma unidade de disco ou pasta usando o mouse.</a:t>
            </a:r>
            <a:endParaRPr lang="pt-BR" dirty="0"/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a) Clicar sobre o arquivo com o botão direito do mouse, copiar, e no destino clicar com o botão direito e colar.</a:t>
            </a:r>
          </a:p>
          <a:p>
            <a:pPr>
              <a:buNone/>
            </a:pPr>
            <a:r>
              <a:rPr lang="pt-BR" dirty="0"/>
              <a:t>b) Botão iniciar, painel de controle, copiar arquivos.</a:t>
            </a:r>
          </a:p>
          <a:p>
            <a:pPr>
              <a:buNone/>
            </a:pPr>
            <a:r>
              <a:rPr lang="pt-BR" dirty="0"/>
              <a:t>c) Clicar na guia formatar da barra menu, copiar e colar.</a:t>
            </a:r>
          </a:p>
          <a:p>
            <a:pPr>
              <a:buNone/>
            </a:pPr>
            <a:r>
              <a:rPr lang="pt-BR" dirty="0"/>
              <a:t>d) Clicar no arquivo e arrastar para a pasta de destino.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emoticons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3645024"/>
            <a:ext cx="2258541" cy="2258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14. Qual atalho no teclado você pode usar para copiar e colar um arquivo?</a:t>
            </a:r>
            <a:endParaRPr lang="pt-BR" dirty="0"/>
          </a:p>
          <a:p>
            <a:pPr>
              <a:buNone/>
            </a:pPr>
            <a:r>
              <a:rPr lang="pt-BR" dirty="0"/>
              <a:t>a) Após selecionar o arquivo, tecle </a:t>
            </a:r>
            <a:r>
              <a:rPr lang="pt-BR" dirty="0" err="1"/>
              <a:t>Ctrl</a:t>
            </a:r>
            <a:r>
              <a:rPr lang="pt-BR" dirty="0"/>
              <a:t> + C, para copiar, </a:t>
            </a:r>
            <a:r>
              <a:rPr lang="pt-BR" dirty="0" err="1"/>
              <a:t>Ctrl</a:t>
            </a:r>
            <a:r>
              <a:rPr lang="pt-BR" dirty="0"/>
              <a:t> + i, para colar.</a:t>
            </a:r>
          </a:p>
          <a:p>
            <a:pPr>
              <a:buNone/>
            </a:pPr>
            <a:r>
              <a:rPr lang="pt-BR" dirty="0"/>
              <a:t>b) </a:t>
            </a:r>
            <a:r>
              <a:rPr lang="pt-BR" dirty="0" err="1"/>
              <a:t>Alt</a:t>
            </a:r>
            <a:r>
              <a:rPr lang="pt-BR" dirty="0"/>
              <a:t> + C para copiar, </a:t>
            </a:r>
            <a:r>
              <a:rPr lang="pt-BR" dirty="0" err="1"/>
              <a:t>Alt</a:t>
            </a:r>
            <a:r>
              <a:rPr lang="pt-BR" dirty="0"/>
              <a:t> + V para colar.</a:t>
            </a:r>
          </a:p>
          <a:p>
            <a:pPr>
              <a:buNone/>
            </a:pPr>
            <a:r>
              <a:rPr lang="pt-BR" dirty="0"/>
              <a:t>c) </a:t>
            </a:r>
            <a:r>
              <a:rPr lang="pt-BR" dirty="0" err="1"/>
              <a:t>Alt</a:t>
            </a:r>
            <a:r>
              <a:rPr lang="pt-BR" dirty="0"/>
              <a:t> + P para copiar, </a:t>
            </a:r>
            <a:r>
              <a:rPr lang="pt-BR" dirty="0" err="1"/>
              <a:t>Alt</a:t>
            </a:r>
            <a:r>
              <a:rPr lang="pt-BR" dirty="0"/>
              <a:t> + C para colar.</a:t>
            </a:r>
          </a:p>
          <a:p>
            <a:pPr>
              <a:buNone/>
            </a:pPr>
            <a:r>
              <a:rPr lang="pt-BR" dirty="0"/>
              <a:t>d) Após selecionar o arquivo, tecle </a:t>
            </a:r>
            <a:r>
              <a:rPr lang="pt-BR" dirty="0" err="1"/>
              <a:t>Ctrl</a:t>
            </a:r>
            <a:r>
              <a:rPr lang="pt-BR" dirty="0"/>
              <a:t> + C, para copiar, e </a:t>
            </a:r>
            <a:r>
              <a:rPr lang="pt-BR" dirty="0" err="1"/>
              <a:t>Ctrl</a:t>
            </a:r>
            <a:r>
              <a:rPr lang="pt-BR" dirty="0"/>
              <a:t> + V, para colar.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14. Qual atalho no teclado você pode usar para copiar e colar um arquivo?</a:t>
            </a:r>
            <a:endParaRPr lang="pt-BR" dirty="0"/>
          </a:p>
          <a:p>
            <a:pPr>
              <a:buNone/>
            </a:pPr>
            <a:r>
              <a:rPr lang="pt-BR" dirty="0"/>
              <a:t>a) Após selecionar o arquivo, tecle </a:t>
            </a:r>
            <a:r>
              <a:rPr lang="pt-BR" dirty="0" err="1"/>
              <a:t>Ctrl</a:t>
            </a:r>
            <a:r>
              <a:rPr lang="pt-BR" dirty="0"/>
              <a:t> + C, para copiar, </a:t>
            </a:r>
            <a:r>
              <a:rPr lang="pt-BR" dirty="0" err="1"/>
              <a:t>Ctrl</a:t>
            </a:r>
            <a:r>
              <a:rPr lang="pt-BR" dirty="0"/>
              <a:t> + i, para colar.</a:t>
            </a:r>
          </a:p>
          <a:p>
            <a:pPr>
              <a:buNone/>
            </a:pPr>
            <a:r>
              <a:rPr lang="pt-BR" dirty="0"/>
              <a:t>b) </a:t>
            </a:r>
            <a:r>
              <a:rPr lang="pt-BR" dirty="0" err="1"/>
              <a:t>Alt</a:t>
            </a:r>
            <a:r>
              <a:rPr lang="pt-BR" dirty="0"/>
              <a:t> + C para copiar, </a:t>
            </a:r>
            <a:r>
              <a:rPr lang="pt-BR" dirty="0" err="1"/>
              <a:t>Alt</a:t>
            </a:r>
            <a:r>
              <a:rPr lang="pt-BR" dirty="0"/>
              <a:t> + V para colar.</a:t>
            </a:r>
          </a:p>
          <a:p>
            <a:pPr>
              <a:buNone/>
            </a:pPr>
            <a:r>
              <a:rPr lang="pt-BR" dirty="0"/>
              <a:t>c) </a:t>
            </a:r>
            <a:r>
              <a:rPr lang="pt-BR" dirty="0" err="1"/>
              <a:t>Alt</a:t>
            </a:r>
            <a:r>
              <a:rPr lang="pt-BR" dirty="0"/>
              <a:t> + P para copiar, </a:t>
            </a:r>
            <a:r>
              <a:rPr lang="pt-BR" dirty="0" err="1"/>
              <a:t>Alt</a:t>
            </a:r>
            <a:r>
              <a:rPr lang="pt-BR" dirty="0"/>
              <a:t> + C para colar.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d) Após selecionar o arquivo, tecle </a:t>
            </a:r>
            <a:r>
              <a:rPr lang="pt-BR" dirty="0" err="1">
                <a:solidFill>
                  <a:srgbClr val="FF0000"/>
                </a:solidFill>
              </a:rPr>
              <a:t>Ctrl</a:t>
            </a:r>
            <a:r>
              <a:rPr lang="pt-BR" dirty="0">
                <a:solidFill>
                  <a:srgbClr val="FF0000"/>
                </a:solidFill>
              </a:rPr>
              <a:t> + C, para copiar, e </a:t>
            </a:r>
            <a:r>
              <a:rPr lang="pt-BR" dirty="0" err="1">
                <a:solidFill>
                  <a:srgbClr val="FF0000"/>
                </a:solidFill>
              </a:rPr>
              <a:t>Ctrl</a:t>
            </a:r>
            <a:r>
              <a:rPr lang="pt-BR" dirty="0">
                <a:solidFill>
                  <a:srgbClr val="FF0000"/>
                </a:solidFill>
              </a:rPr>
              <a:t> + V, para colar.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desenhos-mickey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204864"/>
            <a:ext cx="2295500" cy="2383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pt-BR" dirty="0" smtClean="0"/>
              <a:t>Internet e Vírus</a:t>
            </a:r>
            <a:endParaRPr lang="pt-BR" dirty="0"/>
          </a:p>
        </p:txBody>
      </p:sp>
      <p:pic>
        <p:nvPicPr>
          <p:cNvPr id="19458" name="Picture 2" descr="http://tecnologia.culturamix.com/blog/wp-content/gallery/recuperacao-custosa-e-virus-virtuais-e-gastos-reais/recuperacao-custosa-e-virus-virtuais-e-gastos-reais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3238500" cy="2533651"/>
          </a:xfrm>
          <a:prstGeom prst="rect">
            <a:avLst/>
          </a:prstGeom>
          <a:noFill/>
        </p:spPr>
      </p:pic>
      <p:pic>
        <p:nvPicPr>
          <p:cNvPr id="19460" name="Picture 4" descr="http://vignette3.wikia.nocookie.net/logopedia/images/d/d0/IE6.png/revision/latest?cb=201212212326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140968"/>
            <a:ext cx="2808312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pt-BR" dirty="0" smtClean="0"/>
              <a:t>Internet e Vírus</a:t>
            </a:r>
            <a:endParaRPr lang="pt-BR" dirty="0"/>
          </a:p>
        </p:txBody>
      </p:sp>
      <p:pic>
        <p:nvPicPr>
          <p:cNvPr id="5" name="Imagem 4" descr="emoticons-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132856"/>
            <a:ext cx="4612757" cy="3315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pt-BR" dirty="0" smtClean="0"/>
              <a:t>Vírus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916832"/>
            <a:ext cx="8461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 smtClean="0"/>
              <a:t>São </a:t>
            </a:r>
            <a:r>
              <a:rPr lang="pt-BR" sz="3600" dirty="0"/>
              <a:t>pequenos programas capazes de causar grandes transtornos a indivíduos, empresas e outras instituições, afinal, podem apagar dados, capturar informações, alterar ou impedir o funcionamento do sistema operacional e assim por diante.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   Rede </a:t>
            </a:r>
            <a:r>
              <a:rPr lang="pt-BR" dirty="0"/>
              <a:t>de computadores dispersos por todo o planeta que trocam dados e mensagens utilizando um protocolo comum, unindo usuários </a:t>
            </a:r>
            <a:r>
              <a:rPr lang="pt-BR" dirty="0" smtClean="0"/>
              <a:t>particulares.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	Também </a:t>
            </a:r>
            <a:r>
              <a:rPr lang="pt-BR" dirty="0"/>
              <a:t>conhecidos como web browsers ou, simplesmente, browsers, os </a:t>
            </a:r>
            <a:r>
              <a:rPr lang="pt-BR" b="1" dirty="0"/>
              <a:t>navegadores</a:t>
            </a:r>
            <a:r>
              <a:rPr lang="pt-BR" dirty="0"/>
              <a:t> são uma espécie de ponte entre o usuário e o conteúdo virtual da </a:t>
            </a:r>
            <a:r>
              <a:rPr lang="pt-BR" b="1" dirty="0" smtClean="0"/>
              <a:t>Internet.</a:t>
            </a:r>
            <a:endParaRPr lang="pt-BR" dirty="0"/>
          </a:p>
        </p:txBody>
      </p:sp>
      <p:pic>
        <p:nvPicPr>
          <p:cNvPr id="87042" name="Picture 2" descr="http://blog.jacomparou.com.br/wp-content/uploads/2015/09/Intern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365104"/>
            <a:ext cx="2627784" cy="1637127"/>
          </a:xfrm>
          <a:prstGeom prst="rect">
            <a:avLst/>
          </a:prstGeom>
          <a:noFill/>
        </p:spPr>
      </p:pic>
      <p:pic>
        <p:nvPicPr>
          <p:cNvPr id="5" name="Imagem 4" descr="6524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933056"/>
            <a:ext cx="1931839" cy="2646355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>
            <a:off x="2411760" y="5157192"/>
            <a:ext cx="374441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44" name="AutoShape 4" descr="Resultado de imagem para navegador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046" name="AutoShape 6" descr="Resultado de imagem para navegador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267744" y="4437112"/>
            <a:ext cx="4053136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Navegador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Navegadores</a:t>
            </a:r>
            <a:endParaRPr lang="pt-BR" dirty="0"/>
          </a:p>
        </p:txBody>
      </p:sp>
      <p:sp>
        <p:nvSpPr>
          <p:cNvPr id="91138" name="AutoShape 2" descr="data:image/jpeg;base64,/9j/4AAQSkZJRgABAQAAAQABAAD/2wCEAAkGBxMTEhUSExMWFhUXGRcXGBcYGBUYGhgXFRUYGBUVGBoYHSggGhslHhcXITEhJikrLi4vGh8zODMsNygtLisBCgoKDg0OGxAQGy0lICUtLS0vLSstLS0tLy0tLS0tLS0tLS0tLS0tLS0tLS0tLS0tLS0tLy0tLS0tLS0tLS0tNf/AABEIALUBFwMBEQACEQEDEQH/xAAcAAABBQEBAQAAAAAAAAAAAAAAAwQFBgcCAQj/xABMEAACAQIDBQUEBgcFBQcFAAABAgMAEQQhMQUGEkFREyJhcYEHMkKRUmKCobHBFCMzcpLR8BVDorLSFlODs8IlVHOTlOHxFyQ0RIT/xAAbAQEAAgMBAQAAAAAAAAAAAAAABAUCAwYBB//EADsRAAIBAgMECAUDAwQCAwAAAAABAgMRBCExBRJBURNhcYGRodHwIjKxweEGFPEjM0IVUmJyU9KSssL/2gAMAwEAAhEDEQA/ANxoAoAoAoAoAoAoAoAoAoAoAoAoAoAoAoAoAoAoAoAoAoAoAoAoAoAoAoAoAoAoAoAoAoAoAoAoBOaZUHExAA5mgOMLjI5BeNww8DQC9ARuK29hozZpVvzC3cjzCXIoBmd78KNWcDr2Uv8ApvQDzB7ew0pASZCToCeEnyDWJoCSoAoAoAoAoAoAoBGfFInvMB4E5/KvG0jKMJS0Q2bbEP0ifst/KvN9G1YapyBdsQn47eYb+VN5B4epyHcMysLqwbyINe3uapRcdUKV6YhQBQBQBQBQBQBQCc+IRBxOyqOrEAfM0BCy767OU2OPwoI5dtH/AKqAkNn7Yw8+cM8Uv7kiP/lNAPqAKAKAKAKAKAKAg94Oy7SHtwDFc+97nHbuBxoc8wDzF+VAQ2Hx6rOk0MalZOJCkS8LcYy4WubFh3btYZW1yuBLYuMtb9Jcni93DxXNxzBtm/K5NlGuVARGK29h4SUUQxsLXjSN8VKM7WdIckPmxrZGjOSukYSqRjk2JSbeBXiKye8V4Thkv3VBLcIk4uHPz8Kz/bzvYx6aFr3GHa4XEHgXg7Qi/CA+GmI0yhmsGH2rVhKlOObRkpxejF8FtebCGxcyQjIhgwMfQOtuJB4qLfV51rMy87Ox6TJxofMZXBIvY2y0INxcEWIJFAOqAKAKA8JtnQFX2pvCWJWI2X6XM+XQeOvlWmVTkWdDB2V568iIEvOsLkzcOhLQ83QMtBunInIN1JB6g2NLnrppqzJ/Yu3+MiOX3jkraAnoeh/H8dkZ3yZX4jB7q3oaciw1tIAUAUAUAUBzLIFBZiAALknIADmaAybev2oySM0OzgLC4OJYXH/DU5EfWPoCM62RpuRDr4yFPLiZrtdJZWD4iaSZidXYm1/og5Lz0tW3o0iB+8nUuMJ8Mo0saNI8jUb1GaixDDJhmCMiD1BGlY2JCm1oy6bre03G4QhZHOJhyBSQ3cDqshzv4Nf0rBw5EiGIf+Rum6+8uHx8Imge40ZTkyNzVhyP3HUXFayWmmromKHoUAUAUAUA32g8YjdpQCgBLAgEEDlY6+VAVvZMKxKZlijSWe/AgAVY0Ue81vhUWJPPwLWoCt4varYhmWN3EOfFILrLiOH4mOscGvCi2J1yBs0+lQUM56/QhVazl8MNOfoJRcCKEjCoo0VRYfIVJzepFXWKDEHsgjL3hkrgWzMgLI55jhsQeWnPLDd+K/l3akjpI7onMqSDgkVXXI2YAi40IvoR86ysR72zQnHiWjKpKzNERZJm70kNzlxnWTDnQ8WY1ufeSHUpwm30eq1S969XtzadVxinUyT0v78x1sraD4Sfh4bLfhKDMBj3uzU80e5ZDyY2y4mFRCUaZBMrqrqQVYBlI0IIuCPSgO6AKArG+m1OBVgU5uLt+5oB6m/yPWtVSXAstn0N9uo+GnaVNZq0lvuDXeLbaYaFSCGnfNUOippxtbXMGw/o7qdPeVzCnCVSpbSK49fIoDbUxk7kdpM5+inFYD91Mh8q01ItOxYRhRp6pLt/IRbcxUDW7SQEapJxEeqvp6WNYRTMp06UldJdq/BeNhbeXEx8QyYZMvQ8iPA/zrY1YgunZj55a8G4X/dfafbwgk99Dwt420b1H33qRCV0UGModFUstHmiXrMiBQBQBQGM+1HepsTM2Aha0Mf7dh8bf7u/0Rz6nLkQdtOF2QcZiejjZasqeztm4lgexgklQG3EkbsFORsxUHOxBt4it+8o5FR0Uqq3kn4He0djyoB20cqk6F0dAbahQQBS6Z7uShqrdw0fCE8q8PVJITXdvESAtFBLIt7EpG7gHW11BF8x86xdkb6blJZJvuGuL3YxaKzthcQqqCWYwyBQBqSStgKxujcoz4p+AnuxvDNgMQuIiJ6SJykTmp8eYPI+BN8ZK5Io1N19R9P7G2nHiYY54jdJFDD15HxrUTh7QBQBQBQFb3vmLNBhR/evxN+7HbI/aZT9mgIDe7G3TgBsJ2aLn/8AjQG0i5ado9xcagjpUnCw3p73L68PUiYuruwstX9OPp3kCkhsQDYG2XLIZeg/rSrCyK/pLKx3FE7X4VZrWvwgk97IZDOxOV+uVG0tTKN5K6J99nWwYVrCUSGQpxLx8JXhta9+Sm2tRXWipuT+W2vAkulLo7L5r6cSJl4YgDJZnPux8h0aT/Tpre+dqmptCpi6nQ4XJP8Ay4vnbklxevBWZZYfZ0aNN18TouHXy62/BCEs5IIclr3uDob6i3TlbpV1QoRowUIcPdymxGJlXm5y7lwS5L31iM3fw979+FhCWzzjfvYZrnMlHIS56t1qLiae7O64k3C1N+Fnqi+bhbR7WC3SzgdFkuSPSQSqPBRUYlFmoAoDKt5cfx4qU3yVuAfY7p+8E+tRpu8jqcFR3aEey/iMEluQBzy+dYkmUbK5Wtk7PO0to9mCQjMSWHwwx5C1+fCFA8SKmr4YpGqtWWHo73H7s37ZmzYsPGsUKKiLoB+JOpPiczWJy1SrOpLem7sZb0buQ46ExSqL2PA9u9G3JlP4jQ1jKKZnQxE6Mt6L/J8/bCD4bGtA+TAvE45cSE5jrmuR6GtcldHTwkppSWjLk09ajduFk9n2NtiGjvk6X+0huPuLVspPMq9q0v6Slyf19o0Ot5z4UAUBC75bX/RMFPPzVDwjqxFlHzoeN2Vz5xwBbhJJuzsWYnmTmSfO/wB9SoqyKGvLfm2yw7FlljYPE7IwN+JSQfXqPA5Vla+pp6Rwd4uxs0ESY/BomI4eN04ssiGU8PaKDpn+NtDUZ/BLIuY7uJopT1av+UZ5tHd9oXMbjMaHkw5MPCpUWpK6KCvGdGbhIbYXDPHKjxsVYMpBBI5i/odLUlHI8pVpRmrPiJe00SSY2biZiq8KqLmyjgUkAaC5JNaoR+EsMTWfTyjfT0M7xuHtRozpzNU9gW2jabBMclPax+THvgeov9qtMlmWlGV4mxVibQoAoAoCm7Xm/wC1UHJMOGHmXlv/AJRQFQ3pkZWwtmTOCNO9JwkFgXZygVmIJUZhTmDllVjg7bjZAxMN+rFN5W7xvFGyzmBmC91X45h2C96+Q47Fh9bhHkKkqScd5LwzItagoStdLtyLFi8G+Eg7VGEkszJAhhJYgPdmCnK5bgUX5VH6SM5WlklnmbI0Z0o3i7uWSt4v6EXPH+hp2knC0h4hzshBZSAb55qbkAEg6jQUm1FUxK+Z7qatFceV3xd/xnmXey6VKlNKSzesnw4vsVuP8Cmy9jHE4f8ASu0VGDurdseAGwUqQQMsjbwyGVqn4HD/ALP4Zq8mlpw6l7z8CNtLF/vs6btCN0k+PX39fqRcw75iM8SW4QJBeVWLCQ2vGDw5Rk94C/42jlZX3X9OXqVVGgp3vJd2Yrswkx4w8aOBh+IEEgtwASxv2Td5B37d4D0vUXGZxWXP3fuJWGp9HUkr8u0tHsza3Ev/AIo9EmDL/wA1qrycX6gCgMB/tMO7k5Eux87sTUQ76OHcIJLkhwJ7Z9Ln5C9ZJGupH4WSfsKw4M2Jk5rGijydiT/yxUqTzKPa8nuRj1v35mx14UIUB8/+0iDs9tMRlxtA/wA1RW+ZB+da5LU6TZ0r0Y++I47bKtJcqBI7lY//ALRw6rncuCf+DJkK9h8yIu06NsJNvq+qNnqScYFAFAZ17cpiNnhR8UiA+hBr2OprrO0GZNhI+8B4CpRz7eVy2bMwulZpEOcy+d5I8I6GzKjfewuD4GsIxTckyXVqypwozjrZ/Un8VhkxcQNrONPqnmD4GtSbpyLKcaePo3WUl5Pl2fyVObZxVgCLEEX+dSbpq5z+7KFTdkrNMjN9sJfEzHqR/kWsKfyIlYyVsTPt+yM42xhrXrGSN1GdyT9kMhTakdtGSRT81P5VpmW+FebPoqtZMCgCgCgKRvR+r2nhnOksTRX8UYkD1MgoCsbxYdjHh5BcFFMJYCzK0LFQeMWZNCRbrVjgZJpxfaVePvCUai7PfmV/B4VVubWvmzEk36kk5/OrIrJzcs2y2bNcYOLtG/bSgFIzf9WtmCyOoz7RgzWGtjbLvVUYmo601GGdi4wlJYem5zdr69X5/g5xOw2lQYmaaMQk+9+sZ+O9u8oQXIIyUEKLeANbcPBU5bri3Put43NWJqSqw3oySp887vut5DTbDRlYkiv2casAGADBma7u1iQeLunLS1rC2c2nGScnLV+/Irq04SUVDRc9b8X3kHjMKGBVtDqLkXsbi9jnnW3TMxhNx0ZKbMh7PC4hyPfCQLcDPtGvIQ2rd3P0NVmOksootNnpycpvs9+RdPZ/heHiJ5KT6ySN+Uan1qvLMudAFAfNmNh4JJE+i7r/AAuR+VRWj6TRlvU4y5pPyOlnYZX8M/EWrJI9q01KLLh7ApO/ix1WE/Iy3/EVuTzOO2tmod/2NhrIpgoDCfahZtr5aqIb+gDfgaOK3Wzptlw/oJvmyCeUkZmo1jp4xS0J72dxk7Sw9uRkJ8hC/wCdvnXsV8SK3bDtg5931RutSDhAoAoDP/bZhS+z+IfA6sfIHP7hXsdTXVV4NGVYFeIpbMkZAan+r1LOcnxRomxNhYhgD2LAdWHB/mtXvSRXE0xweIqaQffl9S6/2SxjiB4RwKQbnqb9K1KrFNssqmzqs6dOOS3U7nWGZImzniHUFwL/ADNYzqRkrWN2FwNWhPeUl1o6xwhmsUkjLC2jKbjpka8p1N3Jm3GYJVrSj8y80V7enZUrSO6xllOYtYnQDTWttOcd1K5WY3B1nWlOMbp8uzlqZZvFEQSCCD0IIPyNZSNVBNOzHvsmwZbaan/dxsT9oi3+U1HqF3g1qzf61k0KAKAKArW/mzO1w4db8cLdoCNbWs9upAPEBzKigK45WdTxcIExF+YjxaqMv3JF4WXkRbXirZRqOnJSRpr0lVg4sg0j7OQh1u65gMLIWANiwAzUECyjXIacVrWo5VYpU9Hq/fHmUtJQozbq6rRdfvQUjiLMXcl3Y3LHUk6+X/sOlbaVCFJWiR8RiZ1neXhwHP8AbCGAQXNu04w3Kx/Vjx4S/GL2tcVn0P8AU3+q33+ljNqp+33Xpe/da31uR2KizNbloRUzyCAuyIl2dtbWyvpcHUDO50062rTUkopylkiRCnvtRhm2S64dXdYVI7DDcTyv8Jlz4z5DNR4cY5CqKrUc5OTOio0lTgoovm7WF4IeIjhaQ8ZB1VbBY1PiEC38b1rNpLUAUBhG/wBs/scfOLWDntV8RJmx/i4x6VqazO82TW6XCQ6svD8WIEaUSLO2RK+y7ay4TaXC5tHMDFc6AsQ0ZPqOH7VZo5fauGbg0uDv3H0BWRzBzLIFBZiAoBJJyAAFyT4UPUm3ZHzttbG/pWMxOKz4STw+TDs4x58ALfZrKeUbHa4Kh0ahT5a/V+Y1NaGi5L57H8AWxEs5GUaBB+9Ib5eQT/EK9isznf1DWtSjT5u/h/PkazWw5IKAKAjd49mjEYaWEi/EpA8+VAZA/tGw2y4Rh48ITiVFnAAjW4y4mc3Zr2vYX6XBr1tswjTjH5VYrH/1E2ztF2jgmjhAFyqNDAALgX7SZuK+Y0b0rwzJ3f7d6bEYPAImLgxE0COswOKju7uVbjDSuA9u8Lkg6W8AMtXDhWKsq3UlT7pzBsbEXB01GVAdSQr9EfIUB7hNqYiD9hPLFb6EjqPkDagLFhvaLjOELihFio+kyDiA+q6WIPib16m0YShGStJGw+yHZICSYzsjEJrcMZYuUFhccRAJz69aN3FOnGCtE0evDMKAKAKAKAz/AHg2WcKzMqhoHHCVY2ThJv2Dt/d2JJjl+Ekqe7YgBkMRHIDxl2CWUycP66LP9nioxn0tIt1Opta53Ua8qbyI2Iw0Kyz15nS4BiONLSqcw0ZDKc8gLcrVZU8ZTeuRT1dn1o6Z9no/yRv9gymJICQY0kPCSCZFW5YhRw3VW4gD3it1uBc1vWKpb7nfNr33rsvmbXGs6W7uO9+XvLyyH8+zW99ysSjVpCFGeqkam/8AWtaZ42nFZZ++ZqpbOqy+bJe+C/BxhFL3hwYYZWkxD90hNbA6xr/iOdhowrK1eVV3Zc0MNCirR8SwbA2UjqqRD/7WMhi9rfpEi6WH+6Ww87AaXvpJBcaAKAKApXtO3cOIhE8S3lhvkNXjPvAdSNR69a8aLvYuOVCr0c38MvJ+8jJIob51jY7PeDFbMWQdG5H8j4V6R6sFPPiWfYu+m0sOgjISdVyBfNrchxBgT9oE1lkU1bZGHm97OL6tPp9Djbu8WOxi9nK0cMR95U555BhxM7eWQ61sTiszbhtnYeg96Ccpc3/CX1ZHYt07NIUXhRLm/wATsdXb+XL761Sd2WGHo9HJzk7t+XUiNXCszBUBZmIVVGpJyAFY2JUqkYxcpOyRum5+wxg8MkWRc9+Qjm7WvbwFgo8AKySscBtDFvFV3Phouz3mTdekIKAKAKAyX2x+z79JU4qAfrF94fjfw/D50B89YiBkYo6lWGRBoDlaAewNQD2KFm0BoBf9BAzY+nKgLVuBuS+OmVmUiFSCSR71tD5dOvlqB9IYPDLEixoLKosBQC1AFAFAFAFAMNo46NVKuOIEWItcEHkaAy3eDBoriTCrIpXReIqUHSOQd5R9U3FAMI9pEG8l0c6uUkjY+cuGsG8yKAertlSLHGW/48xP5NQWORjMPfitPiX+qrqD5yS963kaAmdmY8SWWeMrCNMPFlH5yHWQ/IedAaBgMajgcIsBoLWsOlAPKAKAKATmnCi5NAZjvfsnDs5lw90cm7JbuMebD6J+4+GtC+wG2pUkqdbNcHxXqvMqnZEagivDoqOMo1v7ck/r4aigWvDecsKHpyIGbID+VekSvtHD0F8Ulfks377bF93HweFgPaG7zHLjK2Cg8kHLxOp8BlXpy20NqVMV8Kyjy59vp/Jfo3BFxQqzqgCgCgCgG+LxKoLtpQGR7/7t4TE3aOJlfwyz8Dy8tKAyPaG6s8TGyMR4j8xkfuoBvDhZV+BvuoCRw0E7ZLE39eVAWzdndgM6tilcgWPCLfh/O9Abhu/iIFQRxIUA5W18SeZoCboAoAoAoAoAoDh4gdQDQDaTZcR1QUAi2woD8AoDn/Z+D6AoDpdhwD4BQC0ezIhogoB0kYGgAoDqgCgCgOXQHUXoBnLsmJtUFANX3cgPw0Ai26eHPw/cKGyNapH5ZNd7PV3Uw4+H8KHkqs5fNJvtYsm7sA+GhgO4dmRLogoB2q20oD2gCgCgCgOWQHUUA3k2dE2qCgG7bDgPwCgETu1hj/dj5CgO03ew40QUAvHsiEaIKAdRwKugAoBSgCgCgCgCgCgCgCgCgCgCgCgCgCgCgCgCgCgCgCgCgCgCgCgCgCgCgCgCgCgCgCgCgCgCgCgCgCgCgCgCgCgCgG82OjTJnAPS+fyFeqLeiMKlWFNXm0u12OP7QT638D/yr3cka/3FLn9TqLHxsbBxfocj8jXji1qjZCrCfytPsY5rwzCgCgCgCgCgCgC9AMsZtWCIXklRP3mA/GvG0tTKMJTdoq/YR3+2eA/73D/Gv86x6SHNeJv/AGeI/wDHL/4v0JPCbThlF45EcfVYH8KzTuR5RcXaSsO6HgUAUAUAUAUAUAUAUAUAUBxJIFF2IA6k2FeNpK7PUm8kRk28MK5Dib90fztVZV2xhKbtvX7Ffz08yXDAVpcLdopgdtRytwi6sdAwGflY1twu0aGJe7B58nkYVsJUpK8tOokqnkYKAKAKAKAi8VvBh4y4eQDsxdv5DqaxhOM6jpxzkrZduh7NOEN+WS59hnm3PaE8rcEXdTlY94/vEaZcquaGz0lep4FBjdo1GmqWS58fwN8Fj3YcRvbUnl451tqYnC0pqk5xUnorq/gc1V2fjMRF1VGUlxdnbx0JAbYcDiVswDa5Nvx0rbKlGSsQKNSrTqRlvPLrZJwF8Qiyxzd1tUdQ3CwyKm3Q9LVxdf8AUTwU5UcTRu1xi7X67Pn2s7qGx51kq9Gs9152kr271bTsRJbNbERayKy81PFb7JNyvln6VAqfq3ByeVKS8Pp/BbUMFiaeU5qS77+Prcn8Nj1c2909Dz8jzq1wW0cPjFelLNarRru+6yNs4SjqO6mmAUAUAUA02ltGOFC8jAADmdfAUBke8u/eJmJSMmFOg98jxPLyHzqFOvJ5LI6rB7FpxW9V+J+X595FQkUseI3Y9WNz8zWmzebLuNJRVo5LqE3Qj4abp46fWIpiCh4l4kb6SEg/MWNLNaGE6KmrSs11oue6/tLmhISc9tHzOkijr9b8fOt1PENZSKPF7Gi1vUcny4fj3obBsnacWIjWWJgysLgipiaaujnJwlCTjJWaHtemIUAUAUAUBS95PaBFCTHABNIMib2jUjUEj3j4D5ipFPDynm8kRquJjDJZsouP3sxkx707KPox/qwP4e98yamRw0Fw8SFPEzfHwI04qQ5mRz4l2P51t6GPI1dNLm/Esm7MOPa0i4iWOLW7MWBH1Ue628SLedUG1drYXCXppKU+S4drX017CywWHrVnvXaj437F77yY21tYAcUjlrczp9lRqfID1rjnLF7Rqbub6lovsu1+J1VOFHCw36jUV5v3yR5svYWJxSCUOkcTC6knjJH7iEKPVr9RVtQ2Fb+7LuXq/Q01NrxX9mPe/f3PcRsmTCYmBe1EgkYWspUgq6DMcRBvxDpWc9nww9elKm383Hsz5cLhY2WJw9RVEsllY0Sr4pAoAoAoBttGZkidlALAEi+QoDFpiZuJZo78R4iOPhzJJvxAE89LDKuW/eVKGJlXozs81e18u/LhkzqJYKnXw8ac45K2ut+7jzzFcPsOEZ8AHgpk+/iY3rN/qLaKulUv2qP2SIU9hYF2vDzfqcbdA4ok0jILHoxU2UHysTbx8Ks/0pSp1KtSpUd5rnrnq+/i/Uo/1ZVr06EIQVoaZaX4Lw0/B3HMLZGu7yPmkoO+Y42Rj3wztJrC574GZUiw7QDmNAR5dLHmP1DshYyKnT+dea5en5Ou/T+P6FdHU+V+XWXbCbVR1DKQynRlIINfLsTgZwk01Z8nkdqoKS3ou6HlgwuD8vx8DUSlVq4aopwdpLRmEo3W7IldmYosCre8ts+oOh/EeYr6ZszHLGYdVeOjXJr3ddTK6pDdlYfVPMAoBDHYpYkaRjYKLmgMY3xxbYl4Z5BeNZR3OSowKqx+0RfzqIqqlUV9CI6m9MYzYbiIW2a5Hz5fdY+teSp2lY+j4CuqtFVVx8nx8xcYFVXiYhQNSSAB5k1sjSubqleMc2yOk2hhL8Pbx388vnp99eunbUjfvqV7bw3x+AsAwtY5gjQjqDoRWLpm+nVjPRkFiIrVGqQsbix+z7el8HiFUm8UhAcdCcgw8dL17RrbmuhT7UwKrU9+PzLzXL0PoSCYOoYG4IuKsTkRSgCgCgM09pW95DHBwNa37Zwc8x+yU8stT4261Mw1De+KRCxNfd+CPeZ7CtWUYFZKY8hgJ0/IDPTM5Vt3UtTVvXLzu/ucE/XYmxtmsfL7d9T9XTrflxe2f1C2nSwjstHP7R9fC2pdYLZzbUqvcvX0FN5duhLqtmYfCDkvQvb7hVTsfYFXGvpJ3jT58Zdnrp2lnidpU8Gt2HxT8l2+mr6jPsfiyzcTtc/h4AchXe0cFSw1Po6UbL3m3xZz8sVVrz36ju/enIldzN7mwkoBuYGPfXW1/wC8UdRz6j0qJXp8SwoPKxpTgYnHoVIaOCMPcZgtJmg9cm+xVW479dP/AGrzfovqWCnuUHH/AHNeC9W/Is1SSOFAFAFAVT2g7T7KFUGZc2t1ty8r2v4XqDtGo4UGk7N5evkT9m0OlrpPRZmf4VAo4ieJic28SL2HqTnXKzfBaHVSu8tEKyT2rWoXPFEe4c4X9HaXFSMoViFCgMWLAHhA1J8MuZ5G0/AYSOIrSp571k1bz+xX47GywfxK1sr379CsT4tHk7SOIRLw8Izu7C5IaS3dvmcgMup1r6FsrZ37Onu3u2fNdu7TltGonbJaDvCScLAnUhu7ztcAX6DI/Kp9R3RWUKbiNsThxGWeJmjcksSjFbnxAyIqvxGEo142qRT7UW2HxVWk/hky97o4x5YI5W+NRcdDmCR1U2BF888ya+U7Yw9OlWnTjwfvv4PhyR2dGbqUlKXFFjwkvDKh6kofUXH3qfnUv9LV3GtOjwav3rL7+RHxUckywV25DCgKP7SdoEKsIPvd5vIEAfeRWivK0bGqrKyKrsq0icDAFWFiDzHSqqVRkC+Z3i8J+jsjODIpPApvw8epSJ2t3X1sxyOmROVthqsayUZalrgdp1cLdJ5P3cT2NsB8ezzuOCFHKIlw3eGTgHQ8JBBbUkG1gATbwjTpJbxG2jtKvXb3H79/kebc3YMa2DyW6dpIR5EE6VY4edGrk4o5qrXr0p5soWeGchZJI1bXsjwqTle8fu8VhkRa9ra5mPj8BChF1YLK2he4DalWolC+fWXLafs8eVA8WPZwwDL2iBgQRcEEHK/ka4yptNJ2nDwf4+509DFVo5qXv31FA25u3i8JczRcSf7yPvL6819QKUq1Gs7U5Z8nk/fZctqW0v8Ayrv9/g3H2abVM2GUE3IA/MH/ABK1TsHU3qe7/tdvuvJo5rFQjGq93R5ouFSyOFARu8e1BhsLNiD/AHaFgOraKPUkCsox3mkYylups+d4MR2jFma7MSWJ1JJuSfWruELZIoqk282SsKZZC56dfCpSjZESUy+bg7ovHbF4wfrT7kWqwg6eBkOVzyrhNr7a/cb1OErU1q1rLqXV9dXkdLhsFCkk7XZYMfjVkk7LtRHGvvuGHF/4cfRurHTQZ5rDwGxq2Jar1oNQ/wAY24c32+L7LIyqbTw1JuHSK/HMqu9m7Wz3UvhcSIJhcjvMyMehvci/UeoNdjRjiqasou3L05FdOrgqj3t5X5+pRcJhXK3lXhbMEAg3tzy61apOUc0V0qkYytB3R5PZfCodakS6NY072PbRSTDyxgd6OS5PMq690+nCR6VU1ae5LtLanU30aBWs2BQBQBQGde1KMmXDn97L7j9xNVu1Haj3lxsX+8+z7oqcT1zckdK0M9p44RgG1ydB5an7xUjD0ekdjxK5AR7zSEMhSMgmxVgxGRyNr+8OoIrr8LsCn8FaFSSfNa/x1O5xO0dsSk50alNOzazHmyZOJLg95GBBNrHLT+vCukm7ZM5B01clElIJZm4mNhkLAAch861NrRHqiN3BldIQbGRgl+gPvMPJbn0qHjsSsNh51eS/jzJmDodLVjDmavs/DqiKqiygAAdANBXxTFV51Jtyd29TtGlH4ULOLGPqZF/zf/NWf6cb/fxtyf0I+Izg+4s9fRCvCgMu9oILTStyRUHz4j+QqHimRq7Ijd6fQVXNZkJkvvbLfBEjlJA3ladM6m4Nf1InrkMtxtriPDQC+QQA/vfET43vXaVMMpxyKTFVZwrNrmTW2tsh1rHDYVxZDq1pVZXZme8ZujHxW3nxC1WeLSVBqRYYBPpFY2bY+GaPCYdG1WKMfJRYV8hx0NyVmd1h3dDbGaGqWeuRYw0Od0oljxHAihVKE2UAC/Fc5DxJrpthzlKM1J8V9PwV+OSTjbrLrV6QAoCj+2OQjZrgfFJGD5cXF/0it+G/uo0Yn+0zFMBHV7TRz1Vmr7h7u8CjFTdLxqeQOkhHU8vn0tx36k22m3g6DyXzv/8AK+/XlzLfZWz3lWnrwX39PEe71bxkXhiNm+Jh8I+iPrHry89MP07sF4pxxeJXwL5Ivj/yfV/9v+qSba20ehvQpP4uL5dS6/p2lKz0FfQ9w5jese9ia8cR0jEZoz1rxxPVMhNoxVGqxJdGZb/YhIRisQvIxA+quAP8xqlxqtbvL3BO9+42WoJPCgCgCgKH7U4yFhl6MQftC351A2lDeodjuWuxpWxG7zTX3+xQoZMwP6zrm2jqmshHbeBLGNvhsR6hifwI+VbsNU3boxpyWaGkuy8JIbuSjaEgkHLqOfyqbQ2rjsMt2nmuTzK/F7KoYl704581kyQhl2fhlyj7ZjYXcXXLThBGZ8hevZ1dsbQkvjcF/wAcvP8AJWPZmDwsXKolb/l8T9PAicZtBGYtHGY1I93lf6oubeVdbsyhiqNLcxE958Hx7zldovCzmnhk1z4LuHm6ELy4yJwCUjZ+JuQYwvYeeY8rjqKq/wBTYynDCSpX+J2y6t5e/HkSNk0JdKqlsvwav2lhavlTV3c6Pduc4WTtJ4kGisWP2Bn/AImHyrpf0zh308qnJfV5eSZFxi3YJcy312xXBQFD3qiHaYlG1eEOvnGTxfcahYtZd309sjYhZd309szvZ89jUMhstEE6yI0b5qwKkeBFj61upuzujVIqeLwU2EY5F4WNww5E+HLy/K1dhs7aUJRUJ6kavQVXPicNtVCO858gpv8AflVx+5ppXREWDlckN3N3ZcfKjshjwiNxFjkZCOnU8rjIfIHl9s7XjuunF3b1ty5e9O2xe7PwLi95mr4qT+vAaCuAxNZzbbOkpQsiIxbXyqteZNjkhfddL4lzyVAPViTb7hXU7Dg1RlJ8X9F+Ssx0viS6i4VdkIKAqXtTwRl2bNbVOGT0RgW/w3rbQlu1EzVXjvU2jLfZ7sX9Il4nH6qOxb6x+FPzPh515t3a37HD7tN/1JZLqXGXp19hAwGB/cVN6Xyx16+r1/Jft6dsP2bJAbOQQhFsvrZ5X5C+XPqK5X9P7Elj5uc/kjrf/KXBdn+7q7S42lj4bPjGL+eXlHi/Tr7BPZW4/axLImPd1YXu0MBN+Ya6+8DcEdQa7V4+vH4dLZciq/07DT+Jcc+f1JCLcR1//aB88Nhj/wBNePaFd8fN+oey6HLyj6Dj/Y9/+8R/+kw38qw/e1ub8Zep7/plDl5R/wDUq2Nw8AYqcU7WJHEmDg4TboQMx41Npzxskml5v7yIE4bPhJxcs11L7RIbGQYD48VMP/5UH4UlPGcYr33mcKeCfyzfvuLr7MNhYONHxOGmeYydws68HCFNygS2XI355VXYidSUrTLWhCnGPwF6rQbwoAoAoCF3v2X+kYWSPna6+YrGcFOLi+Jto1XSqRqR1TuYhBMQzI2TD8V1H9da5itRcHZ8DuadSNSCnHRli2fiVZbMLqdR0PUfzqFNWeRoqQad46iO2dgrKp7OQo1snW1/DiBybzBBqfg9pug7TjdEGvTlVWUnF9WngVB90MarXWRJOhJ73jfi/wBRrpKP6gwSWaa7igxOya83dyUu9/cl9i7mYhzfFSIidI7lz4XPdXzzqDj/ANVwjHdw0bvm8ku7V+RrpbEzvN9xe8HEkSrFCgCqLADlfM3PMk5knWuGr1alebqVZXbzfvq4F9ToQpwSWSR6+0M7KbnQHl4n0rWqHFm7ocrvQse5uDyac6MOFP3Rq3qc/K1d5svCftqCUvmeb9O5edznsXW6Wo2tOBZqsiMFAVD2h4FjGuIjF2ivcdUOTD5VrqR3omFSN0Y+7cD5e6c1PUHT+XpVa1YgSRK4LHWojU0e4za7Tg4SBTK8g4TbMAXz8Ljrout7iptJKC6Wq7RXmbKOHlOWReN2N0ocPGDMiTTHNmZQyr0VAw0HW1z4ZAVeN2pKvLLKPBepd0cIoLPUsUk9VVSvclxpjDETVBnLeJMY2GE8gVTI2gF6U6cpySS7EZSkkif3PwRSEyOLPKeMjpfQegtXc4aiqNKNNcPrx8ykqz35uRPVvMAoBDHcHZv2macLcQ6rY3HyrxtJXZ6k27IzKAx4LC8C5AAknmbnO/UnJR5VxlSdXauNVtZNJdS/CzfXcu6dGlgsO5y+WKu+t+9O4go9o8V3bU/d0HpX1nZ+HpYajGhT0S8ebfW3mz5vjZ1MTWlVnq/JcF3Fi3Zx0kRJRrA5kEcSk9StxnbmCDpe9gKxx2FhUd9GeYfaFTDfDrHl6FtTeNrfs0/jcfcIzb5mql4KdyzW3KFs0yN2rtiSQFb8KnVV5+BbUj+HxvUihgop3lmQcVtqVRbtJW6+JVNoygCriOSKqnFtlM2m5dwqgszEAAakk2AHjUWtUSTbLTD0m2kjdNydhfoeEjhPv5vIertr6DIelc/Um5ycmdNSgoRUUT1YGYUAUAUAUBlvtI3OPEcVAPFgOR6iomJw/SLeWv1LfZm0OgfR1Plfk/Tn4mawbQkiyOa9MxbyPwmqidGM3yfvU6e6krolMFvUB3XvbkwAv9odfEfKo1TBPWPh6fk1ypp6EiN4l1VlYdCeE+lxn5G3nUZ4STyaa8zHob6jrD70x81f0CfjxVpngJcGvP0MXhJcGvMcnbMk/ciTgT4je5t9ZsgB4C3rWr9tCl8U3d+9EeLDwpfFN3fvRE5u1sMznn2Q99/p/UT6vU86v9m7Me8q1ZW5R5db6+S4dpRbQx+/8FPTiaNHGFAUCwGQFdAU51QBQHE0QZSpFwcjQGMb77rNhnLKCYGJII1jJ1+zUatSvmiPVpXzRTMdG/AeHPy5jmKjU2oyTZGjk7s1HcpMMuGjfDqBxKONviLD3lY65G+Wg5Vzu0MRXdZxqvTTlbhb3fnmdNhoU3BSgTzYmoXSkjoxIzE6V5fe6z21tThrKCzkADM30Hma3RovK5i58jnZOBbFyCRgRh0N1By7RhoxH0Ryrptn4Dov6lT5uC5fn6FdiK+98MdPqXdRbKrYiHtAFAQu9k1oQv03APkAW/FRVbteq6eElbjZeOvlcl4GClWV+GZSsNsH9PaVC5QIoKkacZJEfEOa2VrjxBqD+n6bhKVbisvHN/Yn7as6caD45v7fcqG0tkzYaURTIUPwnVHHVG5+Wo5iu0p4s5KeDsTmBxBUAVLjilLUqq+CepIDaFbluviV08NJDTFbRNZrdiI4dkDipWkYIoLO2SogLMfICtVavGKu2TqGFlJ2ijQdxNx/0cjE4gAzfAmojB5k838dBy61S4jEOq7cDocNhVRV+JeqjEoKAKAKAKAKAbY2fhU90t4UBlm9mwhKxeKHs2OvQ+YrTVoQq/Mu/iS8Nja2H+R5cnp77Ckz7BkU9/Dv5xn8jUKeDqr5JJ9pcUttQfzxa7M/Q5j2Yg1XE/wLUeWGxfBR8SR/rGH5+TJDC4S37PCSyHrKwVfkutYrZuJn881FdSu/M0Vdtx/wTfl9bvyLFsnDzEjtogUGkSXVB5ga+tTsNs6hQe8leXN5v8FNiMbVrauy96v2uo0vZGOLKF7LgA0tpU8iEvQBQBQBQEftlS0ZXgDA8jQGRbZ3QmDl4Bw3+A6VqnRjI1TpKREYRsbhHLrCRf31sWjfxK6hvrCx89Kg4jAKtG0lfk+JlRnWoP4NORacFvijC0mGmRudk41v4EC/zAqqlsetF/Ck/BFpDGxkviuvP6Dp94ZWygwsjHkXsi/mfurdT2RVfzNJeL9PM8li4LS78vfgc4LZuKlkD4izgG4jAIQenM+Jq3w+CpUM1m+b1/BEqVpTyenI0nZ5PAAV4fCpZqHVAFAFARO8mAeaIdnYujBwCbBsipW/I2Y28bVExuG/c0XTvbl2o3Yet0VRSKfgpcXh2fsYHu9uJXhkNrXtZlPDzPOqrB0sfhk4KCavrdeqfkW1avgsRaVWUk0rZflHm1I9p4lCksaIh1DKrH0UEgHx4vSranHES/uSS/6r7v0K6rLDLKlFv/s/srfUrx3TxSe5I/kwDD8j8jUyM3HQgzhGWomdg4/rH/5b/wCupEcXOPAjSwVORyd1sY3vSEfuIF+83NJYyq+oRwFFdZP7vbGxOG/ZLYnVuG7HzY5mo0pOTu2SoxUVZKxd9mSYn+8ArwyJgUAUAUAUAUAUAUBw0SnUD5UAmcHGfgX5UBz/AGfF9BflQHowMf0F+VAdrh0Gij5UAoBQHtAFAFAFAFAcNGDyFAJthEOqigOP7Pi+gPlQCi4VB8IoBRYwNBQHVAFAFAFAFAFAFAeWoA4R0oA4R0oD21AFAFAFAFAFAFAFAFAFAFAFAFAFAFAFAFAFAFAFAFAFAFAFAFAFAFAFAFAFAFAFAFAFAFAFAFAFAFAF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1140" name="AutoShape 4" descr="data:image/jpeg;base64,/9j/4AAQSkZJRgABAQAAAQABAAD/2wCEAAkGBxMTEhUSExMWFhUXGRcXGBcYGBUYGhgXFRUYGBUVGBoYHSggGhslHhcXITEhJikrLi4vGh8zODMsNygtLisBCgoKDg0OGxAQGy0lICUtLS0vLSstLS0tLy0tLS0tLS0tLS0tLS0tLS0tLS0tLS0tLS0tLy0tLS0tLS0tLS0tNf/AABEIALUBFwMBEQACEQEDEQH/xAAcAAABBQEBAQAAAAAAAAAAAAAAAwQFBgcCAQj/xABMEAACAQIDBQUEBgcFBQcFAAABAgMAEQQhMQUGEkFREyJhcYEHMkKRUmKCobHBFCMzcpLR8BVDorLSFlODs8IlVHOTlOHxFyQ0RIT/xAAbAQEAAgMBAQAAAAAAAAAAAAAABAUCAwYBB//EADsRAAIBAgMECAUDAwQCAwAAAAABAgMRBCExBRJBURNhcYGRodHwIjKxweEGFPEjM0IVUmJyU9KSssL/2gAMAwEAAhEDEQA/ANxoAoAoAoAoAoAoAoAoAoAoAoAoAoAoAoAoAoAoAoAoAoAoAoAoAoAoAoAoAoAoAoAoAoAoAoAoBOaZUHExAA5mgOMLjI5BeNww8DQC9ARuK29hozZpVvzC3cjzCXIoBmd78KNWcDr2Uv8ApvQDzB7ew0pASZCToCeEnyDWJoCSoAoAoAoAoAoAoBGfFInvMB4E5/KvG0jKMJS0Q2bbEP0ifst/KvN9G1YapyBdsQn47eYb+VN5B4epyHcMysLqwbyINe3uapRcdUKV6YhQBQBQBQBQBQBQCc+IRBxOyqOrEAfM0BCy767OU2OPwoI5dtH/AKqAkNn7Yw8+cM8Uv7kiP/lNAPqAKAKAKAKAKAKAg94Oy7SHtwDFc+97nHbuBxoc8wDzF+VAQ2Hx6rOk0MalZOJCkS8LcYy4WubFh3btYZW1yuBLYuMtb9Jcni93DxXNxzBtm/K5NlGuVARGK29h4SUUQxsLXjSN8VKM7WdIckPmxrZGjOSukYSqRjk2JSbeBXiKye8V4Thkv3VBLcIk4uHPz8Kz/bzvYx6aFr3GHa4XEHgXg7Qi/CA+GmI0yhmsGH2rVhKlOObRkpxejF8FtebCGxcyQjIhgwMfQOtuJB4qLfV51rMy87Ox6TJxofMZXBIvY2y0INxcEWIJFAOqAKAKA8JtnQFX2pvCWJWI2X6XM+XQeOvlWmVTkWdDB2V568iIEvOsLkzcOhLQ83QMtBunInIN1JB6g2NLnrppqzJ/Yu3+MiOX3jkraAnoeh/H8dkZ3yZX4jB7q3oaciw1tIAUAUAUAUBzLIFBZiAALknIADmaAybev2oySM0OzgLC4OJYXH/DU5EfWPoCM62RpuRDr4yFPLiZrtdJZWD4iaSZidXYm1/og5Lz0tW3o0iB+8nUuMJ8Mo0saNI8jUb1GaixDDJhmCMiD1BGlY2JCm1oy6bre03G4QhZHOJhyBSQ3cDqshzv4Nf0rBw5EiGIf+Rum6+8uHx8Imge40ZTkyNzVhyP3HUXFayWmmromKHoUAUAUAUA32g8YjdpQCgBLAgEEDlY6+VAVvZMKxKZlijSWe/AgAVY0Ue81vhUWJPPwLWoCt4varYhmWN3EOfFILrLiOH4mOscGvCi2J1yBs0+lQUM56/QhVazl8MNOfoJRcCKEjCoo0VRYfIVJzepFXWKDEHsgjL3hkrgWzMgLI55jhsQeWnPLDd+K/l3akjpI7onMqSDgkVXXI2YAi40IvoR86ysR72zQnHiWjKpKzNERZJm70kNzlxnWTDnQ8WY1ufeSHUpwm30eq1S969XtzadVxinUyT0v78x1sraD4Sfh4bLfhKDMBj3uzU80e5ZDyY2y4mFRCUaZBMrqrqQVYBlI0IIuCPSgO6AKArG+m1OBVgU5uLt+5oB6m/yPWtVSXAstn0N9uo+GnaVNZq0lvuDXeLbaYaFSCGnfNUOippxtbXMGw/o7qdPeVzCnCVSpbSK49fIoDbUxk7kdpM5+inFYD91Mh8q01ItOxYRhRp6pLt/IRbcxUDW7SQEapJxEeqvp6WNYRTMp06UldJdq/BeNhbeXEx8QyYZMvQ8iPA/zrY1YgunZj55a8G4X/dfafbwgk99Dwt420b1H33qRCV0UGModFUstHmiXrMiBQBQBQGM+1HepsTM2Aha0Mf7dh8bf7u/0Rz6nLkQdtOF2QcZiejjZasqeztm4lgexgklQG3EkbsFORsxUHOxBt4it+8o5FR0Uqq3kn4He0djyoB20cqk6F0dAbahQQBS6Z7uShqrdw0fCE8q8PVJITXdvESAtFBLIt7EpG7gHW11BF8x86xdkb6blJZJvuGuL3YxaKzthcQqqCWYwyBQBqSStgKxujcoz4p+AnuxvDNgMQuIiJ6SJykTmp8eYPI+BN8ZK5Io1N19R9P7G2nHiYY54jdJFDD15HxrUTh7QBQBQBQFb3vmLNBhR/evxN+7HbI/aZT9mgIDe7G3TgBsJ2aLn/8AjQG0i5ado9xcagjpUnCw3p73L68PUiYuruwstX9OPp3kCkhsQDYG2XLIZeg/rSrCyK/pLKx3FE7X4VZrWvwgk97IZDOxOV+uVG0tTKN5K6J99nWwYVrCUSGQpxLx8JXhta9+Sm2tRXWipuT+W2vAkulLo7L5r6cSJl4YgDJZnPux8h0aT/Tpre+dqmptCpi6nQ4XJP8Ay4vnbklxevBWZZYfZ0aNN18TouHXy62/BCEs5IIclr3uDob6i3TlbpV1QoRowUIcPdymxGJlXm5y7lwS5L31iM3fw979+FhCWzzjfvYZrnMlHIS56t1qLiae7O64k3C1N+Fnqi+bhbR7WC3SzgdFkuSPSQSqPBRUYlFmoAoDKt5cfx4qU3yVuAfY7p+8E+tRpu8jqcFR3aEey/iMEluQBzy+dYkmUbK5Wtk7PO0to9mCQjMSWHwwx5C1+fCFA8SKmr4YpGqtWWHo73H7s37ZmzYsPGsUKKiLoB+JOpPiczWJy1SrOpLem7sZb0buQ46ExSqL2PA9u9G3JlP4jQ1jKKZnQxE6Mt6L/J8/bCD4bGtA+TAvE45cSE5jrmuR6GtcldHTwkppSWjLk09ajduFk9n2NtiGjvk6X+0huPuLVspPMq9q0v6Slyf19o0Ot5z4UAUBC75bX/RMFPPzVDwjqxFlHzoeN2Vz5xwBbhJJuzsWYnmTmSfO/wB9SoqyKGvLfm2yw7FlljYPE7IwN+JSQfXqPA5Vla+pp6Rwd4uxs0ESY/BomI4eN04ssiGU8PaKDpn+NtDUZ/BLIuY7uJopT1av+UZ5tHd9oXMbjMaHkw5MPCpUWpK6KCvGdGbhIbYXDPHKjxsVYMpBBI5i/odLUlHI8pVpRmrPiJe00SSY2biZiq8KqLmyjgUkAaC5JNaoR+EsMTWfTyjfT0M7xuHtRozpzNU9gW2jabBMclPax+THvgeov9qtMlmWlGV4mxVibQoAoAoCm7Xm/wC1UHJMOGHmXlv/AJRQFQ3pkZWwtmTOCNO9JwkFgXZygVmIJUZhTmDllVjg7bjZAxMN+rFN5W7xvFGyzmBmC91X45h2C96+Q47Fh9bhHkKkqScd5LwzItagoStdLtyLFi8G+Eg7VGEkszJAhhJYgPdmCnK5bgUX5VH6SM5WlklnmbI0Z0o3i7uWSt4v6EXPH+hp2knC0h4hzshBZSAb55qbkAEg6jQUm1FUxK+Z7qatFceV3xd/xnmXey6VKlNKSzesnw4vsVuP8Cmy9jHE4f8ASu0VGDurdseAGwUqQQMsjbwyGVqn4HD/ALP4Zq8mlpw6l7z8CNtLF/vs6btCN0k+PX39fqRcw75iM8SW4QJBeVWLCQ2vGDw5Rk94C/42jlZX3X9OXqVVGgp3vJd2Yrswkx4w8aOBh+IEEgtwASxv2Td5B37d4D0vUXGZxWXP3fuJWGp9HUkr8u0tHsza3Ev/AIo9EmDL/wA1qrycX6gCgMB/tMO7k5Eux87sTUQ76OHcIJLkhwJ7Z9Ln5C9ZJGupH4WSfsKw4M2Jk5rGijydiT/yxUqTzKPa8nuRj1v35mx14UIUB8/+0iDs9tMRlxtA/wA1RW+ZB+da5LU6TZ0r0Y++I47bKtJcqBI7lY//ALRw6rncuCf+DJkK9h8yIu06NsJNvq+qNnqScYFAFAZ17cpiNnhR8UiA+hBr2OprrO0GZNhI+8B4CpRz7eVy2bMwulZpEOcy+d5I8I6GzKjfewuD4GsIxTckyXVqypwozjrZ/Un8VhkxcQNrONPqnmD4GtSbpyLKcaePo3WUl5Pl2fyVObZxVgCLEEX+dSbpq5z+7KFTdkrNMjN9sJfEzHqR/kWsKfyIlYyVsTPt+yM42xhrXrGSN1GdyT9kMhTakdtGSRT81P5VpmW+FebPoqtZMCgCgCgKRvR+r2nhnOksTRX8UYkD1MgoCsbxYdjHh5BcFFMJYCzK0LFQeMWZNCRbrVjgZJpxfaVePvCUai7PfmV/B4VVubWvmzEk36kk5/OrIrJzcs2y2bNcYOLtG/bSgFIzf9WtmCyOoz7RgzWGtjbLvVUYmo601GGdi4wlJYem5zdr69X5/g5xOw2lQYmaaMQk+9+sZ+O9u8oQXIIyUEKLeANbcPBU5bri3Put43NWJqSqw3oySp887vut5DTbDRlYkiv2casAGADBma7u1iQeLunLS1rC2c2nGScnLV+/Irq04SUVDRc9b8X3kHjMKGBVtDqLkXsbi9jnnW3TMxhNx0ZKbMh7PC4hyPfCQLcDPtGvIQ2rd3P0NVmOksootNnpycpvs9+RdPZ/heHiJ5KT6ySN+Uan1qvLMudAFAfNmNh4JJE+i7r/AAuR+VRWj6TRlvU4y5pPyOlnYZX8M/EWrJI9q01KLLh7ApO/ix1WE/Iy3/EVuTzOO2tmod/2NhrIpgoDCfahZtr5aqIb+gDfgaOK3Wzptlw/oJvmyCeUkZmo1jp4xS0J72dxk7Sw9uRkJ8hC/wCdvnXsV8SK3bDtg5931RutSDhAoAoDP/bZhS+z+IfA6sfIHP7hXsdTXVV4NGVYFeIpbMkZAan+r1LOcnxRomxNhYhgD2LAdWHB/mtXvSRXE0xweIqaQffl9S6/2SxjiB4RwKQbnqb9K1KrFNssqmzqs6dOOS3U7nWGZImzniHUFwL/ADNYzqRkrWN2FwNWhPeUl1o6xwhmsUkjLC2jKbjpka8p1N3Jm3GYJVrSj8y80V7enZUrSO6xllOYtYnQDTWttOcd1K5WY3B1nWlOMbp8uzlqZZvFEQSCCD0IIPyNZSNVBNOzHvsmwZbaan/dxsT9oi3+U1HqF3g1qzf61k0KAKAKArW/mzO1w4db8cLdoCNbWs9upAPEBzKigK45WdTxcIExF+YjxaqMv3JF4WXkRbXirZRqOnJSRpr0lVg4sg0j7OQh1u65gMLIWANiwAzUECyjXIacVrWo5VYpU9Hq/fHmUtJQozbq6rRdfvQUjiLMXcl3Y3LHUk6+X/sOlbaVCFJWiR8RiZ1neXhwHP8AbCGAQXNu04w3Kx/Vjx4S/GL2tcVn0P8AU3+q33+ljNqp+33Xpe/da31uR2KizNbloRUzyCAuyIl2dtbWyvpcHUDO50062rTUkopylkiRCnvtRhm2S64dXdYVI7DDcTyv8Jlz4z5DNR4cY5CqKrUc5OTOio0lTgoovm7WF4IeIjhaQ8ZB1VbBY1PiEC38b1rNpLUAUBhG/wBs/scfOLWDntV8RJmx/i4x6VqazO82TW6XCQ6svD8WIEaUSLO2RK+y7ay4TaXC5tHMDFc6AsQ0ZPqOH7VZo5fauGbg0uDv3H0BWRzBzLIFBZiAoBJJyAAFyT4UPUm3ZHzttbG/pWMxOKz4STw+TDs4x58ALfZrKeUbHa4Kh0ahT5a/V+Y1NaGi5L57H8AWxEs5GUaBB+9Ib5eQT/EK9isznf1DWtSjT5u/h/PkazWw5IKAKAjd49mjEYaWEi/EpA8+VAZA/tGw2y4Rh48ITiVFnAAjW4y4mc3Zr2vYX6XBr1tswjTjH5VYrH/1E2ztF2jgmjhAFyqNDAALgX7SZuK+Y0b0rwzJ3f7d6bEYPAImLgxE0COswOKju7uVbjDSuA9u8Lkg6W8AMtXDhWKsq3UlT7pzBsbEXB01GVAdSQr9EfIUB7hNqYiD9hPLFb6EjqPkDagLFhvaLjOELihFio+kyDiA+q6WIPib16m0YShGStJGw+yHZICSYzsjEJrcMZYuUFhccRAJz69aN3FOnGCtE0evDMKAKAKAKAz/AHg2WcKzMqhoHHCVY2ThJv2Dt/d2JJjl+Ekqe7YgBkMRHIDxl2CWUycP66LP9nioxn0tIt1Opta53Ua8qbyI2Iw0Kyz15nS4BiONLSqcw0ZDKc8gLcrVZU8ZTeuRT1dn1o6Z9no/yRv9gymJICQY0kPCSCZFW5YhRw3VW4gD3it1uBc1vWKpb7nfNr33rsvmbXGs6W7uO9+XvLyyH8+zW99ysSjVpCFGeqkam/8AWtaZ42nFZZ++ZqpbOqy+bJe+C/BxhFL3hwYYZWkxD90hNbA6xr/iOdhowrK1eVV3Zc0MNCirR8SwbA2UjqqRD/7WMhi9rfpEi6WH+6Ww87AaXvpJBcaAKAKApXtO3cOIhE8S3lhvkNXjPvAdSNR69a8aLvYuOVCr0c38MvJ+8jJIob51jY7PeDFbMWQdG5H8j4V6R6sFPPiWfYu+m0sOgjISdVyBfNrchxBgT9oE1lkU1bZGHm97OL6tPp9Djbu8WOxi9nK0cMR95U555BhxM7eWQ61sTiszbhtnYeg96Ccpc3/CX1ZHYt07NIUXhRLm/wATsdXb+XL761Sd2WGHo9HJzk7t+XUiNXCszBUBZmIVVGpJyAFY2JUqkYxcpOyRum5+wxg8MkWRc9+Qjm7WvbwFgo8AKySscBtDFvFV3Phouz3mTdekIKAKAKAyX2x+z79JU4qAfrF94fjfw/D50B89YiBkYo6lWGRBoDlaAewNQD2KFm0BoBf9BAzY+nKgLVuBuS+OmVmUiFSCSR71tD5dOvlqB9IYPDLEixoLKosBQC1AFAFAFAFAMNo46NVKuOIEWItcEHkaAy3eDBoriTCrIpXReIqUHSOQd5R9U3FAMI9pEG8l0c6uUkjY+cuGsG8yKAertlSLHGW/48xP5NQWORjMPfitPiX+qrqD5yS963kaAmdmY8SWWeMrCNMPFlH5yHWQ/IedAaBgMajgcIsBoLWsOlAPKAKAKATmnCi5NAZjvfsnDs5lw90cm7JbuMebD6J+4+GtC+wG2pUkqdbNcHxXqvMqnZEagivDoqOMo1v7ck/r4aigWvDecsKHpyIGbID+VekSvtHD0F8Ulfks377bF93HweFgPaG7zHLjK2Cg8kHLxOp8BlXpy20NqVMV8Kyjy59vp/Jfo3BFxQqzqgCgCgCgG+LxKoLtpQGR7/7t4TE3aOJlfwyz8Dy8tKAyPaG6s8TGyMR4j8xkfuoBvDhZV+BvuoCRw0E7ZLE39eVAWzdndgM6tilcgWPCLfh/O9Abhu/iIFQRxIUA5W18SeZoCboAoAoAoAoAoDh4gdQDQDaTZcR1QUAi2woD8AoDn/Z+D6AoDpdhwD4BQC0ezIhogoB0kYGgAoDqgCgCgOXQHUXoBnLsmJtUFANX3cgPw0Ai26eHPw/cKGyNapH5ZNd7PV3Uw4+H8KHkqs5fNJvtYsm7sA+GhgO4dmRLogoB2q20oD2gCgCgCgOWQHUUA3k2dE2qCgG7bDgPwCgETu1hj/dj5CgO03ew40QUAvHsiEaIKAdRwKugAoBSgCgCgCgCgCgCgCgCgCgCgCgCgCgCgCgCgCgCgCgCgCgCgCgCgCgCgCgCgCgCgCgCgCgCgCgCgCgCgCgCgCgCgG82OjTJnAPS+fyFeqLeiMKlWFNXm0u12OP7QT638D/yr3cka/3FLn9TqLHxsbBxfocj8jXji1qjZCrCfytPsY5rwzCgCgCgCgCgCgC9AMsZtWCIXklRP3mA/GvG0tTKMJTdoq/YR3+2eA/73D/Gv86x6SHNeJv/AGeI/wDHL/4v0JPCbThlF45EcfVYH8KzTuR5RcXaSsO6HgUAUAUAUAUAUAUAUAUAUBxJIFF2IA6k2FeNpK7PUm8kRk28MK5Dib90fztVZV2xhKbtvX7Ffz08yXDAVpcLdopgdtRytwi6sdAwGflY1twu0aGJe7B58nkYVsJUpK8tOokqnkYKAKAKAKAi8VvBh4y4eQDsxdv5DqaxhOM6jpxzkrZduh7NOEN+WS59hnm3PaE8rcEXdTlY94/vEaZcquaGz0lep4FBjdo1GmqWS58fwN8Fj3YcRvbUnl451tqYnC0pqk5xUnorq/gc1V2fjMRF1VGUlxdnbx0JAbYcDiVswDa5Nvx0rbKlGSsQKNSrTqRlvPLrZJwF8Qiyxzd1tUdQ3CwyKm3Q9LVxdf8AUTwU5UcTRu1xi7X67Pn2s7qGx51kq9Gs9152kr271bTsRJbNbERayKy81PFb7JNyvln6VAqfq3ByeVKS8Pp/BbUMFiaeU5qS77+Prcn8Nj1c2909Dz8jzq1wW0cPjFelLNarRru+6yNs4SjqO6mmAUAUAUA02ltGOFC8jAADmdfAUBke8u/eJmJSMmFOg98jxPLyHzqFOvJ5LI6rB7FpxW9V+J+X595FQkUseI3Y9WNz8zWmzebLuNJRVo5LqE3Qj4abp46fWIpiCh4l4kb6SEg/MWNLNaGE6KmrSs11oue6/tLmhISc9tHzOkijr9b8fOt1PENZSKPF7Gi1vUcny4fj3obBsnacWIjWWJgysLgipiaaujnJwlCTjJWaHtemIUAUAUAUBS95PaBFCTHABNIMib2jUjUEj3j4D5ipFPDynm8kRquJjDJZsouP3sxkx707KPox/qwP4e98yamRw0Fw8SFPEzfHwI04qQ5mRz4l2P51t6GPI1dNLm/Esm7MOPa0i4iWOLW7MWBH1Ue628SLedUG1drYXCXppKU+S4drX017CywWHrVnvXaj437F77yY21tYAcUjlrczp9lRqfID1rjnLF7Rqbub6lovsu1+J1VOFHCw36jUV5v3yR5svYWJxSCUOkcTC6knjJH7iEKPVr9RVtQ2Fb+7LuXq/Q01NrxX9mPe/f3PcRsmTCYmBe1EgkYWspUgq6DMcRBvxDpWc9nww9elKm383Hsz5cLhY2WJw9RVEsllY0Sr4pAoAoAoBttGZkidlALAEi+QoDFpiZuJZo78R4iOPhzJJvxAE89LDKuW/eVKGJlXozs81e18u/LhkzqJYKnXw8ac45K2ut+7jzzFcPsOEZ8AHgpk+/iY3rN/qLaKulUv2qP2SIU9hYF2vDzfqcbdA4ok0jILHoxU2UHysTbx8Ks/0pSp1KtSpUd5rnrnq+/i/Uo/1ZVr06EIQVoaZaX4Lw0/B3HMLZGu7yPmkoO+Y42Rj3wztJrC574GZUiw7QDmNAR5dLHmP1DshYyKnT+dea5en5Ou/T+P6FdHU+V+XWXbCbVR1DKQynRlIINfLsTgZwk01Z8nkdqoKS3ou6HlgwuD8vx8DUSlVq4aopwdpLRmEo3W7IldmYosCre8ts+oOh/EeYr6ZszHLGYdVeOjXJr3ddTK6pDdlYfVPMAoBDHYpYkaRjYKLmgMY3xxbYl4Z5BeNZR3OSowKqx+0RfzqIqqlUV9CI6m9MYzYbiIW2a5Hz5fdY+teSp2lY+j4CuqtFVVx8nx8xcYFVXiYhQNSSAB5k1sjSubqleMc2yOk2hhL8Pbx388vnp99eunbUjfvqV7bw3x+AsAwtY5gjQjqDoRWLpm+nVjPRkFiIrVGqQsbix+z7el8HiFUm8UhAcdCcgw8dL17RrbmuhT7UwKrU9+PzLzXL0PoSCYOoYG4IuKsTkRSgCgCgM09pW95DHBwNa37Zwc8x+yU8stT4261Mw1De+KRCxNfd+CPeZ7CtWUYFZKY8hgJ0/IDPTM5Vt3UtTVvXLzu/ucE/XYmxtmsfL7d9T9XTrflxe2f1C2nSwjstHP7R9fC2pdYLZzbUqvcvX0FN5duhLqtmYfCDkvQvb7hVTsfYFXGvpJ3jT58Zdnrp2lnidpU8Gt2HxT8l2+mr6jPsfiyzcTtc/h4AchXe0cFSw1Po6UbL3m3xZz8sVVrz36ju/enIldzN7mwkoBuYGPfXW1/wC8UdRz6j0qJXp8SwoPKxpTgYnHoVIaOCMPcZgtJmg9cm+xVW479dP/AGrzfovqWCnuUHH/AHNeC9W/Is1SSOFAFAFAVT2g7T7KFUGZc2t1ty8r2v4XqDtGo4UGk7N5evkT9m0OlrpPRZmf4VAo4ieJic28SL2HqTnXKzfBaHVSu8tEKyT2rWoXPFEe4c4X9HaXFSMoViFCgMWLAHhA1J8MuZ5G0/AYSOIrSp571k1bz+xX47GywfxK1sr379CsT4tHk7SOIRLw8Izu7C5IaS3dvmcgMup1r6FsrZ37Onu3u2fNdu7TltGonbJaDvCScLAnUhu7ztcAX6DI/Kp9R3RWUKbiNsThxGWeJmjcksSjFbnxAyIqvxGEo142qRT7UW2HxVWk/hky97o4x5YI5W+NRcdDmCR1U2BF888ya+U7Yw9OlWnTjwfvv4PhyR2dGbqUlKXFFjwkvDKh6kofUXH3qfnUv9LV3GtOjwav3rL7+RHxUckywV25DCgKP7SdoEKsIPvd5vIEAfeRWivK0bGqrKyKrsq0icDAFWFiDzHSqqVRkC+Z3i8J+jsjODIpPApvw8epSJ2t3X1sxyOmROVthqsayUZalrgdp1cLdJ5P3cT2NsB8ezzuOCFHKIlw3eGTgHQ8JBBbUkG1gATbwjTpJbxG2jtKvXb3H79/kebc3YMa2DyW6dpIR5EE6VY4edGrk4o5qrXr0p5soWeGchZJI1bXsjwqTle8fu8VhkRa9ra5mPj8BChF1YLK2he4DalWolC+fWXLafs8eVA8WPZwwDL2iBgQRcEEHK/ka4yptNJ2nDwf4+509DFVo5qXv31FA25u3i8JczRcSf7yPvL6819QKUq1Gs7U5Z8nk/fZctqW0v8Ayrv9/g3H2abVM2GUE3IA/MH/ABK1TsHU3qe7/tdvuvJo5rFQjGq93R5ouFSyOFARu8e1BhsLNiD/AHaFgOraKPUkCsox3mkYylups+d4MR2jFma7MSWJ1JJuSfWruELZIoqk282SsKZZC56dfCpSjZESUy+bg7ovHbF4wfrT7kWqwg6eBkOVzyrhNr7a/cb1OErU1q1rLqXV9dXkdLhsFCkk7XZYMfjVkk7LtRHGvvuGHF/4cfRurHTQZ5rDwGxq2Jar1oNQ/wAY24c32+L7LIyqbTw1JuHSK/HMqu9m7Wz3UvhcSIJhcjvMyMehvci/UeoNdjRjiqasou3L05FdOrgqj3t5X5+pRcJhXK3lXhbMEAg3tzy61apOUc0V0qkYytB3R5PZfCodakS6NY072PbRSTDyxgd6OS5PMq690+nCR6VU1ae5LtLanU30aBWs2BQBQBQGde1KMmXDn97L7j9xNVu1Haj3lxsX+8+z7oqcT1zckdK0M9p44RgG1ydB5an7xUjD0ekdjxK5AR7zSEMhSMgmxVgxGRyNr+8OoIrr8LsCn8FaFSSfNa/x1O5xO0dsSk50alNOzazHmyZOJLg95GBBNrHLT+vCukm7ZM5B01clElIJZm4mNhkLAAch861NrRHqiN3BldIQbGRgl+gPvMPJbn0qHjsSsNh51eS/jzJmDodLVjDmavs/DqiKqiygAAdANBXxTFV51Jtyd29TtGlH4ULOLGPqZF/zf/NWf6cb/fxtyf0I+Izg+4s9fRCvCgMu9oILTStyRUHz4j+QqHimRq7Ijd6fQVXNZkJkvvbLfBEjlJA3ladM6m4Nf1InrkMtxtriPDQC+QQA/vfET43vXaVMMpxyKTFVZwrNrmTW2tsh1rHDYVxZDq1pVZXZme8ZujHxW3nxC1WeLSVBqRYYBPpFY2bY+GaPCYdG1WKMfJRYV8hx0NyVmd1h3dDbGaGqWeuRYw0Od0oljxHAihVKE2UAC/Fc5DxJrpthzlKM1J8V9PwV+OSTjbrLrV6QAoCj+2OQjZrgfFJGD5cXF/0it+G/uo0Yn+0zFMBHV7TRz1Vmr7h7u8CjFTdLxqeQOkhHU8vn0tx36k22m3g6DyXzv/8AK+/XlzLfZWz3lWnrwX39PEe71bxkXhiNm+Jh8I+iPrHry89MP07sF4pxxeJXwL5Ivj/yfV/9v+qSba20ehvQpP4uL5dS6/p2lKz0FfQ9w5jese9ia8cR0jEZoz1rxxPVMhNoxVGqxJdGZb/YhIRisQvIxA+quAP8xqlxqtbvL3BO9+42WoJPCgCgCgKH7U4yFhl6MQftC351A2lDeodjuWuxpWxG7zTX3+xQoZMwP6zrm2jqmshHbeBLGNvhsR6hifwI+VbsNU3boxpyWaGkuy8JIbuSjaEgkHLqOfyqbQ2rjsMt2nmuTzK/F7KoYl704581kyQhl2fhlyj7ZjYXcXXLThBGZ8hevZ1dsbQkvjcF/wAcvP8AJWPZmDwsXKolb/l8T9PAicZtBGYtHGY1I93lf6oubeVdbsyhiqNLcxE958Hx7zldovCzmnhk1z4LuHm6ELy4yJwCUjZ+JuQYwvYeeY8rjqKq/wBTYynDCSpX+J2y6t5e/HkSNk0JdKqlsvwav2lhavlTV3c6Pduc4WTtJ4kGisWP2Bn/AImHyrpf0zh308qnJfV5eSZFxi3YJcy312xXBQFD3qiHaYlG1eEOvnGTxfcahYtZd309sjYhZd309szvZ89jUMhstEE6yI0b5qwKkeBFj61upuzujVIqeLwU2EY5F4WNww5E+HLy/K1dhs7aUJRUJ6kavQVXPicNtVCO858gpv8AflVx+5ppXREWDlckN3N3ZcfKjshjwiNxFjkZCOnU8rjIfIHl9s7XjuunF3b1ty5e9O2xe7PwLi95mr4qT+vAaCuAxNZzbbOkpQsiIxbXyqteZNjkhfddL4lzyVAPViTb7hXU7Dg1RlJ8X9F+Ssx0viS6i4VdkIKAqXtTwRl2bNbVOGT0RgW/w3rbQlu1EzVXjvU2jLfZ7sX9Il4nH6qOxb6x+FPzPh515t3a37HD7tN/1JZLqXGXp19hAwGB/cVN6Xyx16+r1/Jft6dsP2bJAbOQQhFsvrZ5X5C+XPqK5X9P7Elj5uc/kjrf/KXBdn+7q7S42lj4bPjGL+eXlHi/Tr7BPZW4/axLImPd1YXu0MBN+Ya6+8DcEdQa7V4+vH4dLZciq/07DT+Jcc+f1JCLcR1//aB88Nhj/wBNePaFd8fN+oey6HLyj6Dj/Y9/+8R/+kw38qw/e1ub8Zep7/plDl5R/wDUq2Nw8AYqcU7WJHEmDg4TboQMx41Npzxskml5v7yIE4bPhJxcs11L7RIbGQYD48VMP/5UH4UlPGcYr33mcKeCfyzfvuLr7MNhYONHxOGmeYydws68HCFNygS2XI355VXYidSUrTLWhCnGPwF6rQbwoAoAoCF3v2X+kYWSPna6+YrGcFOLi+Jto1XSqRqR1TuYhBMQzI2TD8V1H9da5itRcHZ8DuadSNSCnHRli2fiVZbMLqdR0PUfzqFNWeRoqQad46iO2dgrKp7OQo1snW1/DiBybzBBqfg9pug7TjdEGvTlVWUnF9WngVB90MarXWRJOhJ73jfi/wBRrpKP6gwSWaa7igxOya83dyUu9/cl9i7mYhzfFSIidI7lz4XPdXzzqDj/ANVwjHdw0bvm8ku7V+RrpbEzvN9xe8HEkSrFCgCqLADlfM3PMk5knWuGr1alebqVZXbzfvq4F9ToQpwSWSR6+0M7KbnQHl4n0rWqHFm7ocrvQse5uDyac6MOFP3Rq3qc/K1d5svCftqCUvmeb9O5edznsXW6Wo2tOBZqsiMFAVD2h4FjGuIjF2ivcdUOTD5VrqR3omFSN0Y+7cD5e6c1PUHT+XpVa1YgSRK4LHWojU0e4za7Tg4SBTK8g4TbMAXz8Ljrout7iptJKC6Wq7RXmbKOHlOWReN2N0ocPGDMiTTHNmZQyr0VAw0HW1z4ZAVeN2pKvLLKPBepd0cIoLPUsUk9VVSvclxpjDETVBnLeJMY2GE8gVTI2gF6U6cpySS7EZSkkif3PwRSEyOLPKeMjpfQegtXc4aiqNKNNcPrx8ykqz35uRPVvMAoBDHcHZv2macLcQ6rY3HyrxtJXZ6k27IzKAx4LC8C5AAknmbnO/UnJR5VxlSdXauNVtZNJdS/CzfXcu6dGlgsO5y+WKu+t+9O4go9o8V3bU/d0HpX1nZ+HpYajGhT0S8ebfW3mz5vjZ1MTWlVnq/JcF3Fi3Zx0kRJRrA5kEcSk9StxnbmCDpe9gKxx2FhUd9GeYfaFTDfDrHl6FtTeNrfs0/jcfcIzb5mql4KdyzW3KFs0yN2rtiSQFb8KnVV5+BbUj+HxvUihgop3lmQcVtqVRbtJW6+JVNoygCriOSKqnFtlM2m5dwqgszEAAakk2AHjUWtUSTbLTD0m2kjdNydhfoeEjhPv5vIertr6DIelc/Um5ycmdNSgoRUUT1YGYUAUAUAUBlvtI3OPEcVAPFgOR6iomJw/SLeWv1LfZm0OgfR1Plfk/Tn4mawbQkiyOa9MxbyPwmqidGM3yfvU6e6krolMFvUB3XvbkwAv9odfEfKo1TBPWPh6fk1ypp6EiN4l1VlYdCeE+lxn5G3nUZ4STyaa8zHob6jrD70x81f0CfjxVpngJcGvP0MXhJcGvMcnbMk/ciTgT4je5t9ZsgB4C3rWr9tCl8U3d+9EeLDwpfFN3fvRE5u1sMznn2Q99/p/UT6vU86v9m7Me8q1ZW5R5db6+S4dpRbQx+/8FPTiaNHGFAUCwGQFdAU51QBQHE0QZSpFwcjQGMb77rNhnLKCYGJII1jJ1+zUatSvmiPVpXzRTMdG/AeHPy5jmKjU2oyTZGjk7s1HcpMMuGjfDqBxKONviLD3lY65G+Wg5Vzu0MRXdZxqvTTlbhb3fnmdNhoU3BSgTzYmoXSkjoxIzE6V5fe6z21tThrKCzkADM30Hma3RovK5i58jnZOBbFyCRgRh0N1By7RhoxH0Ryrptn4Dov6lT5uC5fn6FdiK+98MdPqXdRbKrYiHtAFAQu9k1oQv03APkAW/FRVbteq6eElbjZeOvlcl4GClWV+GZSsNsH9PaVC5QIoKkacZJEfEOa2VrjxBqD+n6bhKVbisvHN/Yn7as6caD45v7fcqG0tkzYaURTIUPwnVHHVG5+Wo5iu0p4s5KeDsTmBxBUAVLjilLUqq+CepIDaFbluviV08NJDTFbRNZrdiI4dkDipWkYIoLO2SogLMfICtVavGKu2TqGFlJ2ijQdxNx/0cjE4gAzfAmojB5k838dBy61S4jEOq7cDocNhVRV+JeqjEoKAKAKAKAKAbY2fhU90t4UBlm9mwhKxeKHs2OvQ+YrTVoQq/Mu/iS8Nja2H+R5cnp77Ckz7BkU9/Dv5xn8jUKeDqr5JJ9pcUttQfzxa7M/Q5j2Yg1XE/wLUeWGxfBR8SR/rGH5+TJDC4S37PCSyHrKwVfkutYrZuJn881FdSu/M0Vdtx/wTfl9bvyLFsnDzEjtogUGkSXVB5ga+tTsNs6hQe8leXN5v8FNiMbVrauy96v2uo0vZGOLKF7LgA0tpU8iEvQBQBQBQEftlS0ZXgDA8jQGRbZ3QmDl4Bw3+A6VqnRjI1TpKREYRsbhHLrCRf31sWjfxK6hvrCx89Kg4jAKtG0lfk+JlRnWoP4NORacFvijC0mGmRudk41v4EC/zAqqlsetF/Ck/BFpDGxkviuvP6Dp94ZWygwsjHkXsi/mfurdT2RVfzNJeL9PM8li4LS78vfgc4LZuKlkD4izgG4jAIQenM+Jq3w+CpUM1m+b1/BEqVpTyenI0nZ5PAAV4fCpZqHVAFAFARO8mAeaIdnYujBwCbBsipW/I2Y28bVExuG/c0XTvbl2o3Yet0VRSKfgpcXh2fsYHu9uJXhkNrXtZlPDzPOqrB0sfhk4KCavrdeqfkW1avgsRaVWUk0rZflHm1I9p4lCksaIh1DKrH0UEgHx4vSranHES/uSS/6r7v0K6rLDLKlFv/s/srfUrx3TxSe5I/kwDD8j8jUyM3HQgzhGWomdg4/rH/5b/wCupEcXOPAjSwVORyd1sY3vSEfuIF+83NJYyq+oRwFFdZP7vbGxOG/ZLYnVuG7HzY5mo0pOTu2SoxUVZKxd9mSYn+8ArwyJgUAUAUAUAUAUAUBw0SnUD5UAmcHGfgX5UBz/AGfF9BflQHowMf0F+VAdrh0Gij5UAoBQHtAFAFAFAFAcNGDyFAJthEOqigOP7Pi+gPlQCi4VB8IoBRYwNBQHVAFAFAFAFAFAFAeWoA4R0oA4R0oD21AFAFAFAFAFAFAFAFAFAFAFAFAFAFAFAFAFAFAFAFAFAFAFAFAFAFAFAFAFAFAFAFAFAFAFAFAFAFAF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1142" name="AutoShape 6" descr="data:image/jpeg;base64,/9j/4AAQSkZJRgABAQAAAQABAAD/2wCEAAkGBxMTEhUSExMWFhUXGRcXGBcYGBUYGhgXFRUYGBUVGBoYHSggGhslHhcXITEhJikrLi4vGh8zODMsNygtLisBCgoKDg0OGxAQGy0lICUtLS0vLSstLS0tLy0tLS0tLS0tLS0tLS0tLS0tLS0tLS0tLS0tLy0tLS0tLS0tLS0tNf/AABEIALUBFwMBEQACEQEDEQH/xAAcAAABBQEBAQAAAAAAAAAAAAAAAwQFBgcCAQj/xABMEAACAQIDBQUEBgcFBQcFAAABAgMAEQQhMQUGEkFREyJhcYEHMkKRUmKCobHBFCMzcpLR8BVDorLSFlODs8IlVHOTlOHxFyQ0RIT/xAAbAQEAAgMBAQAAAAAAAAAAAAAABAUCAwYBB//EADsRAAIBAgMECAUDAwQCAwAAAAABAgMRBCExBRJBURNhcYGRodHwIjKxweEGFPEjM0IVUmJyU9KSssL/2gAMAwEAAhEDEQA/ANxoAoAoAoAoAoAoAoAoAoAoAoAoAoAoAoAoAoAoAoAoAoAoAoAoAoAoAoAoAoAoAoAoAoAoAoAoBOaZUHExAA5mgOMLjI5BeNww8DQC9ARuK29hozZpVvzC3cjzCXIoBmd78KNWcDr2Uv8ApvQDzB7ew0pASZCToCeEnyDWJoCSoAoAoAoAoAoAoBGfFInvMB4E5/KvG0jKMJS0Q2bbEP0ifst/KvN9G1YapyBdsQn47eYb+VN5B4epyHcMysLqwbyINe3uapRcdUKV6YhQBQBQBQBQBQBQCc+IRBxOyqOrEAfM0BCy767OU2OPwoI5dtH/AKqAkNn7Yw8+cM8Uv7kiP/lNAPqAKAKAKAKAKAKAg94Oy7SHtwDFc+97nHbuBxoc8wDzF+VAQ2Hx6rOk0MalZOJCkS8LcYy4WubFh3btYZW1yuBLYuMtb9Jcni93DxXNxzBtm/K5NlGuVARGK29h4SUUQxsLXjSN8VKM7WdIckPmxrZGjOSukYSqRjk2JSbeBXiKye8V4Thkv3VBLcIk4uHPz8Kz/bzvYx6aFr3GHa4XEHgXg7Qi/CA+GmI0yhmsGH2rVhKlOObRkpxejF8FtebCGxcyQjIhgwMfQOtuJB4qLfV51rMy87Ox6TJxofMZXBIvY2y0INxcEWIJFAOqAKAKA8JtnQFX2pvCWJWI2X6XM+XQeOvlWmVTkWdDB2V568iIEvOsLkzcOhLQ83QMtBunInIN1JB6g2NLnrppqzJ/Yu3+MiOX3jkraAnoeh/H8dkZ3yZX4jB7q3oaciw1tIAUAUAUAUBzLIFBZiAALknIADmaAybev2oySM0OzgLC4OJYXH/DU5EfWPoCM62RpuRDr4yFPLiZrtdJZWD4iaSZidXYm1/og5Lz0tW3o0iB+8nUuMJ8Mo0saNI8jUb1GaixDDJhmCMiD1BGlY2JCm1oy6bre03G4QhZHOJhyBSQ3cDqshzv4Nf0rBw5EiGIf+Rum6+8uHx8Imge40ZTkyNzVhyP3HUXFayWmmromKHoUAUAUAUA32g8YjdpQCgBLAgEEDlY6+VAVvZMKxKZlijSWe/AgAVY0Ue81vhUWJPPwLWoCt4varYhmWN3EOfFILrLiOH4mOscGvCi2J1yBs0+lQUM56/QhVazl8MNOfoJRcCKEjCoo0VRYfIVJzepFXWKDEHsgjL3hkrgWzMgLI55jhsQeWnPLDd+K/l3akjpI7onMqSDgkVXXI2YAi40IvoR86ysR72zQnHiWjKpKzNERZJm70kNzlxnWTDnQ8WY1ufeSHUpwm30eq1S969XtzadVxinUyT0v78x1sraD4Sfh4bLfhKDMBj3uzU80e5ZDyY2y4mFRCUaZBMrqrqQVYBlI0IIuCPSgO6AKArG+m1OBVgU5uLt+5oB6m/yPWtVSXAstn0N9uo+GnaVNZq0lvuDXeLbaYaFSCGnfNUOippxtbXMGw/o7qdPeVzCnCVSpbSK49fIoDbUxk7kdpM5+inFYD91Mh8q01ItOxYRhRp6pLt/IRbcxUDW7SQEapJxEeqvp6WNYRTMp06UldJdq/BeNhbeXEx8QyYZMvQ8iPA/zrY1YgunZj55a8G4X/dfafbwgk99Dwt420b1H33qRCV0UGModFUstHmiXrMiBQBQBQGM+1HepsTM2Aha0Mf7dh8bf7u/0Rz6nLkQdtOF2QcZiejjZasqeztm4lgexgklQG3EkbsFORsxUHOxBt4it+8o5FR0Uqq3kn4He0djyoB20cqk6F0dAbahQQBS6Z7uShqrdw0fCE8q8PVJITXdvESAtFBLIt7EpG7gHW11BF8x86xdkb6blJZJvuGuL3YxaKzthcQqqCWYwyBQBqSStgKxujcoz4p+AnuxvDNgMQuIiJ6SJykTmp8eYPI+BN8ZK5Io1N19R9P7G2nHiYY54jdJFDD15HxrUTh7QBQBQBQFb3vmLNBhR/evxN+7HbI/aZT9mgIDe7G3TgBsJ2aLn/8AjQG0i5ado9xcagjpUnCw3p73L68PUiYuruwstX9OPp3kCkhsQDYG2XLIZeg/rSrCyK/pLKx3FE7X4VZrWvwgk97IZDOxOV+uVG0tTKN5K6J99nWwYVrCUSGQpxLx8JXhta9+Sm2tRXWipuT+W2vAkulLo7L5r6cSJl4YgDJZnPux8h0aT/Tpre+dqmptCpi6nQ4XJP8Ay4vnbklxevBWZZYfZ0aNN18TouHXy62/BCEs5IIclr3uDob6i3TlbpV1QoRowUIcPdymxGJlXm5y7lwS5L31iM3fw979+FhCWzzjfvYZrnMlHIS56t1qLiae7O64k3C1N+Fnqi+bhbR7WC3SzgdFkuSPSQSqPBRUYlFmoAoDKt5cfx4qU3yVuAfY7p+8E+tRpu8jqcFR3aEey/iMEluQBzy+dYkmUbK5Wtk7PO0to9mCQjMSWHwwx5C1+fCFA8SKmr4YpGqtWWHo73H7s37ZmzYsPGsUKKiLoB+JOpPiczWJy1SrOpLem7sZb0buQ46ExSqL2PA9u9G3JlP4jQ1jKKZnQxE6Mt6L/J8/bCD4bGtA+TAvE45cSE5jrmuR6GtcldHTwkppSWjLk09ajduFk9n2NtiGjvk6X+0huPuLVspPMq9q0v6Slyf19o0Ot5z4UAUBC75bX/RMFPPzVDwjqxFlHzoeN2Vz5xwBbhJJuzsWYnmTmSfO/wB9SoqyKGvLfm2yw7FlljYPE7IwN+JSQfXqPA5Vla+pp6Rwd4uxs0ESY/BomI4eN04ssiGU8PaKDpn+NtDUZ/BLIuY7uJopT1av+UZ5tHd9oXMbjMaHkw5MPCpUWpK6KCvGdGbhIbYXDPHKjxsVYMpBBI5i/odLUlHI8pVpRmrPiJe00SSY2biZiq8KqLmyjgUkAaC5JNaoR+EsMTWfTyjfT0M7xuHtRozpzNU9gW2jabBMclPax+THvgeov9qtMlmWlGV4mxVibQoAoAoCm7Xm/wC1UHJMOGHmXlv/AJRQFQ3pkZWwtmTOCNO9JwkFgXZygVmIJUZhTmDllVjg7bjZAxMN+rFN5W7xvFGyzmBmC91X45h2C96+Q47Fh9bhHkKkqScd5LwzItagoStdLtyLFi8G+Eg7VGEkszJAhhJYgPdmCnK5bgUX5VH6SM5WlklnmbI0Z0o3i7uWSt4v6EXPH+hp2knC0h4hzshBZSAb55qbkAEg6jQUm1FUxK+Z7qatFceV3xd/xnmXey6VKlNKSzesnw4vsVuP8Cmy9jHE4f8ASu0VGDurdseAGwUqQQMsjbwyGVqn4HD/ALP4Zq8mlpw6l7z8CNtLF/vs6btCN0k+PX39fqRcw75iM8SW4QJBeVWLCQ2vGDw5Rk94C/42jlZX3X9OXqVVGgp3vJd2Yrswkx4w8aOBh+IEEgtwASxv2Td5B37d4D0vUXGZxWXP3fuJWGp9HUkr8u0tHsza3Ev/AIo9EmDL/wA1qrycX6gCgMB/tMO7k5Eux87sTUQ76OHcIJLkhwJ7Z9Ln5C9ZJGupH4WSfsKw4M2Jk5rGijydiT/yxUqTzKPa8nuRj1v35mx14UIUB8/+0iDs9tMRlxtA/wA1RW+ZB+da5LU6TZ0r0Y++I47bKtJcqBI7lY//ALRw6rncuCf+DJkK9h8yIu06NsJNvq+qNnqScYFAFAZ17cpiNnhR8UiA+hBr2OprrO0GZNhI+8B4CpRz7eVy2bMwulZpEOcy+d5I8I6GzKjfewuD4GsIxTckyXVqypwozjrZ/Un8VhkxcQNrONPqnmD4GtSbpyLKcaePo3WUl5Pl2fyVObZxVgCLEEX+dSbpq5z+7KFTdkrNMjN9sJfEzHqR/kWsKfyIlYyVsTPt+yM42xhrXrGSN1GdyT9kMhTakdtGSRT81P5VpmW+FebPoqtZMCgCgCgKRvR+r2nhnOksTRX8UYkD1MgoCsbxYdjHh5BcFFMJYCzK0LFQeMWZNCRbrVjgZJpxfaVePvCUai7PfmV/B4VVubWvmzEk36kk5/OrIrJzcs2y2bNcYOLtG/bSgFIzf9WtmCyOoz7RgzWGtjbLvVUYmo601GGdi4wlJYem5zdr69X5/g5xOw2lQYmaaMQk+9+sZ+O9u8oQXIIyUEKLeANbcPBU5bri3Put43NWJqSqw3oySp887vut5DTbDRlYkiv2casAGADBma7u1iQeLunLS1rC2c2nGScnLV+/Irq04SUVDRc9b8X3kHjMKGBVtDqLkXsbi9jnnW3TMxhNx0ZKbMh7PC4hyPfCQLcDPtGvIQ2rd3P0NVmOksootNnpycpvs9+RdPZ/heHiJ5KT6ySN+Uan1qvLMudAFAfNmNh4JJE+i7r/AAuR+VRWj6TRlvU4y5pPyOlnYZX8M/EWrJI9q01KLLh7ApO/ix1WE/Iy3/EVuTzOO2tmod/2NhrIpgoDCfahZtr5aqIb+gDfgaOK3Wzptlw/oJvmyCeUkZmo1jp4xS0J72dxk7Sw9uRkJ8hC/wCdvnXsV8SK3bDtg5931RutSDhAoAoDP/bZhS+z+IfA6sfIHP7hXsdTXVV4NGVYFeIpbMkZAan+r1LOcnxRomxNhYhgD2LAdWHB/mtXvSRXE0xweIqaQffl9S6/2SxjiB4RwKQbnqb9K1KrFNssqmzqs6dOOS3U7nWGZImzniHUFwL/ADNYzqRkrWN2FwNWhPeUl1o6xwhmsUkjLC2jKbjpka8p1N3Jm3GYJVrSj8y80V7enZUrSO6xllOYtYnQDTWttOcd1K5WY3B1nWlOMbp8uzlqZZvFEQSCCD0IIPyNZSNVBNOzHvsmwZbaan/dxsT9oi3+U1HqF3g1qzf61k0KAKAKArW/mzO1w4db8cLdoCNbWs9upAPEBzKigK45WdTxcIExF+YjxaqMv3JF4WXkRbXirZRqOnJSRpr0lVg4sg0j7OQh1u65gMLIWANiwAzUECyjXIacVrWo5VYpU9Hq/fHmUtJQozbq6rRdfvQUjiLMXcl3Y3LHUk6+X/sOlbaVCFJWiR8RiZ1neXhwHP8AbCGAQXNu04w3Kx/Vjx4S/GL2tcVn0P8AU3+q33+ljNqp+33Xpe/da31uR2KizNbloRUzyCAuyIl2dtbWyvpcHUDO50062rTUkopylkiRCnvtRhm2S64dXdYVI7DDcTyv8Jlz4z5DNR4cY5CqKrUc5OTOio0lTgoovm7WF4IeIjhaQ8ZB1VbBY1PiEC38b1rNpLUAUBhG/wBs/scfOLWDntV8RJmx/i4x6VqazO82TW6XCQ6svD8WIEaUSLO2RK+y7ay4TaXC5tHMDFc6AsQ0ZPqOH7VZo5fauGbg0uDv3H0BWRzBzLIFBZiAoBJJyAAFyT4UPUm3ZHzttbG/pWMxOKz4STw+TDs4x58ALfZrKeUbHa4Kh0ahT5a/V+Y1NaGi5L57H8AWxEs5GUaBB+9Ib5eQT/EK9isznf1DWtSjT5u/h/PkazWw5IKAKAjd49mjEYaWEi/EpA8+VAZA/tGw2y4Rh48ITiVFnAAjW4y4mc3Zr2vYX6XBr1tswjTjH5VYrH/1E2ztF2jgmjhAFyqNDAALgX7SZuK+Y0b0rwzJ3f7d6bEYPAImLgxE0COswOKju7uVbjDSuA9u8Lkg6W8AMtXDhWKsq3UlT7pzBsbEXB01GVAdSQr9EfIUB7hNqYiD9hPLFb6EjqPkDagLFhvaLjOELihFio+kyDiA+q6WIPib16m0YShGStJGw+yHZICSYzsjEJrcMZYuUFhccRAJz69aN3FOnGCtE0evDMKAKAKAKAz/AHg2WcKzMqhoHHCVY2ThJv2Dt/d2JJjl+Ekqe7YgBkMRHIDxl2CWUycP66LP9nioxn0tIt1Opta53Ua8qbyI2Iw0Kyz15nS4BiONLSqcw0ZDKc8gLcrVZU8ZTeuRT1dn1o6Z9no/yRv9gymJICQY0kPCSCZFW5YhRw3VW4gD3it1uBc1vWKpb7nfNr33rsvmbXGs6W7uO9+XvLyyH8+zW99ysSjVpCFGeqkam/8AWtaZ42nFZZ++ZqpbOqy+bJe+C/BxhFL3hwYYZWkxD90hNbA6xr/iOdhowrK1eVV3Zc0MNCirR8SwbA2UjqqRD/7WMhi9rfpEi6WH+6Ww87AaXvpJBcaAKAKApXtO3cOIhE8S3lhvkNXjPvAdSNR69a8aLvYuOVCr0c38MvJ+8jJIob51jY7PeDFbMWQdG5H8j4V6R6sFPPiWfYu+m0sOgjISdVyBfNrchxBgT9oE1lkU1bZGHm97OL6tPp9Djbu8WOxi9nK0cMR95U555BhxM7eWQ61sTiszbhtnYeg96Ccpc3/CX1ZHYt07NIUXhRLm/wATsdXb+XL761Sd2WGHo9HJzk7t+XUiNXCszBUBZmIVVGpJyAFY2JUqkYxcpOyRum5+wxg8MkWRc9+Qjm7WvbwFgo8AKySscBtDFvFV3Phouz3mTdekIKAKAKAyX2x+z79JU4qAfrF94fjfw/D50B89YiBkYo6lWGRBoDlaAewNQD2KFm0BoBf9BAzY+nKgLVuBuS+OmVmUiFSCSR71tD5dOvlqB9IYPDLEixoLKosBQC1AFAFAFAFAMNo46NVKuOIEWItcEHkaAy3eDBoriTCrIpXReIqUHSOQd5R9U3FAMI9pEG8l0c6uUkjY+cuGsG8yKAertlSLHGW/48xP5NQWORjMPfitPiX+qrqD5yS963kaAmdmY8SWWeMrCNMPFlH5yHWQ/IedAaBgMajgcIsBoLWsOlAPKAKAKATmnCi5NAZjvfsnDs5lw90cm7JbuMebD6J+4+GtC+wG2pUkqdbNcHxXqvMqnZEagivDoqOMo1v7ck/r4aigWvDecsKHpyIGbID+VekSvtHD0F8Ulfks377bF93HweFgPaG7zHLjK2Cg8kHLxOp8BlXpy20NqVMV8Kyjy59vp/Jfo3BFxQqzqgCgCgCgG+LxKoLtpQGR7/7t4TE3aOJlfwyz8Dy8tKAyPaG6s8TGyMR4j8xkfuoBvDhZV+BvuoCRw0E7ZLE39eVAWzdndgM6tilcgWPCLfh/O9Abhu/iIFQRxIUA5W18SeZoCboAoAoAoAoAoDh4gdQDQDaTZcR1QUAi2woD8AoDn/Z+D6AoDpdhwD4BQC0ezIhogoB0kYGgAoDqgCgCgOXQHUXoBnLsmJtUFANX3cgPw0Ai26eHPw/cKGyNapH5ZNd7PV3Uw4+H8KHkqs5fNJvtYsm7sA+GhgO4dmRLogoB2q20oD2gCgCgCgOWQHUUA3k2dE2qCgG7bDgPwCgETu1hj/dj5CgO03ew40QUAvHsiEaIKAdRwKugAoBSgCgCgCgCgCgCgCgCgCgCgCgCgCgCgCgCgCgCgCgCgCgCgCgCgCgCgCgCgCgCgCgCgCgCgCgCgCgCgCgCgCgCgG82OjTJnAPS+fyFeqLeiMKlWFNXm0u12OP7QT638D/yr3cka/3FLn9TqLHxsbBxfocj8jXji1qjZCrCfytPsY5rwzCgCgCgCgCgCgC9AMsZtWCIXklRP3mA/GvG0tTKMJTdoq/YR3+2eA/73D/Gv86x6SHNeJv/AGeI/wDHL/4v0JPCbThlF45EcfVYH8KzTuR5RcXaSsO6HgUAUAUAUAUAUAUAUAUAUBxJIFF2IA6k2FeNpK7PUm8kRk28MK5Dib90fztVZV2xhKbtvX7Ffz08yXDAVpcLdopgdtRytwi6sdAwGflY1twu0aGJe7B58nkYVsJUpK8tOokqnkYKAKAKAKAi8VvBh4y4eQDsxdv5DqaxhOM6jpxzkrZduh7NOEN+WS59hnm3PaE8rcEXdTlY94/vEaZcquaGz0lep4FBjdo1GmqWS58fwN8Fj3YcRvbUnl451tqYnC0pqk5xUnorq/gc1V2fjMRF1VGUlxdnbx0JAbYcDiVswDa5Nvx0rbKlGSsQKNSrTqRlvPLrZJwF8Qiyxzd1tUdQ3CwyKm3Q9LVxdf8AUTwU5UcTRu1xi7X67Pn2s7qGx51kq9Gs9152kr271bTsRJbNbERayKy81PFb7JNyvln6VAqfq3ByeVKS8Pp/BbUMFiaeU5qS77+Prcn8Nj1c2909Dz8jzq1wW0cPjFelLNarRru+6yNs4SjqO6mmAUAUAUA02ltGOFC8jAADmdfAUBke8u/eJmJSMmFOg98jxPLyHzqFOvJ5LI6rB7FpxW9V+J+X595FQkUseI3Y9WNz8zWmzebLuNJRVo5LqE3Qj4abp46fWIpiCh4l4kb6SEg/MWNLNaGE6KmrSs11oue6/tLmhISc9tHzOkijr9b8fOt1PENZSKPF7Gi1vUcny4fj3obBsnacWIjWWJgysLgipiaaujnJwlCTjJWaHtemIUAUAUAUBS95PaBFCTHABNIMib2jUjUEj3j4D5ipFPDynm8kRquJjDJZsouP3sxkx707KPox/qwP4e98yamRw0Fw8SFPEzfHwI04qQ5mRz4l2P51t6GPI1dNLm/Esm7MOPa0i4iWOLW7MWBH1Ue628SLedUG1drYXCXppKU+S4drX017CywWHrVnvXaj437F77yY21tYAcUjlrczp9lRqfID1rjnLF7Rqbub6lovsu1+J1VOFHCw36jUV5v3yR5svYWJxSCUOkcTC6knjJH7iEKPVr9RVtQ2Fb+7LuXq/Q01NrxX9mPe/f3PcRsmTCYmBe1EgkYWspUgq6DMcRBvxDpWc9nww9elKm383Hsz5cLhY2WJw9RVEsllY0Sr4pAoAoAoBttGZkidlALAEi+QoDFpiZuJZo78R4iOPhzJJvxAE89LDKuW/eVKGJlXozs81e18u/LhkzqJYKnXw8ac45K2ut+7jzzFcPsOEZ8AHgpk+/iY3rN/qLaKulUv2qP2SIU9hYF2vDzfqcbdA4ok0jILHoxU2UHysTbx8Ks/0pSp1KtSpUd5rnrnq+/i/Uo/1ZVr06EIQVoaZaX4Lw0/B3HMLZGu7yPmkoO+Y42Rj3wztJrC574GZUiw7QDmNAR5dLHmP1DshYyKnT+dea5en5Ou/T+P6FdHU+V+XWXbCbVR1DKQynRlIINfLsTgZwk01Z8nkdqoKS3ou6HlgwuD8vx8DUSlVq4aopwdpLRmEo3W7IldmYosCre8ts+oOh/EeYr6ZszHLGYdVeOjXJr3ddTK6pDdlYfVPMAoBDHYpYkaRjYKLmgMY3xxbYl4Z5BeNZR3OSowKqx+0RfzqIqqlUV9CI6m9MYzYbiIW2a5Hz5fdY+teSp2lY+j4CuqtFVVx8nx8xcYFVXiYhQNSSAB5k1sjSubqleMc2yOk2hhL8Pbx388vnp99eunbUjfvqV7bw3x+AsAwtY5gjQjqDoRWLpm+nVjPRkFiIrVGqQsbix+z7el8HiFUm8UhAcdCcgw8dL17RrbmuhT7UwKrU9+PzLzXL0PoSCYOoYG4IuKsTkRSgCgCgM09pW95DHBwNa37Zwc8x+yU8stT4261Mw1De+KRCxNfd+CPeZ7CtWUYFZKY8hgJ0/IDPTM5Vt3UtTVvXLzu/ucE/XYmxtmsfL7d9T9XTrflxe2f1C2nSwjstHP7R9fC2pdYLZzbUqvcvX0FN5duhLqtmYfCDkvQvb7hVTsfYFXGvpJ3jT58Zdnrp2lnidpU8Gt2HxT8l2+mr6jPsfiyzcTtc/h4AchXe0cFSw1Po6UbL3m3xZz8sVVrz36ju/enIldzN7mwkoBuYGPfXW1/wC8UdRz6j0qJXp8SwoPKxpTgYnHoVIaOCMPcZgtJmg9cm+xVW479dP/AGrzfovqWCnuUHH/AHNeC9W/Is1SSOFAFAFAVT2g7T7KFUGZc2t1ty8r2v4XqDtGo4UGk7N5evkT9m0OlrpPRZmf4VAo4ieJic28SL2HqTnXKzfBaHVSu8tEKyT2rWoXPFEe4c4X9HaXFSMoViFCgMWLAHhA1J8MuZ5G0/AYSOIrSp571k1bz+xX47GywfxK1sr379CsT4tHk7SOIRLw8Izu7C5IaS3dvmcgMup1r6FsrZ37Onu3u2fNdu7TltGonbJaDvCScLAnUhu7ztcAX6DI/Kp9R3RWUKbiNsThxGWeJmjcksSjFbnxAyIqvxGEo142qRT7UW2HxVWk/hky97o4x5YI5W+NRcdDmCR1U2BF888ya+U7Yw9OlWnTjwfvv4PhyR2dGbqUlKXFFjwkvDKh6kofUXH3qfnUv9LV3GtOjwav3rL7+RHxUckywV25DCgKP7SdoEKsIPvd5vIEAfeRWivK0bGqrKyKrsq0icDAFWFiDzHSqqVRkC+Z3i8J+jsjODIpPApvw8epSJ2t3X1sxyOmROVthqsayUZalrgdp1cLdJ5P3cT2NsB8ezzuOCFHKIlw3eGTgHQ8JBBbUkG1gATbwjTpJbxG2jtKvXb3H79/kebc3YMa2DyW6dpIR5EE6VY4edGrk4o5qrXr0p5soWeGchZJI1bXsjwqTle8fu8VhkRa9ra5mPj8BChF1YLK2he4DalWolC+fWXLafs8eVA8WPZwwDL2iBgQRcEEHK/ka4yptNJ2nDwf4+509DFVo5qXv31FA25u3i8JczRcSf7yPvL6819QKUq1Gs7U5Z8nk/fZctqW0v8Ayrv9/g3H2abVM2GUE3IA/MH/ABK1TsHU3qe7/tdvuvJo5rFQjGq93R5ouFSyOFARu8e1BhsLNiD/AHaFgOraKPUkCsox3mkYylups+d4MR2jFma7MSWJ1JJuSfWruELZIoqk282SsKZZC56dfCpSjZESUy+bg7ovHbF4wfrT7kWqwg6eBkOVzyrhNr7a/cb1OErU1q1rLqXV9dXkdLhsFCkk7XZYMfjVkk7LtRHGvvuGHF/4cfRurHTQZ5rDwGxq2Jar1oNQ/wAY24c32+L7LIyqbTw1JuHSK/HMqu9m7Wz3UvhcSIJhcjvMyMehvci/UeoNdjRjiqasou3L05FdOrgqj3t5X5+pRcJhXK3lXhbMEAg3tzy61apOUc0V0qkYytB3R5PZfCodakS6NY072PbRSTDyxgd6OS5PMq690+nCR6VU1ae5LtLanU30aBWs2BQBQBQGde1KMmXDn97L7j9xNVu1Haj3lxsX+8+z7oqcT1zckdK0M9p44RgG1ydB5an7xUjD0ekdjxK5AR7zSEMhSMgmxVgxGRyNr+8OoIrr8LsCn8FaFSSfNa/x1O5xO0dsSk50alNOzazHmyZOJLg95GBBNrHLT+vCukm7ZM5B01clElIJZm4mNhkLAAch861NrRHqiN3BldIQbGRgl+gPvMPJbn0qHjsSsNh51eS/jzJmDodLVjDmavs/DqiKqiygAAdANBXxTFV51Jtyd29TtGlH4ULOLGPqZF/zf/NWf6cb/fxtyf0I+Izg+4s9fRCvCgMu9oILTStyRUHz4j+QqHimRq7Ijd6fQVXNZkJkvvbLfBEjlJA3ladM6m4Nf1InrkMtxtriPDQC+QQA/vfET43vXaVMMpxyKTFVZwrNrmTW2tsh1rHDYVxZDq1pVZXZme8ZujHxW3nxC1WeLSVBqRYYBPpFY2bY+GaPCYdG1WKMfJRYV8hx0NyVmd1h3dDbGaGqWeuRYw0Od0oljxHAihVKE2UAC/Fc5DxJrpthzlKM1J8V9PwV+OSTjbrLrV6QAoCj+2OQjZrgfFJGD5cXF/0it+G/uo0Yn+0zFMBHV7TRz1Vmr7h7u8CjFTdLxqeQOkhHU8vn0tx36k22m3g6DyXzv/8AK+/XlzLfZWz3lWnrwX39PEe71bxkXhiNm+Jh8I+iPrHry89MP07sF4pxxeJXwL5Ivj/yfV/9v+qSba20ehvQpP4uL5dS6/p2lKz0FfQ9w5jese9ia8cR0jEZoz1rxxPVMhNoxVGqxJdGZb/YhIRisQvIxA+quAP8xqlxqtbvL3BO9+42WoJPCgCgCgKH7U4yFhl6MQftC351A2lDeodjuWuxpWxG7zTX3+xQoZMwP6zrm2jqmshHbeBLGNvhsR6hifwI+VbsNU3boxpyWaGkuy8JIbuSjaEgkHLqOfyqbQ2rjsMt2nmuTzK/F7KoYl704581kyQhl2fhlyj7ZjYXcXXLThBGZ8hevZ1dsbQkvjcF/wAcvP8AJWPZmDwsXKolb/l8T9PAicZtBGYtHGY1I93lf6oubeVdbsyhiqNLcxE958Hx7zldovCzmnhk1z4LuHm6ELy4yJwCUjZ+JuQYwvYeeY8rjqKq/wBTYynDCSpX+J2y6t5e/HkSNk0JdKqlsvwav2lhavlTV3c6Pduc4WTtJ4kGisWP2Bn/AImHyrpf0zh308qnJfV5eSZFxi3YJcy312xXBQFD3qiHaYlG1eEOvnGTxfcahYtZd309sjYhZd309szvZ89jUMhstEE6yI0b5qwKkeBFj61upuzujVIqeLwU2EY5F4WNww5E+HLy/K1dhs7aUJRUJ6kavQVXPicNtVCO858gpv8AflVx+5ppXREWDlckN3N3ZcfKjshjwiNxFjkZCOnU8rjIfIHl9s7XjuunF3b1ty5e9O2xe7PwLi95mr4qT+vAaCuAxNZzbbOkpQsiIxbXyqteZNjkhfddL4lzyVAPViTb7hXU7Dg1RlJ8X9F+Ssx0viS6i4VdkIKAqXtTwRl2bNbVOGT0RgW/w3rbQlu1EzVXjvU2jLfZ7sX9Il4nH6qOxb6x+FPzPh515t3a37HD7tN/1JZLqXGXp19hAwGB/cVN6Xyx16+r1/Jft6dsP2bJAbOQQhFsvrZ5X5C+XPqK5X9P7Elj5uc/kjrf/KXBdn+7q7S42lj4bPjGL+eXlHi/Tr7BPZW4/axLImPd1YXu0MBN+Ya6+8DcEdQa7V4+vH4dLZciq/07DT+Jcc+f1JCLcR1//aB88Nhj/wBNePaFd8fN+oey6HLyj6Dj/Y9/+8R/+kw38qw/e1ub8Zep7/plDl5R/wDUq2Nw8AYqcU7WJHEmDg4TboQMx41Npzxskml5v7yIE4bPhJxcs11L7RIbGQYD48VMP/5UH4UlPGcYr33mcKeCfyzfvuLr7MNhYONHxOGmeYydws68HCFNygS2XI355VXYidSUrTLWhCnGPwF6rQbwoAoAoCF3v2X+kYWSPna6+YrGcFOLi+Jto1XSqRqR1TuYhBMQzI2TD8V1H9da5itRcHZ8DuadSNSCnHRli2fiVZbMLqdR0PUfzqFNWeRoqQad46iO2dgrKp7OQo1snW1/DiBybzBBqfg9pug7TjdEGvTlVWUnF9WngVB90MarXWRJOhJ73jfi/wBRrpKP6gwSWaa7igxOya83dyUu9/cl9i7mYhzfFSIidI7lz4XPdXzzqDj/ANVwjHdw0bvm8ku7V+RrpbEzvN9xe8HEkSrFCgCqLADlfM3PMk5knWuGr1alebqVZXbzfvq4F9ToQpwSWSR6+0M7KbnQHl4n0rWqHFm7ocrvQse5uDyac6MOFP3Rq3qc/K1d5svCftqCUvmeb9O5edznsXW6Wo2tOBZqsiMFAVD2h4FjGuIjF2ivcdUOTD5VrqR3omFSN0Y+7cD5e6c1PUHT+XpVa1YgSRK4LHWojU0e4za7Tg4SBTK8g4TbMAXz8Ljrout7iptJKC6Wq7RXmbKOHlOWReN2N0ocPGDMiTTHNmZQyr0VAw0HW1z4ZAVeN2pKvLLKPBepd0cIoLPUsUk9VVSvclxpjDETVBnLeJMY2GE8gVTI2gF6U6cpySS7EZSkkif3PwRSEyOLPKeMjpfQegtXc4aiqNKNNcPrx8ykqz35uRPVvMAoBDHcHZv2macLcQ6rY3HyrxtJXZ6k27IzKAx4LC8C5AAknmbnO/UnJR5VxlSdXauNVtZNJdS/CzfXcu6dGlgsO5y+WKu+t+9O4go9o8V3bU/d0HpX1nZ+HpYajGhT0S8ebfW3mz5vjZ1MTWlVnq/JcF3Fi3Zx0kRJRrA5kEcSk9StxnbmCDpe9gKxx2FhUd9GeYfaFTDfDrHl6FtTeNrfs0/jcfcIzb5mql4KdyzW3KFs0yN2rtiSQFb8KnVV5+BbUj+HxvUihgop3lmQcVtqVRbtJW6+JVNoygCriOSKqnFtlM2m5dwqgszEAAakk2AHjUWtUSTbLTD0m2kjdNydhfoeEjhPv5vIertr6DIelc/Um5ycmdNSgoRUUT1YGYUAUAUAUBlvtI3OPEcVAPFgOR6iomJw/SLeWv1LfZm0OgfR1Plfk/Tn4mawbQkiyOa9MxbyPwmqidGM3yfvU6e6krolMFvUB3XvbkwAv9odfEfKo1TBPWPh6fk1ypp6EiN4l1VlYdCeE+lxn5G3nUZ4STyaa8zHob6jrD70x81f0CfjxVpngJcGvP0MXhJcGvMcnbMk/ciTgT4je5t9ZsgB4C3rWr9tCl8U3d+9EeLDwpfFN3fvRE5u1sMznn2Q99/p/UT6vU86v9m7Me8q1ZW5R5db6+S4dpRbQx+/8FPTiaNHGFAUCwGQFdAU51QBQHE0QZSpFwcjQGMb77rNhnLKCYGJII1jJ1+zUatSvmiPVpXzRTMdG/AeHPy5jmKjU2oyTZGjk7s1HcpMMuGjfDqBxKONviLD3lY65G+Wg5Vzu0MRXdZxqvTTlbhb3fnmdNhoU3BSgTzYmoXSkjoxIzE6V5fe6z21tThrKCzkADM30Hma3RovK5i58jnZOBbFyCRgRh0N1By7RhoxH0Ryrptn4Dov6lT5uC5fn6FdiK+98MdPqXdRbKrYiHtAFAQu9k1oQv03APkAW/FRVbteq6eElbjZeOvlcl4GClWV+GZSsNsH9PaVC5QIoKkacZJEfEOa2VrjxBqD+n6bhKVbisvHN/Yn7as6caD45v7fcqG0tkzYaURTIUPwnVHHVG5+Wo5iu0p4s5KeDsTmBxBUAVLjilLUqq+CepIDaFbluviV08NJDTFbRNZrdiI4dkDipWkYIoLO2SogLMfICtVavGKu2TqGFlJ2ijQdxNx/0cjE4gAzfAmojB5k838dBy61S4jEOq7cDocNhVRV+JeqjEoKAKAKAKAKAbY2fhU90t4UBlm9mwhKxeKHs2OvQ+YrTVoQq/Mu/iS8Nja2H+R5cnp77Ckz7BkU9/Dv5xn8jUKeDqr5JJ9pcUttQfzxa7M/Q5j2Yg1XE/wLUeWGxfBR8SR/rGH5+TJDC4S37PCSyHrKwVfkutYrZuJn881FdSu/M0Vdtx/wTfl9bvyLFsnDzEjtogUGkSXVB5ga+tTsNs6hQe8leXN5v8FNiMbVrauy96v2uo0vZGOLKF7LgA0tpU8iEvQBQBQBQEftlS0ZXgDA8jQGRbZ3QmDl4Bw3+A6VqnRjI1TpKREYRsbhHLrCRf31sWjfxK6hvrCx89Kg4jAKtG0lfk+JlRnWoP4NORacFvijC0mGmRudk41v4EC/zAqqlsetF/Ck/BFpDGxkviuvP6Dp94ZWygwsjHkXsi/mfurdT2RVfzNJeL9PM8li4LS78vfgc4LZuKlkD4izgG4jAIQenM+Jq3w+CpUM1m+b1/BEqVpTyenI0nZ5PAAV4fCpZqHVAFAFARO8mAeaIdnYujBwCbBsipW/I2Y28bVExuG/c0XTvbl2o3Yet0VRSKfgpcXh2fsYHu9uJXhkNrXtZlPDzPOqrB0sfhk4KCavrdeqfkW1avgsRaVWUk0rZflHm1I9p4lCksaIh1DKrH0UEgHx4vSranHES/uSS/6r7v0K6rLDLKlFv/s/srfUrx3TxSe5I/kwDD8j8jUyM3HQgzhGWomdg4/rH/5b/wCupEcXOPAjSwVORyd1sY3vSEfuIF+83NJYyq+oRwFFdZP7vbGxOG/ZLYnVuG7HzY5mo0pOTu2SoxUVZKxd9mSYn+8ArwyJgUAUAUAUAUAUAUBw0SnUD5UAmcHGfgX5UBz/AGfF9BflQHowMf0F+VAdrh0Gij5UAoBQHtAFAFAFAFAcNGDyFAJthEOqigOP7Pi+gPlQCi4VB8IoBRYwNBQHVAFAFAFAFAFAFAeWoA4R0oA4R0oD21AFAFAFAFAFAFAFAFAFAFAFAFAFAFAFAFAFAFAFAFAFAFAFAFAFAFAFAFAFAFAFAFAFAFAFAFAFAFAF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1144" name="Picture 8" descr="http://www.cepe.com.br/images/faq/navegadores.png"/>
          <p:cNvPicPr>
            <a:picLocks noChangeAspect="1" noChangeArrowheads="1"/>
          </p:cNvPicPr>
          <p:nvPr/>
        </p:nvPicPr>
        <p:blipFill>
          <a:blip r:embed="rId3" cstate="print"/>
          <a:srcRect r="37385"/>
          <a:stretch>
            <a:fillRect/>
          </a:stretch>
        </p:blipFill>
        <p:spPr bwMode="auto">
          <a:xfrm>
            <a:off x="467544" y="2564904"/>
            <a:ext cx="8280193" cy="2448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/>
              <a:t>15. O que é correio eletrônico ou E-mail?</a:t>
            </a:r>
            <a:endParaRPr lang="pt-BR" dirty="0"/>
          </a:p>
          <a:p>
            <a:pPr>
              <a:buNone/>
            </a:pPr>
            <a:r>
              <a:rPr lang="pt-BR" dirty="0"/>
              <a:t>a) Meio pelo qual as pessoas enviam e recebem mensagens através de um computador de qualquer lugar, utilizando a Internet. </a:t>
            </a:r>
          </a:p>
          <a:p>
            <a:pPr>
              <a:buNone/>
            </a:pPr>
            <a:r>
              <a:rPr lang="pt-BR" dirty="0"/>
              <a:t>b) Envio de cartas e documentos em conjunto com o correio tradicional.</a:t>
            </a:r>
          </a:p>
          <a:p>
            <a:pPr>
              <a:buNone/>
            </a:pPr>
            <a:r>
              <a:rPr lang="pt-BR" dirty="0"/>
              <a:t>c) Envio de pacotes e encomendas em formato de dados.</a:t>
            </a:r>
          </a:p>
          <a:p>
            <a:pPr>
              <a:buNone/>
            </a:pPr>
            <a:r>
              <a:rPr lang="pt-BR" dirty="0"/>
              <a:t>d) Meio pelo qual empresas fazem negócios financeiros.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/>
              <a:t>15. O que é correio eletrônico ou E-mail?</a:t>
            </a:r>
            <a:endParaRPr lang="pt-BR" dirty="0"/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a) Meio pelo qual as pessoas enviam e recebem mensagens através de um computador de qualquer lugar, utilizando a Internet. </a:t>
            </a:r>
          </a:p>
          <a:p>
            <a:pPr>
              <a:buNone/>
            </a:pPr>
            <a:r>
              <a:rPr lang="pt-BR" dirty="0"/>
              <a:t>b) Envio de cartas e documentos em conjunto com o correio tradicional.</a:t>
            </a:r>
          </a:p>
          <a:p>
            <a:pPr>
              <a:buNone/>
            </a:pPr>
            <a:r>
              <a:rPr lang="pt-BR" dirty="0"/>
              <a:t>c) Envio de pacotes e encomendas em formato de dados.</a:t>
            </a:r>
          </a:p>
          <a:p>
            <a:pPr>
              <a:buNone/>
            </a:pPr>
            <a:r>
              <a:rPr lang="pt-BR" dirty="0"/>
              <a:t>d) Meio pelo qual empresas fazem negócios financeiros.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emoticons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789040"/>
            <a:ext cx="2546573" cy="2546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16. O que é um navegador de Internet ou browser? </a:t>
            </a:r>
            <a:endParaRPr lang="pt-BR" dirty="0"/>
          </a:p>
          <a:p>
            <a:pPr>
              <a:buNone/>
            </a:pPr>
            <a:r>
              <a:rPr lang="pt-BR" dirty="0"/>
              <a:t>a) Programa responsável pelo acesso às páginas de sites da Internet.</a:t>
            </a:r>
          </a:p>
          <a:p>
            <a:pPr>
              <a:buNone/>
            </a:pPr>
            <a:r>
              <a:rPr lang="pt-BR" dirty="0"/>
              <a:t>b) Tem a mesma função do correio eletrônico.</a:t>
            </a:r>
          </a:p>
          <a:p>
            <a:pPr>
              <a:buNone/>
            </a:pPr>
            <a:r>
              <a:rPr lang="pt-BR" dirty="0"/>
              <a:t>c) Conecta computadores de uma rede a Internet.</a:t>
            </a:r>
          </a:p>
          <a:p>
            <a:pPr>
              <a:buNone/>
            </a:pPr>
            <a:r>
              <a:rPr lang="pt-BR" dirty="0"/>
              <a:t>d) Tem a mesma função do </a:t>
            </a:r>
            <a:r>
              <a:rPr lang="pt-BR" dirty="0" err="1"/>
              <a:t>Tcp</a:t>
            </a:r>
            <a:r>
              <a:rPr lang="pt-BR" dirty="0"/>
              <a:t>/</a:t>
            </a:r>
            <a:r>
              <a:rPr lang="pt-BR" dirty="0" err="1"/>
              <a:t>ip</a:t>
            </a:r>
            <a:r>
              <a:rPr lang="pt-BR" dirty="0"/>
              <a:t>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16. O que é um navegador de Internet ou browser? </a:t>
            </a:r>
            <a:endParaRPr lang="pt-BR" dirty="0"/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a) Programa responsável pelo acesso às páginas de sites da Internet.</a:t>
            </a:r>
          </a:p>
          <a:p>
            <a:pPr>
              <a:buNone/>
            </a:pPr>
            <a:r>
              <a:rPr lang="pt-BR" dirty="0"/>
              <a:t>b) Tem a mesma função do correio eletrônico.</a:t>
            </a:r>
          </a:p>
          <a:p>
            <a:pPr>
              <a:buNone/>
            </a:pPr>
            <a:r>
              <a:rPr lang="pt-BR" dirty="0"/>
              <a:t>c) Conecta computadores de uma rede a Internet.</a:t>
            </a:r>
          </a:p>
          <a:p>
            <a:pPr>
              <a:buNone/>
            </a:pPr>
            <a:r>
              <a:rPr lang="pt-BR" dirty="0"/>
              <a:t>d) Tem a mesma função do </a:t>
            </a:r>
            <a:r>
              <a:rPr lang="pt-BR" dirty="0" err="1"/>
              <a:t>Tcp</a:t>
            </a:r>
            <a:r>
              <a:rPr lang="pt-BR" dirty="0"/>
              <a:t>/</a:t>
            </a:r>
            <a:r>
              <a:rPr lang="pt-BR" dirty="0" err="1"/>
              <a:t>ip</a:t>
            </a:r>
            <a:r>
              <a:rPr lang="pt-BR" dirty="0"/>
              <a:t>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desenhos-mickey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933056"/>
            <a:ext cx="1951462" cy="2026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 smtClean="0"/>
              <a:t>Toda a parte Lógica do computador  - Programas</a:t>
            </a:r>
          </a:p>
          <a:p>
            <a:pPr algn="ctr">
              <a:buNone/>
            </a:pPr>
            <a:endParaRPr lang="pt-BR" dirty="0"/>
          </a:p>
          <a:p>
            <a:pPr algn="ctr">
              <a:buNone/>
            </a:pPr>
            <a:r>
              <a:rPr lang="pt-BR" dirty="0" smtClean="0"/>
              <a:t>O que não podemos PEGAR</a:t>
            </a:r>
          </a:p>
          <a:p>
            <a:pPr algn="ctr">
              <a:buNone/>
            </a:pPr>
            <a:endParaRPr lang="pt-BR" dirty="0"/>
          </a:p>
          <a:p>
            <a:pPr algn="ctr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b="1" dirty="0"/>
              <a:t>17. O que são vírus de computador?</a:t>
            </a:r>
            <a:endParaRPr lang="pt-BR" dirty="0"/>
          </a:p>
          <a:p>
            <a:pPr>
              <a:buNone/>
            </a:pPr>
            <a:r>
              <a:rPr lang="pt-BR" dirty="0"/>
              <a:t>a) São programas piratas instalados no computador.</a:t>
            </a:r>
          </a:p>
          <a:p>
            <a:pPr>
              <a:buNone/>
            </a:pPr>
            <a:r>
              <a:rPr lang="pt-BR" dirty="0"/>
              <a:t>b) São programas nocivos que destroem ou danificam discos rígidos, programas e arquivos.</a:t>
            </a:r>
          </a:p>
          <a:p>
            <a:pPr>
              <a:buNone/>
            </a:pPr>
            <a:r>
              <a:rPr lang="pt-BR" dirty="0"/>
              <a:t>c) São programas com defeito que travam o sistema.  </a:t>
            </a:r>
          </a:p>
          <a:p>
            <a:pPr>
              <a:buNone/>
            </a:pPr>
            <a:r>
              <a:rPr lang="pt-BR" dirty="0"/>
              <a:t>d) São programas não atualizados, que travam o sistema.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b="1" dirty="0"/>
              <a:t>17. O que são vírus de computador?</a:t>
            </a:r>
            <a:endParaRPr lang="pt-BR" dirty="0"/>
          </a:p>
          <a:p>
            <a:pPr>
              <a:buNone/>
            </a:pPr>
            <a:r>
              <a:rPr lang="pt-BR" dirty="0"/>
              <a:t>a) São programas piratas instalados no computador.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b) São programas nocivos que destroem ou danificam discos rígidos, programas e arquivos.</a:t>
            </a:r>
          </a:p>
          <a:p>
            <a:pPr>
              <a:buNone/>
            </a:pPr>
            <a:r>
              <a:rPr lang="pt-BR" dirty="0"/>
              <a:t>c) São programas com defeito que travam o sistema.  </a:t>
            </a:r>
          </a:p>
          <a:p>
            <a:pPr>
              <a:buNone/>
            </a:pPr>
            <a:r>
              <a:rPr lang="pt-BR" dirty="0"/>
              <a:t>d) São programas não atualizados, que travam o sistema.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emoticons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77072"/>
            <a:ext cx="2376264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pt-BR" dirty="0" smtClean="0"/>
              <a:t>Pacote Office</a:t>
            </a:r>
            <a:endParaRPr lang="pt-BR" dirty="0"/>
          </a:p>
        </p:txBody>
      </p:sp>
      <p:pic>
        <p:nvPicPr>
          <p:cNvPr id="16386" name="Picture 2" descr="http://blog.npibrasil.com/wp-content/uploads/2014/11/off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642" y="1772817"/>
            <a:ext cx="8606984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Word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 smtClean="0"/>
              <a:t>Software Editor de Texto</a:t>
            </a:r>
            <a:endParaRPr lang="pt-BR" dirty="0"/>
          </a:p>
        </p:txBody>
      </p:sp>
      <p:pic>
        <p:nvPicPr>
          <p:cNvPr id="86018" name="Picture 2" descr="http://img.ibxk.com.br/69931/1207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20888"/>
            <a:ext cx="6257925" cy="39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Power </a:t>
            </a:r>
            <a:r>
              <a:rPr lang="pt-BR" dirty="0" err="1" smtClean="0"/>
              <a:t>Point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Software de Apresentação de Slides</a:t>
            </a:r>
            <a:endParaRPr lang="pt-BR" dirty="0"/>
          </a:p>
        </p:txBody>
      </p:sp>
      <p:pic>
        <p:nvPicPr>
          <p:cNvPr id="84994" name="Picture 2" descr="http://screenshots.en.sftcdn.net/en/scrn/130000/130226/microsoft-powerpoint-3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5947420" cy="4443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Software de Planilhas Eletrônicas</a:t>
            </a:r>
            <a:endParaRPr lang="pt-BR" dirty="0"/>
          </a:p>
        </p:txBody>
      </p:sp>
      <p:pic>
        <p:nvPicPr>
          <p:cNvPr id="83970" name="Picture 2" descr="http://weborb.gcflearnfree.org/weborbassets/uploads/ID_82/workbook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04864"/>
            <a:ext cx="6379096" cy="43939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b="1" dirty="0"/>
              <a:t>18. O processador de texto Word do MS-Office permite o alinhamento dos parágrafos à direita e à esquerda simultaneamente  através da opção: </a:t>
            </a:r>
            <a:endParaRPr lang="pt-BR" dirty="0"/>
          </a:p>
          <a:p>
            <a:pPr>
              <a:buNone/>
            </a:pPr>
            <a:r>
              <a:rPr lang="pt-BR" dirty="0"/>
              <a:t>a) Centralizar ou justificar.</a:t>
            </a:r>
          </a:p>
          <a:p>
            <a:pPr>
              <a:buNone/>
            </a:pPr>
            <a:r>
              <a:rPr lang="pt-BR" dirty="0"/>
              <a:t>b) Centralizar, apenas.</a:t>
            </a:r>
          </a:p>
          <a:p>
            <a:pPr>
              <a:buNone/>
            </a:pPr>
            <a:r>
              <a:rPr lang="pt-BR" dirty="0"/>
              <a:t>c) Justificar, apenas.</a:t>
            </a:r>
          </a:p>
          <a:p>
            <a:pPr>
              <a:buNone/>
            </a:pPr>
            <a:r>
              <a:rPr lang="pt-BR" dirty="0"/>
              <a:t>d) Alinhar na horizontal, apenas.</a:t>
            </a:r>
          </a:p>
          <a:p>
            <a:pPr>
              <a:buNone/>
            </a:pPr>
            <a:r>
              <a:rPr lang="pt-BR" dirty="0"/>
              <a:t>e) Recuar à direita e à esquerda, apenas.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b="1" dirty="0"/>
              <a:t>18. O processador de texto Word do MS-Office permite o alinhamento dos parágrafos à direita e à esquerda simultaneamente  através da opção: </a:t>
            </a:r>
            <a:endParaRPr lang="pt-BR" dirty="0"/>
          </a:p>
          <a:p>
            <a:pPr>
              <a:buNone/>
            </a:pPr>
            <a:r>
              <a:rPr lang="pt-BR" dirty="0"/>
              <a:t>a) Centralizar ou justificar.</a:t>
            </a:r>
          </a:p>
          <a:p>
            <a:pPr>
              <a:buNone/>
            </a:pPr>
            <a:r>
              <a:rPr lang="pt-BR" dirty="0"/>
              <a:t>b) Centralizar, apenas.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c) Justificar, apenas.</a:t>
            </a:r>
          </a:p>
          <a:p>
            <a:pPr>
              <a:buNone/>
            </a:pPr>
            <a:r>
              <a:rPr lang="pt-BR" dirty="0"/>
              <a:t>d) Alinhar na horizontal, apenas.</a:t>
            </a:r>
          </a:p>
          <a:p>
            <a:pPr>
              <a:buNone/>
            </a:pPr>
            <a:r>
              <a:rPr lang="pt-BR" dirty="0"/>
              <a:t>e) Recuar à direita e à esquerda, apenas.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desenhos-mickey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636912"/>
            <a:ext cx="2727548" cy="2832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19</a:t>
            </a:r>
            <a:r>
              <a:rPr lang="pt-BR" b="1" dirty="0"/>
              <a:t>. O Word não permite salvar os documentos como:</a:t>
            </a:r>
            <a:endParaRPr lang="pt-BR" dirty="0"/>
          </a:p>
          <a:p>
            <a:pPr>
              <a:buNone/>
            </a:pPr>
            <a:r>
              <a:rPr lang="pt-BR" dirty="0"/>
              <a:t>a) Versões anteriores do Word.</a:t>
            </a:r>
          </a:p>
          <a:p>
            <a:pPr>
              <a:buNone/>
            </a:pPr>
            <a:r>
              <a:rPr lang="pt-BR" dirty="0"/>
              <a:t>b) Arquivo do </a:t>
            </a:r>
            <a:r>
              <a:rPr lang="pt-BR" dirty="0" err="1"/>
              <a:t>Wordperfect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c) Arquivo do Works.</a:t>
            </a:r>
          </a:p>
          <a:p>
            <a:pPr>
              <a:buNone/>
            </a:pPr>
            <a:r>
              <a:rPr lang="pt-BR" dirty="0"/>
              <a:t>d) Modelo do Word.</a:t>
            </a:r>
          </a:p>
          <a:p>
            <a:pPr>
              <a:buNone/>
            </a:pPr>
            <a:r>
              <a:rPr lang="pt-BR" dirty="0"/>
              <a:t>e) Figura.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</a:rPr>
              <a:t>19</a:t>
            </a:r>
            <a:r>
              <a:rPr lang="pt-BR" b="1" dirty="0">
                <a:solidFill>
                  <a:srgbClr val="FF0000"/>
                </a:solidFill>
              </a:rPr>
              <a:t>. O Word não permite salvar os documentos como:</a:t>
            </a:r>
            <a:endParaRPr lang="pt-BR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a) Versões anteriores do Word.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b) Arquivo do </a:t>
            </a:r>
            <a:r>
              <a:rPr lang="pt-BR" dirty="0" err="1">
                <a:solidFill>
                  <a:srgbClr val="FF0000"/>
                </a:solidFill>
              </a:rPr>
              <a:t>Wordperfect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c) Arquivo do Works.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d) Modelo do Word.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e) Figura.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emoticons-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3933056"/>
            <a:ext cx="3510721" cy="2523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20. Aplicativo utilizado para confeccionar apresentação de slides através do computador:</a:t>
            </a:r>
            <a:endParaRPr lang="pt-BR" dirty="0"/>
          </a:p>
          <a:p>
            <a:pPr>
              <a:buNone/>
            </a:pPr>
            <a:r>
              <a:rPr lang="pt-BR" dirty="0"/>
              <a:t>a) Word.</a:t>
            </a:r>
          </a:p>
          <a:p>
            <a:pPr>
              <a:buNone/>
            </a:pPr>
            <a:r>
              <a:rPr lang="pt-BR" dirty="0"/>
              <a:t>b) Excel.</a:t>
            </a:r>
          </a:p>
          <a:p>
            <a:pPr>
              <a:buNone/>
            </a:pPr>
            <a:r>
              <a:rPr lang="pt-BR" dirty="0"/>
              <a:t>c) PowerPoint.</a:t>
            </a:r>
          </a:p>
          <a:p>
            <a:pPr>
              <a:buNone/>
            </a:pPr>
            <a:r>
              <a:rPr lang="pt-BR" dirty="0"/>
              <a:t>d) Access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/>
              <a:t>e) Clipboard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20. Aplicativo utilizado para confeccionar apresentação de slides através do computador:</a:t>
            </a:r>
            <a:endParaRPr lang="pt-BR" dirty="0"/>
          </a:p>
          <a:p>
            <a:pPr>
              <a:buNone/>
            </a:pPr>
            <a:r>
              <a:rPr lang="pt-BR" dirty="0"/>
              <a:t>a) Word.</a:t>
            </a:r>
          </a:p>
          <a:p>
            <a:pPr>
              <a:buNone/>
            </a:pPr>
            <a:r>
              <a:rPr lang="pt-BR" dirty="0"/>
              <a:t>b) Excel.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c) PowerPoint.</a:t>
            </a:r>
          </a:p>
          <a:p>
            <a:pPr>
              <a:buNone/>
            </a:pPr>
            <a:r>
              <a:rPr lang="pt-BR" dirty="0"/>
              <a:t>d) Access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/>
              <a:t>e) Clipboard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emoticons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2564904"/>
            <a:ext cx="4176463" cy="4176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21. Qual das alternativas abaixo está incorreta?  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Os </a:t>
            </a:r>
            <a:r>
              <a:rPr lang="pt-BR" dirty="0" err="1"/>
              <a:t>Slots</a:t>
            </a:r>
            <a:r>
              <a:rPr lang="pt-BR" dirty="0"/>
              <a:t> ficam conectados na placa mãe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ASUS é uma marca de uma placa mãe.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O </a:t>
            </a:r>
            <a:r>
              <a:rPr lang="pt-BR" dirty="0" err="1"/>
              <a:t>Athlon</a:t>
            </a:r>
            <a:r>
              <a:rPr lang="pt-BR" dirty="0"/>
              <a:t> 64  é fabricado pela AMD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Gabinete e CPU são sinônimos.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21. Qual das alternativas abaixo está incorreta?  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Os </a:t>
            </a:r>
            <a:r>
              <a:rPr lang="pt-BR" dirty="0" err="1"/>
              <a:t>Slots</a:t>
            </a:r>
            <a:r>
              <a:rPr lang="pt-BR" dirty="0"/>
              <a:t> ficam conectados na placa mãe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ASUS é uma marca de uma placa mãe.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O </a:t>
            </a:r>
            <a:r>
              <a:rPr lang="pt-BR" dirty="0" err="1"/>
              <a:t>Athlon</a:t>
            </a:r>
            <a:r>
              <a:rPr lang="pt-BR" dirty="0"/>
              <a:t> 64  é fabricado pela AMD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>
                <a:solidFill>
                  <a:srgbClr val="FF0000"/>
                </a:solidFill>
              </a:rPr>
              <a:t>Gabinete e CPU são sinônimos.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desenhos-mickey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3212976"/>
            <a:ext cx="2386230" cy="3466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22. O Microsoft Excel é um(a):</a:t>
            </a:r>
            <a:endParaRPr lang="pt-BR" dirty="0"/>
          </a:p>
          <a:p>
            <a:pPr>
              <a:buNone/>
            </a:pPr>
            <a:r>
              <a:rPr lang="pt-BR" dirty="0"/>
              <a:t>a.Browser. </a:t>
            </a:r>
          </a:p>
          <a:p>
            <a:pPr>
              <a:buNone/>
            </a:pPr>
            <a:r>
              <a:rPr lang="pt-BR" dirty="0"/>
              <a:t>b.Planilha.</a:t>
            </a:r>
          </a:p>
          <a:p>
            <a:pPr>
              <a:buNone/>
            </a:pPr>
            <a:r>
              <a:rPr lang="pt-BR" dirty="0"/>
              <a:t>c.Editor de textos.</a:t>
            </a:r>
          </a:p>
          <a:p>
            <a:pPr>
              <a:buNone/>
            </a:pPr>
            <a:r>
              <a:rPr lang="pt-BR" dirty="0"/>
              <a:t>d.Sistema operacional.</a:t>
            </a:r>
          </a:p>
          <a:p>
            <a:pPr>
              <a:buNone/>
            </a:pPr>
            <a:r>
              <a:rPr lang="pt-BR" dirty="0" err="1"/>
              <a:t>e.</a:t>
            </a:r>
            <a:r>
              <a:rPr lang="pt-BR" dirty="0"/>
              <a:t>Banco de dados.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22. O Microsoft Excel é um(a):</a:t>
            </a:r>
            <a:endParaRPr lang="pt-BR" dirty="0"/>
          </a:p>
          <a:p>
            <a:pPr>
              <a:buNone/>
            </a:pPr>
            <a:r>
              <a:rPr lang="pt-BR" dirty="0"/>
              <a:t>a.Browser. 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b.Planilha.</a:t>
            </a:r>
          </a:p>
          <a:p>
            <a:pPr>
              <a:buNone/>
            </a:pPr>
            <a:r>
              <a:rPr lang="pt-BR" dirty="0"/>
              <a:t>c.Editor de textos.</a:t>
            </a:r>
          </a:p>
          <a:p>
            <a:pPr>
              <a:buNone/>
            </a:pPr>
            <a:r>
              <a:rPr lang="pt-BR" dirty="0"/>
              <a:t>d.Sistema operacional.</a:t>
            </a:r>
          </a:p>
          <a:p>
            <a:pPr>
              <a:buNone/>
            </a:pPr>
            <a:r>
              <a:rPr lang="pt-BR" dirty="0" err="1"/>
              <a:t>e.</a:t>
            </a:r>
            <a:r>
              <a:rPr lang="pt-BR" dirty="0"/>
              <a:t>Banco de dados.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emoticons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492896"/>
            <a:ext cx="3554685" cy="3554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23. Qual componente não faz parte do pacote Office?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Excel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 err="1"/>
              <a:t>Powerpoint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Word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 err="1"/>
              <a:t>Blender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Access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23. Qual componente não faz parte do pacote Office?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Excel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 err="1"/>
              <a:t>Powerpoint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Word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 err="1">
                <a:solidFill>
                  <a:srgbClr val="FF0000"/>
                </a:solidFill>
              </a:rPr>
              <a:t>Blender</a:t>
            </a:r>
            <a:endParaRPr lang="pt-BR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Access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5" name="Imagem 4" descr="desenhos-mickey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2348880"/>
            <a:ext cx="4167708" cy="4328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24. Qual programa abaixo é utilizado para editar textos?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 err="1"/>
              <a:t>aTuber</a:t>
            </a:r>
            <a:r>
              <a:rPr lang="pt-BR" dirty="0"/>
              <a:t> </a:t>
            </a:r>
            <a:r>
              <a:rPr lang="pt-BR" dirty="0" err="1"/>
              <a:t>Cather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Word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 err="1"/>
              <a:t>vDownloader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Excel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Nero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24. Qual programa abaixo é utilizado para editar textos?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 err="1"/>
              <a:t>aTuber</a:t>
            </a:r>
            <a:r>
              <a:rPr lang="pt-BR" dirty="0"/>
              <a:t> </a:t>
            </a:r>
            <a:r>
              <a:rPr lang="pt-BR" dirty="0" err="1"/>
              <a:t>Cather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>
                <a:solidFill>
                  <a:srgbClr val="FF0000"/>
                </a:solidFill>
              </a:rPr>
              <a:t>Word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 err="1"/>
              <a:t>vDownloader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Excel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Nero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emoticons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852936"/>
            <a:ext cx="1754485" cy="1754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01. O que é hardware?</a:t>
            </a:r>
            <a:endParaRPr lang="pt-BR" dirty="0"/>
          </a:p>
          <a:p>
            <a:pPr>
              <a:buNone/>
            </a:pPr>
            <a:r>
              <a:rPr lang="pt-BR" dirty="0"/>
              <a:t>a) Material usado para fabricar o computador. </a:t>
            </a:r>
          </a:p>
          <a:p>
            <a:pPr>
              <a:buNone/>
            </a:pPr>
            <a:r>
              <a:rPr lang="pt-BR" dirty="0"/>
              <a:t>b) Periférico digital e analógico do computador.</a:t>
            </a:r>
          </a:p>
          <a:p>
            <a:pPr>
              <a:buNone/>
            </a:pPr>
            <a:r>
              <a:rPr lang="pt-BR" dirty="0"/>
              <a:t>c) Conjunto de componentes físicos que compõem  e estão ligados ao computador. </a:t>
            </a:r>
          </a:p>
          <a:p>
            <a:pPr>
              <a:buNone/>
            </a:pPr>
            <a:r>
              <a:rPr lang="pt-BR" dirty="0"/>
              <a:t>d) Gíria da informática.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25. A barra de títulos, no Windows, identifica: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O ícone que está ativo no momento;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O título da aplicação que está ativa no momento;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A janela (ou o grupo de comandos) que está ativa(o) no momento;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A aplicação futura;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25. A barra de títulos, no Windows, identifica: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O ícone que está ativo no momento;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>
                <a:solidFill>
                  <a:srgbClr val="FF0000"/>
                </a:solidFill>
              </a:rPr>
              <a:t>O título da aplicação que está ativa no momento;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A janela (ou o grupo de comandos) que está ativa(o) no momento;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A aplicação futura;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desenhos-mickey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3429000"/>
            <a:ext cx="2496278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26. No menu "Inserir do Excel" temos as opções, exceto</a:t>
            </a:r>
            <a:r>
              <a:rPr lang="pt-BR" dirty="0"/>
              <a:t>: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Linha;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Coluna;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Função;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Tela inteira;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26. No menu "Inserir do Excel" temos as opções, exceto</a:t>
            </a:r>
            <a:r>
              <a:rPr lang="pt-BR" dirty="0"/>
              <a:t>: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Linha;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Coluna;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Função;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>
                <a:solidFill>
                  <a:srgbClr val="FF0000"/>
                </a:solidFill>
              </a:rPr>
              <a:t>Tela inteira;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emoticons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2492896"/>
            <a:ext cx="3842717" cy="38427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27. No menu "Inserir do Word" temos as opções, exceto: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Quebra;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Símbolo;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Zoom;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Figura;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27. No menu "Inserir do Word" temos as opções, exceto: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Quebra;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Símbolo;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>
                <a:solidFill>
                  <a:srgbClr val="FF0000"/>
                </a:solidFill>
              </a:rPr>
              <a:t>Zoom;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Figura;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desenhos-mickey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6700" y="2914649"/>
            <a:ext cx="2799556" cy="2907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28. São recursos do Word, exceto: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Criação automática de listas numeradas;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Bordas simples ou duplas automáticas;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Assistente de Ajuda do Word;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Verificação Ortográfica ao digitar;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28. São recursos do Word, exceto: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Criação automática de listas numeradas;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Bordas simples ou duplas automáticas;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>
                <a:solidFill>
                  <a:srgbClr val="FF0000"/>
                </a:solidFill>
              </a:rPr>
              <a:t>Assistente de Ajuda do Word;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Verificação Ortográfica ao digitar;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emoticons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697761"/>
            <a:ext cx="3024335" cy="2160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29. São opções do Painel de Controle, exceto: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Vídeo;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Adicionar ou remover Hardware;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Adicionar ou remover Programas;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Mouse;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29. São opções do Painel de Controle, exceto: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Vídeo;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>
                <a:solidFill>
                  <a:srgbClr val="FF0000"/>
                </a:solidFill>
              </a:rPr>
              <a:t>Adicionar ou remover Hardware;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Adicionar ou remover Programas;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Mouse;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desenhos-mickey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0"/>
            <a:ext cx="1664184" cy="1728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01. O que é hardware?</a:t>
            </a:r>
            <a:endParaRPr lang="pt-BR" dirty="0"/>
          </a:p>
          <a:p>
            <a:pPr>
              <a:buNone/>
            </a:pPr>
            <a:r>
              <a:rPr lang="pt-BR" dirty="0"/>
              <a:t>a) Material usado para fabricar o computador. </a:t>
            </a:r>
          </a:p>
          <a:p>
            <a:pPr>
              <a:buNone/>
            </a:pPr>
            <a:r>
              <a:rPr lang="pt-BR" dirty="0"/>
              <a:t>b) Periférico digital e analógico do computador.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c) Conjunto de componentes físicos que compõem  e estão ligados ao computador. </a:t>
            </a:r>
          </a:p>
          <a:p>
            <a:pPr>
              <a:buNone/>
            </a:pPr>
            <a:r>
              <a:rPr lang="pt-BR" dirty="0"/>
              <a:t>d) Gíria da informática.</a:t>
            </a:r>
          </a:p>
          <a:p>
            <a:endParaRPr lang="pt-BR" dirty="0"/>
          </a:p>
        </p:txBody>
      </p:sp>
      <p:pic>
        <p:nvPicPr>
          <p:cNvPr id="4" name="Imagem 3" descr="emoticons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7736" y="0"/>
            <a:ext cx="2376264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5253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 smtClean="0"/>
              <a:t>30. </a:t>
            </a:r>
            <a:r>
              <a:rPr lang="pt-BR" b="1" dirty="0"/>
              <a:t>Responda :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O que é um HD ? Qual letra geralmente corresponde sua unidade?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Explique por que  o teclado é um dispositivo de entrada.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Explique o que é o pacote </a:t>
            </a:r>
            <a:r>
              <a:rPr lang="pt-BR" dirty="0" err="1"/>
              <a:t>office</a:t>
            </a:r>
            <a:endParaRPr lang="pt-BR" dirty="0"/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Explique o que é o </a:t>
            </a:r>
            <a:r>
              <a:rPr lang="pt-BR" dirty="0" err="1"/>
              <a:t>word</a:t>
            </a:r>
            <a:r>
              <a:rPr lang="pt-BR" dirty="0"/>
              <a:t> apresentando exemplos de aplicação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Explique o que é o </a:t>
            </a:r>
            <a:r>
              <a:rPr lang="pt-BR" dirty="0" err="1"/>
              <a:t>excel</a:t>
            </a:r>
            <a:r>
              <a:rPr lang="pt-BR" dirty="0"/>
              <a:t> apresentando exemplos de aplicação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Explique o que é o </a:t>
            </a:r>
            <a:r>
              <a:rPr lang="pt-BR" dirty="0" err="1"/>
              <a:t>power</a:t>
            </a:r>
            <a:r>
              <a:rPr lang="pt-BR" dirty="0"/>
              <a:t> </a:t>
            </a:r>
            <a:r>
              <a:rPr lang="pt-BR" dirty="0" err="1"/>
              <a:t>point</a:t>
            </a:r>
            <a:r>
              <a:rPr lang="pt-BR" dirty="0"/>
              <a:t> apresentando exemplos de aplicação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Faz de conta que você vai comprar um PC, cite 5 componentes  que  você gostaria de ter , citando as especificações dela ( MHZ, </a:t>
            </a:r>
            <a:r>
              <a:rPr lang="pt-BR" dirty="0" err="1"/>
              <a:t>Mb</a:t>
            </a:r>
            <a:r>
              <a:rPr lang="pt-BR" dirty="0"/>
              <a:t>, Marca , </a:t>
            </a:r>
            <a:r>
              <a:rPr lang="pt-BR" dirty="0" err="1"/>
              <a:t>etc</a:t>
            </a:r>
            <a:r>
              <a:rPr lang="pt-BR" dirty="0"/>
              <a:t> 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02. Fazem parte do hardware.</a:t>
            </a:r>
            <a:endParaRPr lang="pt-BR" dirty="0"/>
          </a:p>
          <a:p>
            <a:pPr>
              <a:buNone/>
            </a:pPr>
            <a:r>
              <a:rPr lang="pt-BR" dirty="0"/>
              <a:t>a) Winchester, </a:t>
            </a:r>
            <a:r>
              <a:rPr lang="pt-BR" dirty="0" err="1"/>
              <a:t>hd</a:t>
            </a:r>
            <a:r>
              <a:rPr lang="pt-BR" dirty="0"/>
              <a:t>, disco rígido, Word.</a:t>
            </a:r>
          </a:p>
          <a:p>
            <a:pPr>
              <a:buNone/>
            </a:pPr>
            <a:r>
              <a:rPr lang="pt-BR" dirty="0"/>
              <a:t>b) </a:t>
            </a:r>
            <a:r>
              <a:rPr lang="pt-BR" dirty="0" err="1"/>
              <a:t>Hard</a:t>
            </a:r>
            <a:r>
              <a:rPr lang="pt-BR" dirty="0"/>
              <a:t> </a:t>
            </a:r>
            <a:r>
              <a:rPr lang="pt-BR" dirty="0" err="1"/>
              <a:t>disc</a:t>
            </a:r>
            <a:r>
              <a:rPr lang="pt-BR" dirty="0"/>
              <a:t>, memória, jogos, placa mãe.</a:t>
            </a:r>
          </a:p>
          <a:p>
            <a:pPr>
              <a:buNone/>
            </a:pPr>
            <a:r>
              <a:rPr lang="pt-BR" dirty="0"/>
              <a:t>c) Placa de som e vídeo, tradutores. </a:t>
            </a:r>
          </a:p>
          <a:p>
            <a:pPr>
              <a:buNone/>
            </a:pPr>
            <a:r>
              <a:rPr lang="pt-BR" dirty="0"/>
              <a:t>d) Disco rígido, placa mãe, cabos e cooler.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3044</Words>
  <Application>Microsoft Office PowerPoint</Application>
  <PresentationFormat>Apresentação na tela (4:3)</PresentationFormat>
  <Paragraphs>350</Paragraphs>
  <Slides>80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81" baseType="lpstr">
      <vt:lpstr>Tema do Office</vt:lpstr>
      <vt:lpstr>Informática Básica</vt:lpstr>
      <vt:lpstr>Hardware e Software</vt:lpstr>
      <vt:lpstr>Hardware</vt:lpstr>
      <vt:lpstr>Exemplos de Hardware</vt:lpstr>
      <vt:lpstr>Software</vt:lpstr>
      <vt:lpstr>Exemplo de Software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Periféricos</vt:lpstr>
      <vt:lpstr>Periféricos de Entrada</vt:lpstr>
      <vt:lpstr>Periféricos de Saída</vt:lpstr>
      <vt:lpstr>Slide 20</vt:lpstr>
      <vt:lpstr>Slide 21</vt:lpstr>
      <vt:lpstr>Slide 22</vt:lpstr>
      <vt:lpstr>Slide 23</vt:lpstr>
      <vt:lpstr>Slide 24</vt:lpstr>
      <vt:lpstr>Slide 25</vt:lpstr>
      <vt:lpstr>Sistema Operacional</vt:lpstr>
      <vt:lpstr>Windows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Internet e Vírus</vt:lpstr>
      <vt:lpstr>Internet e Vírus</vt:lpstr>
      <vt:lpstr>Vírus</vt:lpstr>
      <vt:lpstr>Internet</vt:lpstr>
      <vt:lpstr>Navegadores</vt:lpstr>
      <vt:lpstr>Navegadores</vt:lpstr>
      <vt:lpstr>Slide 46</vt:lpstr>
      <vt:lpstr>Slide 47</vt:lpstr>
      <vt:lpstr>Slide 48</vt:lpstr>
      <vt:lpstr>Slide 49</vt:lpstr>
      <vt:lpstr>Slide 50</vt:lpstr>
      <vt:lpstr>Slide 51</vt:lpstr>
      <vt:lpstr>Pacote Office</vt:lpstr>
      <vt:lpstr>Word</vt:lpstr>
      <vt:lpstr>Power Point</vt:lpstr>
      <vt:lpstr>Excel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Básica</dc:title>
  <dc:creator>Windows User</dc:creator>
  <cp:lastModifiedBy>Windows User</cp:lastModifiedBy>
  <cp:revision>72</cp:revision>
  <dcterms:created xsi:type="dcterms:W3CDTF">2016-03-19T13:18:05Z</dcterms:created>
  <dcterms:modified xsi:type="dcterms:W3CDTF">2016-03-22T12:50:21Z</dcterms:modified>
</cp:coreProperties>
</file>