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2" r:id="rId16"/>
    <p:sldId id="270" r:id="rId17"/>
    <p:sldId id="273" r:id="rId18"/>
    <p:sldId id="271" r:id="rId19"/>
    <p:sldId id="274" r:id="rId20"/>
    <p:sldId id="275" r:id="rId21"/>
    <p:sldId id="277" r:id="rId22"/>
    <p:sldId id="278"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34493C6-E87C-423D-A314-D29A2443D4AA}" type="datetimeFigureOut">
              <a:rPr lang="pt-BR" smtClean="0"/>
              <a:t>13/06/2022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425088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34493C6-E87C-423D-A314-D29A2443D4AA}" type="datetimeFigureOut">
              <a:rPr lang="pt-BR" smtClean="0"/>
              <a:t>13/06/2022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393434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34493C6-E87C-423D-A314-D29A2443D4AA}" type="datetimeFigureOut">
              <a:rPr lang="pt-BR" smtClean="0"/>
              <a:t>13/06/2022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53260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34493C6-E87C-423D-A314-D29A2443D4AA}" type="datetimeFigureOut">
              <a:rPr lang="pt-BR" smtClean="0"/>
              <a:t>13/06/2022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305945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34493C6-E87C-423D-A314-D29A2443D4AA}" type="datetimeFigureOut">
              <a:rPr lang="pt-BR" smtClean="0"/>
              <a:t>13/06/2022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18803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34493C6-E87C-423D-A314-D29A2443D4AA}" type="datetimeFigureOut">
              <a:rPr lang="pt-BR" smtClean="0"/>
              <a:t>13/06/2022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75588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34493C6-E87C-423D-A314-D29A2443D4AA}" type="datetimeFigureOut">
              <a:rPr lang="pt-BR" smtClean="0"/>
              <a:t>13/06/2022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299560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34493C6-E87C-423D-A314-D29A2443D4AA}" type="datetimeFigureOut">
              <a:rPr lang="pt-BR" smtClean="0"/>
              <a:t>13/06/2022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259365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34493C6-E87C-423D-A314-D29A2443D4AA}" type="datetimeFigureOut">
              <a:rPr lang="pt-BR" smtClean="0"/>
              <a:t>13/06/2022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46240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34493C6-E87C-423D-A314-D29A2443D4AA}" type="datetimeFigureOut">
              <a:rPr lang="pt-BR" smtClean="0"/>
              <a:t>13/06/2022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160013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34493C6-E87C-423D-A314-D29A2443D4AA}" type="datetimeFigureOut">
              <a:rPr lang="pt-BR" smtClean="0"/>
              <a:t>13/06/2022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AC92360-D5D5-47FB-979F-66418CBD1CC6}" type="slidenum">
              <a:rPr lang="pt-BR" smtClean="0"/>
              <a:t>‹nº›</a:t>
            </a:fld>
            <a:endParaRPr lang="pt-BR"/>
          </a:p>
        </p:txBody>
      </p:sp>
    </p:spTree>
    <p:extLst>
      <p:ext uri="{BB962C8B-B14F-4D97-AF65-F5344CB8AC3E}">
        <p14:creationId xmlns:p14="http://schemas.microsoft.com/office/powerpoint/2010/main" val="53444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493C6-E87C-423D-A314-D29A2443D4AA}" type="datetimeFigureOut">
              <a:rPr lang="pt-BR" smtClean="0"/>
              <a:t>13/06/2022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92360-D5D5-47FB-979F-66418CBD1CC6}" type="slidenum">
              <a:rPr lang="pt-BR" smtClean="0"/>
              <a:t>‹nº›</a:t>
            </a:fld>
            <a:endParaRPr lang="pt-BR"/>
          </a:p>
        </p:txBody>
      </p:sp>
    </p:spTree>
    <p:extLst>
      <p:ext uri="{BB962C8B-B14F-4D97-AF65-F5344CB8AC3E}">
        <p14:creationId xmlns:p14="http://schemas.microsoft.com/office/powerpoint/2010/main" val="184487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ireitonet.com.br/busca?palavras=fonte+obriga%C3%A7%C3%A3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ireitonet.com.br/busca?palavras=fun%C3%A7%C3%A3o+social+contrat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ireitonet.com.br/busca?palavras=neg%C3%B3cio+jur%C3%ADdi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ireitonet.com.br/busca?palavras=direitos+rea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ireitonet.com.br/busca?palavras=perdas+dan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ireitonet.com.br/busca?palavras=autonomia+vonta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Tree>
    <p:extLst>
      <p:ext uri="{BB962C8B-B14F-4D97-AF65-F5344CB8AC3E}">
        <p14:creationId xmlns:p14="http://schemas.microsoft.com/office/powerpoint/2010/main" val="1569453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Cláusulas</a:t>
            </a:r>
            <a:br>
              <a:rPr lang="pt-BR" dirty="0" smtClean="0"/>
            </a:br>
            <a:endParaRPr lang="pt-BR" dirty="0"/>
          </a:p>
        </p:txBody>
      </p:sp>
      <p:sp>
        <p:nvSpPr>
          <p:cNvPr id="3" name="Espaço Reservado para Conteúdo 2"/>
          <p:cNvSpPr>
            <a:spLocks noGrp="1"/>
          </p:cNvSpPr>
          <p:nvPr>
            <p:ph idx="1"/>
          </p:nvPr>
        </p:nvSpPr>
        <p:spPr/>
        <p:txBody>
          <a:bodyPr/>
          <a:lstStyle/>
          <a:p>
            <a:r>
              <a:rPr lang="pt-BR" dirty="0" smtClean="0"/>
              <a:t>As </a:t>
            </a:r>
            <a:r>
              <a:rPr lang="pt-BR" dirty="0"/>
              <a:t>cláusulas devem ser escritas da forma mais simples possível, de preferência sem a utilização de expressões em latim, abreviaturas, etc. Para facilitar o entendimento do instrumento, recomenda-se que as cláusulas sejam numeradas e contenham um "título" que traduzam seu conteúdo. Deve-se observar também, que, de acordo com o art. 424, do Código Civil, "nos contratos de adesão, são nulas as cláusulas que estipulem a renúncia antecipada do aderente a direito resultante da natureza do negócio".</a:t>
            </a:r>
          </a:p>
          <a:p>
            <a:endParaRPr lang="pt-BR" dirty="0"/>
          </a:p>
        </p:txBody>
      </p:sp>
    </p:spTree>
    <p:extLst>
      <p:ext uri="{BB962C8B-B14F-4D97-AF65-F5344CB8AC3E}">
        <p14:creationId xmlns:p14="http://schemas.microsoft.com/office/powerpoint/2010/main" val="102895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Ajuste escrito</a:t>
            </a:r>
            <a:r>
              <a:rPr lang="pt-BR" dirty="0" smtClean="0"/>
              <a:t/>
            </a:r>
            <a:br>
              <a:rPr lang="pt-BR" dirty="0" smtClean="0"/>
            </a:br>
            <a:endParaRPr lang="pt-BR" dirty="0"/>
          </a:p>
        </p:txBody>
      </p:sp>
      <p:sp>
        <p:nvSpPr>
          <p:cNvPr id="3" name="Espaço Reservado para Conteúdo 2"/>
          <p:cNvSpPr>
            <a:spLocks noGrp="1"/>
          </p:cNvSpPr>
          <p:nvPr>
            <p:ph idx="1"/>
          </p:nvPr>
        </p:nvSpPr>
        <p:spPr/>
        <p:txBody>
          <a:bodyPr/>
          <a:lstStyle/>
          <a:p>
            <a:r>
              <a:rPr lang="pt-BR" dirty="0" smtClean="0"/>
              <a:t>Para </a:t>
            </a:r>
            <a:r>
              <a:rPr lang="pt-BR" dirty="0"/>
              <a:t>maior segurança jurídica das partes contratantes, o contrato deve ser celebrado por escrito, em português claro, de forma concisa e contínua, para que não se possa acrescentar outras estipulações nas entrelinhas. Quanto mais simples e claro for o texto, menores serão os problemas na hora de sua interpretação.</a:t>
            </a:r>
          </a:p>
          <a:p>
            <a:endParaRPr lang="pt-BR" dirty="0"/>
          </a:p>
        </p:txBody>
      </p:sp>
    </p:spTree>
    <p:extLst>
      <p:ext uri="{BB962C8B-B14F-4D97-AF65-F5344CB8AC3E}">
        <p14:creationId xmlns:p14="http://schemas.microsoft.com/office/powerpoint/2010/main" val="393254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Confirmação das informações e requisitos do negócio jurídico</a:t>
            </a:r>
            <a:r>
              <a:rPr lang="pt-BR" dirty="0" smtClean="0"/>
              <a:t/>
            </a:r>
            <a:br>
              <a:rPr lang="pt-BR" dirty="0" smtClean="0"/>
            </a:br>
            <a:endParaRPr lang="pt-BR" dirty="0"/>
          </a:p>
        </p:txBody>
      </p:sp>
      <p:sp>
        <p:nvSpPr>
          <p:cNvPr id="3" name="Espaço Reservado para Conteúdo 2"/>
          <p:cNvSpPr>
            <a:spLocks noGrp="1"/>
          </p:cNvSpPr>
          <p:nvPr>
            <p:ph idx="1"/>
          </p:nvPr>
        </p:nvSpPr>
        <p:spPr/>
        <p:txBody>
          <a:bodyPr/>
          <a:lstStyle/>
          <a:p>
            <a:r>
              <a:rPr lang="pt-BR" dirty="0" smtClean="0"/>
              <a:t>Antes </a:t>
            </a:r>
            <a:r>
              <a:rPr lang="pt-BR" dirty="0"/>
              <a:t>de celebrar o contrato, a parte deverá confirmar todas as informações transmitidas pelo outro contratante. Além disso, é necessário que se analise todos os requisitos necessários para a formação válida do negócio jurídico. Dessa forma, deve-se verificar se os contratantes são maiores e capazes, se o objeto do contrato é lícito, etc.</a:t>
            </a:r>
          </a:p>
          <a:p>
            <a:endParaRPr lang="pt-BR" dirty="0"/>
          </a:p>
        </p:txBody>
      </p:sp>
    </p:spTree>
    <p:extLst>
      <p:ext uri="{BB962C8B-B14F-4D97-AF65-F5344CB8AC3E}">
        <p14:creationId xmlns:p14="http://schemas.microsoft.com/office/powerpoint/2010/main" val="200852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Assinatura das partes</a:t>
            </a:r>
            <a:r>
              <a:rPr lang="pt-BR" dirty="0" smtClean="0"/>
              <a:t/>
            </a:r>
            <a:br>
              <a:rPr lang="pt-BR" dirty="0" smtClean="0"/>
            </a:b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Ambas </a:t>
            </a:r>
            <a:r>
              <a:rPr lang="pt-BR" dirty="0"/>
              <a:t>as partes contratantes devem assinar ao final do instrumento, juntamente com, no mínimo 2 testemunhas. As firmas devem ser reconhecidas em cartório para evitar-se fraudes ou falsificações. Nos contratos que envolvem imóveis, é necessário que os respectivos cônjuges também assinem.</a:t>
            </a:r>
          </a:p>
          <a:p>
            <a:r>
              <a:rPr lang="pt-BR" dirty="0"/>
              <a:t>O usuário do </a:t>
            </a:r>
            <a:r>
              <a:rPr lang="pt-BR" dirty="0" err="1"/>
              <a:t>DireitoNet</a:t>
            </a:r>
            <a:r>
              <a:rPr lang="pt-BR" dirty="0"/>
              <a:t> pode valer-se dos modelos oferecidos, usando-os da forma que melhor convier, inclusive combinando as cláusulas de vários modelos a fim de ter um contrato personalizado e completo. As palavras grifadas em amarelo deverão ser substituídas pelos dados reais. Em caso de dúvidas, </a:t>
            </a:r>
            <a:r>
              <a:rPr lang="pt-BR" b="1" dirty="0"/>
              <a:t>procure sempre um advogado</a:t>
            </a:r>
            <a:r>
              <a:rPr lang="pt-BR" dirty="0"/>
              <a:t>, pois ele conhece as disposições legais e é capacitado para auxiliar na elaboração de um contrato perfeito e válido.</a:t>
            </a:r>
          </a:p>
          <a:p>
            <a:endParaRPr lang="pt-BR" dirty="0"/>
          </a:p>
        </p:txBody>
      </p:sp>
    </p:spTree>
    <p:extLst>
      <p:ext uri="{BB962C8B-B14F-4D97-AF65-F5344CB8AC3E}">
        <p14:creationId xmlns:p14="http://schemas.microsoft.com/office/powerpoint/2010/main" val="124754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Contrato de prestação de serviço de criação de site</a:t>
            </a:r>
            <a:br>
              <a:rPr lang="pt-BR" dirty="0" smtClean="0"/>
            </a:br>
            <a:endParaRPr lang="pt-BR" dirty="0"/>
          </a:p>
        </p:txBody>
      </p:sp>
      <p:sp>
        <p:nvSpPr>
          <p:cNvPr id="4" name="Espaço Reservado para Conteúdo 3"/>
          <p:cNvSpPr>
            <a:spLocks noGrp="1"/>
          </p:cNvSpPr>
          <p:nvPr>
            <p:ph idx="1"/>
          </p:nvPr>
        </p:nvSpPr>
        <p:spPr/>
        <p:txBody>
          <a:bodyPr/>
          <a:lstStyle/>
          <a:p>
            <a:pPr fontAlgn="base"/>
            <a:r>
              <a:rPr lang="pt-BR" dirty="0"/>
              <a:t>Além da entrega propriamente dita do </a:t>
            </a:r>
            <a:r>
              <a:rPr lang="pt-BR" i="1" dirty="0"/>
              <a:t>website</a:t>
            </a:r>
            <a:r>
              <a:rPr lang="pt-BR" dirty="0"/>
              <a:t>, o contratado pode, por meio deste contrato, se comprometer também a </a:t>
            </a:r>
            <a:r>
              <a:rPr lang="pt-BR" b="1" dirty="0"/>
              <a:t>criar a identidade visual</a:t>
            </a:r>
            <a:r>
              <a:rPr lang="pt-BR" dirty="0"/>
              <a:t> que será utilizada pelo contratante, a </a:t>
            </a:r>
            <a:r>
              <a:rPr lang="pt-BR" b="1" dirty="0"/>
              <a:t>criar o </a:t>
            </a:r>
            <a:r>
              <a:rPr lang="pt-BR" b="1" i="1" dirty="0"/>
              <a:t>layout</a:t>
            </a:r>
            <a:r>
              <a:rPr lang="pt-BR" dirty="0"/>
              <a:t> do </a:t>
            </a:r>
            <a:r>
              <a:rPr lang="pt-BR" i="1" dirty="0"/>
              <a:t>website</a:t>
            </a:r>
            <a:r>
              <a:rPr lang="pt-BR" dirty="0"/>
              <a:t> e a </a:t>
            </a:r>
            <a:r>
              <a:rPr lang="pt-BR" b="1" dirty="0"/>
              <a:t>realizar a manutenção prolongada</a:t>
            </a:r>
            <a:r>
              <a:rPr lang="pt-BR" dirty="0"/>
              <a:t> do </a:t>
            </a:r>
            <a:r>
              <a:rPr lang="pt-BR" i="1" dirty="0"/>
              <a:t>website</a:t>
            </a:r>
            <a:r>
              <a:rPr lang="pt-BR" dirty="0"/>
              <a:t>, por um período predeterminado, após a sua publicação.</a:t>
            </a:r>
          </a:p>
          <a:p>
            <a:pPr fontAlgn="base"/>
            <a:r>
              <a:rPr lang="pt-BR" dirty="0"/>
              <a:t>Este modelo distingue, portanto, quatro serviços distintos:</a:t>
            </a:r>
          </a:p>
          <a:p>
            <a:endParaRPr lang="pt-BR" dirty="0"/>
          </a:p>
        </p:txBody>
      </p:sp>
    </p:spTree>
    <p:extLst>
      <p:ext uri="{BB962C8B-B14F-4D97-AF65-F5344CB8AC3E}">
        <p14:creationId xmlns:p14="http://schemas.microsoft.com/office/powerpoint/2010/main" val="419213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pPr fontAlgn="base"/>
            <a:r>
              <a:rPr lang="pt-BR" dirty="0"/>
              <a:t>o serviço de </a:t>
            </a:r>
            <a:r>
              <a:rPr lang="pt-BR" b="1" dirty="0"/>
              <a:t>desenvolvimento</a:t>
            </a:r>
            <a:r>
              <a:rPr lang="pt-BR" dirty="0"/>
              <a:t> do </a:t>
            </a:r>
            <a:r>
              <a:rPr lang="pt-BR" i="1" dirty="0"/>
              <a:t>website</a:t>
            </a:r>
            <a:r>
              <a:rPr lang="pt-BR" dirty="0"/>
              <a:t>, entendido como a programação (</a:t>
            </a:r>
            <a:r>
              <a:rPr lang="pt-BR" i="1" dirty="0" err="1"/>
              <a:t>frontend</a:t>
            </a:r>
            <a:r>
              <a:rPr lang="pt-BR" i="1" dirty="0"/>
              <a:t> </a:t>
            </a:r>
            <a:r>
              <a:rPr lang="pt-BR" dirty="0"/>
              <a:t>e</a:t>
            </a:r>
            <a:r>
              <a:rPr lang="pt-BR" i="1" dirty="0"/>
              <a:t> </a:t>
            </a:r>
            <a:r>
              <a:rPr lang="pt-BR" i="1" dirty="0" err="1"/>
              <a:t>backend</a:t>
            </a:r>
            <a:r>
              <a:rPr lang="pt-BR" dirty="0"/>
              <a:t>) e a disponibilização do </a:t>
            </a:r>
            <a:r>
              <a:rPr lang="pt-BR" i="1" dirty="0"/>
              <a:t>site</a:t>
            </a:r>
            <a:r>
              <a:rPr lang="pt-BR" dirty="0"/>
              <a:t> para acesso ao público por meio da </a:t>
            </a:r>
            <a:r>
              <a:rPr lang="pt-BR" i="1" dirty="0"/>
              <a:t>internet</a:t>
            </a:r>
            <a:r>
              <a:rPr lang="pt-BR" dirty="0"/>
              <a:t>;</a:t>
            </a:r>
          </a:p>
          <a:p>
            <a:pPr fontAlgn="base"/>
            <a:r>
              <a:rPr lang="pt-BR" dirty="0"/>
              <a:t>o serviço de </a:t>
            </a:r>
            <a:r>
              <a:rPr lang="pt-BR" b="1" dirty="0"/>
              <a:t>criação do </a:t>
            </a:r>
            <a:r>
              <a:rPr lang="pt-BR" b="1" i="1" dirty="0"/>
              <a:t>layout</a:t>
            </a:r>
            <a:r>
              <a:rPr lang="pt-BR" b="1" dirty="0"/>
              <a:t> </a:t>
            </a:r>
            <a:r>
              <a:rPr lang="pt-BR" dirty="0"/>
              <a:t>do </a:t>
            </a:r>
            <a:r>
              <a:rPr lang="pt-BR" i="1" dirty="0"/>
              <a:t>website</a:t>
            </a:r>
            <a:r>
              <a:rPr lang="pt-BR" dirty="0"/>
              <a:t>, ou seja, do </a:t>
            </a:r>
            <a:r>
              <a:rPr lang="pt-BR" i="1" dirty="0"/>
              <a:t>design</a:t>
            </a:r>
            <a:r>
              <a:rPr lang="pt-BR" dirty="0"/>
              <a:t> do website a ser criado;</a:t>
            </a:r>
          </a:p>
          <a:p>
            <a:pPr fontAlgn="base"/>
            <a:r>
              <a:rPr lang="pt-BR" dirty="0"/>
              <a:t>o serviço de </a:t>
            </a:r>
            <a:r>
              <a:rPr lang="pt-BR" b="1" dirty="0"/>
              <a:t>criação da identidade visual</a:t>
            </a:r>
            <a:r>
              <a:rPr lang="pt-BR" dirty="0"/>
              <a:t> que será utilizada pelo contratante, ou seja, do símbolo gráfico que distinguirá as atividades ou os produtos do contratante dos demais (a identidade visual é, muitas vezes, o elemento visual da marca de uma empresa ou de um negócio);</a:t>
            </a:r>
          </a:p>
          <a:p>
            <a:pPr fontAlgn="base"/>
            <a:r>
              <a:rPr lang="pt-BR" dirty="0"/>
              <a:t>o serviço de </a:t>
            </a:r>
            <a:r>
              <a:rPr lang="pt-BR" b="1" dirty="0"/>
              <a:t>manutenção</a:t>
            </a:r>
            <a:r>
              <a:rPr lang="pt-BR" dirty="0"/>
              <a:t> do </a:t>
            </a:r>
            <a:r>
              <a:rPr lang="pt-BR" i="1" dirty="0"/>
              <a:t>website</a:t>
            </a:r>
            <a:r>
              <a:rPr lang="pt-BR" dirty="0"/>
              <a:t>, que pode compreender atividades como publicação de conteúdo, gestão de banco de dados, criação de novas páginas etc., a depender do que for negociado entre as partes.</a:t>
            </a:r>
          </a:p>
          <a:p>
            <a:endParaRPr lang="pt-BR" dirty="0"/>
          </a:p>
        </p:txBody>
      </p:sp>
    </p:spTree>
    <p:extLst>
      <p:ext uri="{BB962C8B-B14F-4D97-AF65-F5344CB8AC3E}">
        <p14:creationId xmlns:p14="http://schemas.microsoft.com/office/powerpoint/2010/main" val="278113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fontAlgn="base"/>
            <a:r>
              <a:rPr lang="pt-BR" dirty="0"/>
              <a:t>Se a criação do </a:t>
            </a:r>
            <a:r>
              <a:rPr lang="pt-BR" i="1" dirty="0"/>
              <a:t>layout</a:t>
            </a:r>
            <a:r>
              <a:rPr lang="pt-BR" dirty="0"/>
              <a:t> e a criação da identidade visual não estiverem entre os serviços prestados pelo contratado, estes deverão ser </a:t>
            </a:r>
            <a:r>
              <a:rPr lang="pt-BR" b="1" dirty="0"/>
              <a:t>fornecidos pelo contratante</a:t>
            </a:r>
            <a:r>
              <a:rPr lang="pt-BR" dirty="0"/>
              <a:t>.</a:t>
            </a:r>
          </a:p>
          <a:p>
            <a:pPr fontAlgn="base"/>
            <a:r>
              <a:rPr lang="pt-BR" dirty="0"/>
              <a:t>Neste documento, estarão especificados, dentre outros, os </a:t>
            </a:r>
            <a:r>
              <a:rPr lang="pt-BR" b="1" dirty="0"/>
              <a:t>prazos de execução dos serviços</a:t>
            </a:r>
            <a:r>
              <a:rPr lang="pt-BR" dirty="0"/>
              <a:t> nele descritos e os </a:t>
            </a:r>
            <a:r>
              <a:rPr lang="pt-BR" b="1" dirty="0"/>
              <a:t>valores a serem pagos</a:t>
            </a:r>
            <a:r>
              <a:rPr lang="pt-BR" dirty="0"/>
              <a:t> por eles, além de suas </a:t>
            </a:r>
            <a:r>
              <a:rPr lang="pt-BR" b="1" dirty="0"/>
              <a:t>formas de pagamento</a:t>
            </a:r>
            <a:r>
              <a:rPr lang="pt-BR" dirty="0"/>
              <a:t>. O contrato poderá, ainda, incluir um </a:t>
            </a:r>
            <a:r>
              <a:rPr lang="pt-BR" b="1" dirty="0"/>
              <a:t>cronograma predefinido de execução dos serviços</a:t>
            </a:r>
            <a:r>
              <a:rPr lang="pt-BR" dirty="0"/>
              <a:t>.</a:t>
            </a:r>
          </a:p>
          <a:p>
            <a:pPr fontAlgn="base"/>
            <a:r>
              <a:rPr lang="pt-BR" dirty="0"/>
              <a:t>O contrato contém, também, normas que tratam da </a:t>
            </a:r>
            <a:r>
              <a:rPr lang="pt-BR" b="1" dirty="0"/>
              <a:t>proteção de dados pessoais</a:t>
            </a:r>
            <a:r>
              <a:rPr lang="pt-BR" dirty="0"/>
              <a:t> dos futuros usuários do </a:t>
            </a:r>
            <a:r>
              <a:rPr lang="pt-BR" i="1" dirty="0"/>
              <a:t>website</a:t>
            </a:r>
            <a:r>
              <a:rPr lang="pt-BR" dirty="0"/>
              <a:t> a ser desenvolvido, elaboradas em conformidade com a Lei Federal nº 13.709/2018 (Lei Geral de Proteção de Dados Pessoais - LGPD).</a:t>
            </a:r>
          </a:p>
          <a:p>
            <a:endParaRPr lang="pt-BR" dirty="0"/>
          </a:p>
        </p:txBody>
      </p:sp>
    </p:spTree>
    <p:extLst>
      <p:ext uri="{BB962C8B-B14F-4D97-AF65-F5344CB8AC3E}">
        <p14:creationId xmlns:p14="http://schemas.microsoft.com/office/powerpoint/2010/main" val="339191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Quem pode utilizar este documento?</a:t>
            </a:r>
            <a:r>
              <a:rPr lang="pt-BR" dirty="0" smtClean="0"/>
              <a:t/>
            </a:r>
            <a:br>
              <a:rPr lang="pt-BR" dirty="0" smtClean="0"/>
            </a:br>
            <a:endParaRPr lang="pt-BR" dirty="0"/>
          </a:p>
        </p:txBody>
      </p:sp>
      <p:sp>
        <p:nvSpPr>
          <p:cNvPr id="3" name="Espaço Reservado para Conteúdo 2"/>
          <p:cNvSpPr>
            <a:spLocks noGrp="1"/>
          </p:cNvSpPr>
          <p:nvPr>
            <p:ph idx="1"/>
          </p:nvPr>
        </p:nvSpPr>
        <p:spPr/>
        <p:txBody>
          <a:bodyPr/>
          <a:lstStyle/>
          <a:p>
            <a:pPr fontAlgn="base"/>
            <a:r>
              <a:rPr lang="pt-BR" dirty="0" smtClean="0"/>
              <a:t>Este </a:t>
            </a:r>
            <a:r>
              <a:rPr lang="pt-BR" dirty="0"/>
              <a:t>documento poderá ser utilizado por </a:t>
            </a:r>
            <a:r>
              <a:rPr lang="pt-BR" b="1" dirty="0"/>
              <a:t>pessoas jurídicas</a:t>
            </a:r>
            <a:r>
              <a:rPr lang="pt-BR" dirty="0"/>
              <a:t> ou por </a:t>
            </a:r>
            <a:r>
              <a:rPr lang="pt-BR" b="1" dirty="0"/>
              <a:t>pessoas físicas</a:t>
            </a:r>
            <a:r>
              <a:rPr lang="pt-BR" dirty="0"/>
              <a:t>, incluindo empresários individuais, como os </a:t>
            </a:r>
            <a:r>
              <a:rPr lang="pt-BR" b="1" dirty="0"/>
              <a:t>microempreendedores individuais - MEI</a:t>
            </a:r>
            <a:r>
              <a:rPr lang="pt-BR" dirty="0"/>
              <a:t>. Qualquer uma destas pessoas poderá assumir, no contrato, o papel de contratado ou de contratante.</a:t>
            </a:r>
          </a:p>
          <a:p>
            <a:endParaRPr lang="pt-BR" dirty="0"/>
          </a:p>
        </p:txBody>
      </p:sp>
    </p:spTree>
    <p:extLst>
      <p:ext uri="{BB962C8B-B14F-4D97-AF65-F5344CB8AC3E}">
        <p14:creationId xmlns:p14="http://schemas.microsoft.com/office/powerpoint/2010/main" val="272492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Como utilizar este documento?</a:t>
            </a:r>
            <a:r>
              <a:rPr lang="pt-BR" dirty="0" smtClean="0"/>
              <a:t/>
            </a:r>
            <a:br>
              <a:rPr lang="pt-BR" dirty="0" smtClean="0"/>
            </a:br>
            <a:endParaRPr lang="pt-BR" dirty="0"/>
          </a:p>
        </p:txBody>
      </p:sp>
      <p:sp>
        <p:nvSpPr>
          <p:cNvPr id="3" name="Espaço Reservado para Conteúdo 2"/>
          <p:cNvSpPr>
            <a:spLocks noGrp="1"/>
          </p:cNvSpPr>
          <p:nvPr>
            <p:ph idx="1"/>
          </p:nvPr>
        </p:nvSpPr>
        <p:spPr/>
        <p:txBody>
          <a:bodyPr>
            <a:normAutofit fontScale="92500" lnSpcReduction="20000"/>
          </a:bodyPr>
          <a:lstStyle/>
          <a:p>
            <a:pPr fontAlgn="base"/>
            <a:r>
              <a:rPr lang="pt-BR" dirty="0" smtClean="0"/>
              <a:t>No </a:t>
            </a:r>
            <a:r>
              <a:rPr lang="pt-BR" dirty="0"/>
              <a:t>presente contrato, </a:t>
            </a:r>
            <a:r>
              <a:rPr lang="pt-BR" b="1" dirty="0"/>
              <a:t>há a opção de adicionar a manutenção prolongada do </a:t>
            </a:r>
            <a:r>
              <a:rPr lang="pt-BR" b="1" i="1" dirty="0"/>
              <a:t>website</a:t>
            </a:r>
            <a:r>
              <a:rPr lang="pt-BR" dirty="0"/>
              <a:t> entre os serviços a serem prestados pelo contratado. Caso se faça utilização deste recurso, esta prestação de serviço não poderá ter prazo maior que 4 (quatro) anos, de acordo com o Código Civil.</a:t>
            </a:r>
          </a:p>
          <a:p>
            <a:pPr fontAlgn="base"/>
            <a:r>
              <a:rPr lang="pt-BR" dirty="0"/>
              <a:t>Além disso, por força do Estatuto da Criança e do Adolescente, </a:t>
            </a:r>
            <a:r>
              <a:rPr lang="pt-BR" b="1" dirty="0"/>
              <a:t>pessoas menores de 14 (quatorze) anos não podem firmar contratos de prestação de serviços</a:t>
            </a:r>
            <a:r>
              <a:rPr lang="pt-BR" dirty="0"/>
              <a:t>.</a:t>
            </a:r>
          </a:p>
          <a:p>
            <a:pPr fontAlgn="base"/>
            <a:r>
              <a:rPr lang="pt-BR" dirty="0"/>
              <a:t>Após integralmente lido e compreendido, o contrato deve ser </a:t>
            </a:r>
            <a:r>
              <a:rPr lang="pt-BR" b="1" dirty="0"/>
              <a:t>preenchido</a:t>
            </a:r>
            <a:r>
              <a:rPr lang="pt-BR" dirty="0"/>
              <a:t> e </a:t>
            </a:r>
            <a:r>
              <a:rPr lang="pt-BR" b="1" dirty="0"/>
              <a:t>assinado</a:t>
            </a:r>
            <a:r>
              <a:rPr lang="pt-BR" dirty="0"/>
              <a:t> por todas as partes e, idealmente, por duas testemunhas. </a:t>
            </a:r>
            <a:r>
              <a:rPr lang="pt-BR" b="1" dirty="0"/>
              <a:t>Cada parte deverá receber e guardar uma via do documento</a:t>
            </a:r>
            <a:r>
              <a:rPr lang="pt-BR" dirty="0"/>
              <a:t>. Ainda que não obrigatório, o instrumento poderá ser registrado no Cartório de Registro de Títulos e Documentos. Apenas com o registro público o contrato passará a ser válido para pessoas alheias a esta relação jurídica.</a:t>
            </a:r>
          </a:p>
          <a:p>
            <a:endParaRPr lang="pt-BR" dirty="0"/>
          </a:p>
        </p:txBody>
      </p:sp>
    </p:spTree>
    <p:extLst>
      <p:ext uri="{BB962C8B-B14F-4D97-AF65-F5344CB8AC3E}">
        <p14:creationId xmlns:p14="http://schemas.microsoft.com/office/powerpoint/2010/main" val="104797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O Direito aplicável</a:t>
            </a:r>
            <a:r>
              <a:rPr lang="pt-BR" dirty="0" smtClean="0"/>
              <a:t/>
            </a:r>
            <a:br>
              <a:rPr lang="pt-BR" dirty="0" smtClean="0"/>
            </a:br>
            <a:endParaRPr lang="pt-BR" dirty="0"/>
          </a:p>
        </p:txBody>
      </p:sp>
      <p:sp>
        <p:nvSpPr>
          <p:cNvPr id="3" name="Espaço Reservado para Conteúdo 2"/>
          <p:cNvSpPr>
            <a:spLocks noGrp="1"/>
          </p:cNvSpPr>
          <p:nvPr>
            <p:ph idx="1"/>
          </p:nvPr>
        </p:nvSpPr>
        <p:spPr/>
        <p:txBody>
          <a:bodyPr/>
          <a:lstStyle/>
          <a:p>
            <a:pPr fontAlgn="base"/>
            <a:r>
              <a:rPr lang="pt-BR" dirty="0" smtClean="0"/>
              <a:t>Este </a:t>
            </a:r>
            <a:r>
              <a:rPr lang="pt-BR" dirty="0"/>
              <a:t>contrato não tem previsão específica em lei, mas a ele são aplicáveis as normas do Código Civil Brasileiro (Lei Federal n. 10.406, de 10 de janeiro de 2002), especialmente as relativas à empreitada e à prestação de serviços, no que for cabível.</a:t>
            </a:r>
          </a:p>
          <a:p>
            <a:endParaRPr lang="pt-BR" dirty="0"/>
          </a:p>
        </p:txBody>
      </p:sp>
    </p:spTree>
    <p:extLst>
      <p:ext uri="{BB962C8B-B14F-4D97-AF65-F5344CB8AC3E}">
        <p14:creationId xmlns:p14="http://schemas.microsoft.com/office/powerpoint/2010/main" val="414715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Quando um contrato é necessário?</a:t>
            </a:r>
            <a:br>
              <a:rPr lang="pt-BR" b="1" dirty="0" smtClean="0"/>
            </a:br>
            <a:endParaRPr lang="pt-BR" dirty="0"/>
          </a:p>
        </p:txBody>
      </p:sp>
      <p:sp>
        <p:nvSpPr>
          <p:cNvPr id="3" name="Espaço Reservado para Conteúdo 2"/>
          <p:cNvSpPr>
            <a:spLocks noGrp="1"/>
          </p:cNvSpPr>
          <p:nvPr>
            <p:ph idx="1"/>
          </p:nvPr>
        </p:nvSpPr>
        <p:spPr/>
        <p:txBody>
          <a:bodyPr/>
          <a:lstStyle/>
          <a:p>
            <a:r>
              <a:rPr lang="pt-BR" dirty="0" smtClean="0"/>
              <a:t>Milhares </a:t>
            </a:r>
            <a:r>
              <a:rPr lang="pt-BR" dirty="0"/>
              <a:t>de pessoas realizam acordos diariamente sem se preocuparem com as formalidades e exigências legais. É certo que, para ser válido, nem todo acordo precisa ser formalizado através de um contrato. Ocorre que, frequentemente, esses acordos não são cumpridos por uma das partes e, nestes casos, a falta de um instrumento disciplinando-os causa problemas à parte prejudicada. O contrato formalizado é essencial para um eventual ajuizamento de ação, pois poderá constituir o único meio de prova que a parte possui</a:t>
            </a:r>
          </a:p>
          <a:p>
            <a:endParaRPr lang="pt-BR" dirty="0"/>
          </a:p>
        </p:txBody>
      </p:sp>
    </p:spTree>
    <p:extLst>
      <p:ext uri="{BB962C8B-B14F-4D97-AF65-F5344CB8AC3E}">
        <p14:creationId xmlns:p14="http://schemas.microsoft.com/office/powerpoint/2010/main" val="3098778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1365161" y="859987"/>
            <a:ext cx="8655542" cy="5316976"/>
          </a:xfrm>
          <a:prstGeom prst="rect">
            <a:avLst/>
          </a:prstGeom>
        </p:spPr>
      </p:pic>
    </p:spTree>
    <p:extLst>
      <p:ext uri="{BB962C8B-B14F-4D97-AF65-F5344CB8AC3E}">
        <p14:creationId xmlns:p14="http://schemas.microsoft.com/office/powerpoint/2010/main" val="187578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838200" y="1690688"/>
            <a:ext cx="10890820" cy="2972940"/>
          </a:xfrm>
          <a:prstGeom prst="rect">
            <a:avLst/>
          </a:prstGeom>
        </p:spPr>
      </p:pic>
    </p:spTree>
    <p:extLst>
      <p:ext uri="{BB962C8B-B14F-4D97-AF65-F5344CB8AC3E}">
        <p14:creationId xmlns:p14="http://schemas.microsoft.com/office/powerpoint/2010/main" val="1874277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38200" y="1063368"/>
            <a:ext cx="10731052" cy="4066504"/>
          </a:xfrm>
          <a:prstGeom prst="rect">
            <a:avLst/>
          </a:prstGeom>
        </p:spPr>
      </p:pic>
    </p:spTree>
    <p:extLst>
      <p:ext uri="{BB962C8B-B14F-4D97-AF65-F5344CB8AC3E}">
        <p14:creationId xmlns:p14="http://schemas.microsoft.com/office/powerpoint/2010/main" val="244812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38200" y="685052"/>
            <a:ext cx="10442888" cy="3316242"/>
          </a:xfrm>
          <a:prstGeom prst="rect">
            <a:avLst/>
          </a:prstGeom>
        </p:spPr>
      </p:pic>
    </p:spTree>
    <p:extLst>
      <p:ext uri="{BB962C8B-B14F-4D97-AF65-F5344CB8AC3E}">
        <p14:creationId xmlns:p14="http://schemas.microsoft.com/office/powerpoint/2010/main" val="405772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981847" y="965915"/>
            <a:ext cx="10926002" cy="5455746"/>
          </a:xfrm>
          <a:prstGeom prst="rect">
            <a:avLst/>
          </a:prstGeom>
        </p:spPr>
      </p:pic>
    </p:spTree>
    <p:extLst>
      <p:ext uri="{BB962C8B-B14F-4D97-AF65-F5344CB8AC3E}">
        <p14:creationId xmlns:p14="http://schemas.microsoft.com/office/powerpoint/2010/main" val="177933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967508" y="772733"/>
            <a:ext cx="10433439" cy="5087154"/>
          </a:xfrm>
          <a:prstGeom prst="rect">
            <a:avLst/>
          </a:prstGeom>
        </p:spPr>
      </p:pic>
    </p:spTree>
    <p:extLst>
      <p:ext uri="{BB962C8B-B14F-4D97-AF65-F5344CB8AC3E}">
        <p14:creationId xmlns:p14="http://schemas.microsoft.com/office/powerpoint/2010/main" val="2786970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682580" y="586482"/>
            <a:ext cx="10792496" cy="6407603"/>
          </a:xfrm>
          <a:prstGeom prst="rect">
            <a:avLst/>
          </a:prstGeom>
        </p:spPr>
      </p:pic>
    </p:spTree>
    <p:extLst>
      <p:ext uri="{BB962C8B-B14F-4D97-AF65-F5344CB8AC3E}">
        <p14:creationId xmlns:p14="http://schemas.microsoft.com/office/powerpoint/2010/main" val="3631931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38200" y="579550"/>
            <a:ext cx="10983652" cy="4739425"/>
          </a:xfrm>
          <a:prstGeom prst="rect">
            <a:avLst/>
          </a:prstGeom>
        </p:spPr>
      </p:pic>
    </p:spTree>
    <p:extLst>
      <p:ext uri="{BB962C8B-B14F-4D97-AF65-F5344CB8AC3E}">
        <p14:creationId xmlns:p14="http://schemas.microsoft.com/office/powerpoint/2010/main" val="2353352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38199" y="1690689"/>
            <a:ext cx="10515601" cy="1941154"/>
          </a:xfrm>
          <a:prstGeom prst="rect">
            <a:avLst/>
          </a:prstGeom>
        </p:spPr>
      </p:pic>
    </p:spTree>
    <p:extLst>
      <p:ext uri="{BB962C8B-B14F-4D97-AF65-F5344CB8AC3E}">
        <p14:creationId xmlns:p14="http://schemas.microsoft.com/office/powerpoint/2010/main" val="1099980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838199" y="1349106"/>
            <a:ext cx="10633153" cy="2849407"/>
          </a:xfrm>
          <a:prstGeom prst="rect">
            <a:avLst/>
          </a:prstGeom>
        </p:spPr>
      </p:pic>
    </p:spTree>
    <p:extLst>
      <p:ext uri="{BB962C8B-B14F-4D97-AF65-F5344CB8AC3E}">
        <p14:creationId xmlns:p14="http://schemas.microsoft.com/office/powerpoint/2010/main" val="348099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Fonte de obrigação</a:t>
            </a:r>
            <a:br>
              <a:rPr lang="pt-BR" b="1" dirty="0" smtClean="0"/>
            </a:br>
            <a:endParaRPr lang="pt-BR" dirty="0"/>
          </a:p>
        </p:txBody>
      </p:sp>
      <p:sp>
        <p:nvSpPr>
          <p:cNvPr id="3" name="Espaço Reservado para Conteúdo 2"/>
          <p:cNvSpPr>
            <a:spLocks noGrp="1"/>
          </p:cNvSpPr>
          <p:nvPr>
            <p:ph idx="1"/>
          </p:nvPr>
        </p:nvSpPr>
        <p:spPr/>
        <p:txBody>
          <a:bodyPr/>
          <a:lstStyle/>
          <a:p>
            <a:r>
              <a:rPr lang="pt-BR" dirty="0" smtClean="0"/>
              <a:t>O </a:t>
            </a:r>
            <a:r>
              <a:rPr lang="pt-BR" dirty="0"/>
              <a:t>contrato é a mais utilizada </a:t>
            </a:r>
            <a:r>
              <a:rPr lang="pt-BR" dirty="0">
                <a:hlinkClick r:id="rId2"/>
              </a:rPr>
              <a:t>fonte de obrigação</a:t>
            </a:r>
            <a:r>
              <a:rPr lang="pt-BR" dirty="0"/>
              <a:t>, que é o vínculo de direito em que um sujeito passivo (devedor) tem de dar, fazer ou não fazer uma prestação a um sujeito ativo (credor), sendo que o não cumprimento o sujeita à perda de seus bens para o pagamento ao credor. Para se caracterizar uma obrigação são necessários três elementos: pessoas, prestação e vínculo jurídico. Assim, o contrato deve conter cláusulas que abranjam, no mínimo, estes elementos constitutivos da obrigação.</a:t>
            </a:r>
          </a:p>
          <a:p>
            <a:endParaRPr lang="pt-BR" dirty="0"/>
          </a:p>
        </p:txBody>
      </p:sp>
    </p:spTree>
    <p:extLst>
      <p:ext uri="{BB962C8B-B14F-4D97-AF65-F5344CB8AC3E}">
        <p14:creationId xmlns:p14="http://schemas.microsoft.com/office/powerpoint/2010/main" val="954937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38199" y="1825624"/>
            <a:ext cx="10515601" cy="2900921"/>
          </a:xfrm>
          <a:prstGeom prst="rect">
            <a:avLst/>
          </a:prstGeom>
        </p:spPr>
      </p:pic>
    </p:spTree>
    <p:extLst>
      <p:ext uri="{BB962C8B-B14F-4D97-AF65-F5344CB8AC3E}">
        <p14:creationId xmlns:p14="http://schemas.microsoft.com/office/powerpoint/2010/main" val="1208775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38200" y="515155"/>
            <a:ext cx="10515600" cy="5495053"/>
          </a:xfrm>
          <a:prstGeom prst="rect">
            <a:avLst/>
          </a:prstGeom>
        </p:spPr>
      </p:pic>
    </p:spTree>
    <p:extLst>
      <p:ext uri="{BB962C8B-B14F-4D97-AF65-F5344CB8AC3E}">
        <p14:creationId xmlns:p14="http://schemas.microsoft.com/office/powerpoint/2010/main" val="3173820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838200" y="365125"/>
            <a:ext cx="10737462" cy="4992486"/>
          </a:xfrm>
          <a:prstGeom prst="rect">
            <a:avLst/>
          </a:prstGeom>
        </p:spPr>
      </p:pic>
    </p:spTree>
    <p:extLst>
      <p:ext uri="{BB962C8B-B14F-4D97-AF65-F5344CB8AC3E}">
        <p14:creationId xmlns:p14="http://schemas.microsoft.com/office/powerpoint/2010/main" val="1685254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72913" y="365125"/>
            <a:ext cx="10446174" cy="4239027"/>
          </a:xfrm>
          <a:prstGeom prst="rect">
            <a:avLst/>
          </a:prstGeom>
        </p:spPr>
      </p:pic>
    </p:spTree>
    <p:extLst>
      <p:ext uri="{BB962C8B-B14F-4D97-AF65-F5344CB8AC3E}">
        <p14:creationId xmlns:p14="http://schemas.microsoft.com/office/powerpoint/2010/main" val="450641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838201" y="455277"/>
            <a:ext cx="8511862" cy="5843585"/>
          </a:xfrm>
          <a:prstGeom prst="rect">
            <a:avLst/>
          </a:prstGeom>
        </p:spPr>
      </p:pic>
    </p:spTree>
    <p:extLst>
      <p:ext uri="{BB962C8B-B14F-4D97-AF65-F5344CB8AC3E}">
        <p14:creationId xmlns:p14="http://schemas.microsoft.com/office/powerpoint/2010/main" val="21418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Elementos do contrato</a:t>
            </a:r>
            <a:br>
              <a:rPr lang="pt-BR" b="1" dirty="0" smtClean="0"/>
            </a:b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O </a:t>
            </a:r>
            <a:r>
              <a:rPr lang="pt-BR" dirty="0"/>
              <a:t>contrato deve apresentar a </a:t>
            </a:r>
            <a:r>
              <a:rPr lang="pt-BR" b="1" dirty="0"/>
              <a:t>qualificação das partes</a:t>
            </a:r>
            <a:r>
              <a:rPr lang="pt-BR" dirty="0"/>
              <a:t> envolvidas, de forma que possam ser individualizadas e encontradas em seus respectivos domicílios. Deve, também, especificar o </a:t>
            </a:r>
            <a:r>
              <a:rPr lang="pt-BR" b="1" dirty="0"/>
              <a:t>objeto</a:t>
            </a:r>
            <a:r>
              <a:rPr lang="pt-BR" dirty="0"/>
              <a:t> do acordo, que pode ser um serviço, uma coisa móvel ou imóvel, a entrega de algum valor, etc. Além disso, o </a:t>
            </a:r>
            <a:r>
              <a:rPr lang="pt-BR" b="1" dirty="0"/>
              <a:t>vínculo</a:t>
            </a:r>
            <a:r>
              <a:rPr lang="pt-BR" dirty="0"/>
              <a:t> que une os contratantes também deve ser detalhado.</a:t>
            </a:r>
          </a:p>
          <a:p>
            <a:r>
              <a:rPr lang="pt-BR" dirty="0"/>
              <a:t>Pelo Novo Código Civil, art. 421, a liberdade de contratar deve ser exercida em razão e nos limites da </a:t>
            </a:r>
            <a:r>
              <a:rPr lang="pt-BR" dirty="0">
                <a:hlinkClick r:id="rId2"/>
              </a:rPr>
              <a:t>função social do contrato</a:t>
            </a:r>
            <a:r>
              <a:rPr lang="pt-BR" dirty="0"/>
              <a:t>. O contrato exerce uma função e apresenta um conteúdo constante: o de ser o centro da vida dos negócios. É o instrumento prático que realiza o trabalho de harmonizar interesses não coincidentes. O contrato se origina da vontade das partes e só se aperfeiçoa quando, pela transigência de cada um, os contratantes alcançam um acordo satisfatório a ambos.</a:t>
            </a:r>
          </a:p>
          <a:p>
            <a:endParaRPr lang="pt-BR" dirty="0"/>
          </a:p>
        </p:txBody>
      </p:sp>
    </p:spTree>
    <p:extLst>
      <p:ext uri="{BB962C8B-B14F-4D97-AF65-F5344CB8AC3E}">
        <p14:creationId xmlns:p14="http://schemas.microsoft.com/office/powerpoint/2010/main" val="307131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Requisitos essenciais</a:t>
            </a:r>
            <a:br>
              <a:rPr lang="pt-BR" b="1" dirty="0" smtClean="0"/>
            </a:br>
            <a:endParaRPr lang="pt-BR" dirty="0"/>
          </a:p>
        </p:txBody>
      </p:sp>
      <p:sp>
        <p:nvSpPr>
          <p:cNvPr id="3" name="Espaço Reservado para Conteúdo 2"/>
          <p:cNvSpPr>
            <a:spLocks noGrp="1"/>
          </p:cNvSpPr>
          <p:nvPr>
            <p:ph idx="1"/>
          </p:nvPr>
        </p:nvSpPr>
        <p:spPr/>
        <p:txBody>
          <a:bodyPr>
            <a:normAutofit/>
          </a:bodyPr>
          <a:lstStyle/>
          <a:p>
            <a:r>
              <a:rPr lang="pt-BR" dirty="0" smtClean="0"/>
              <a:t>De </a:t>
            </a:r>
            <a:r>
              <a:rPr lang="pt-BR" dirty="0"/>
              <a:t>acordo com art. 108, Novo Código Civil, a validade do </a:t>
            </a:r>
            <a:r>
              <a:rPr lang="pt-BR" dirty="0">
                <a:hlinkClick r:id="rId2"/>
              </a:rPr>
              <a:t>negócio jurídico</a:t>
            </a:r>
            <a:r>
              <a:rPr lang="pt-BR" dirty="0"/>
              <a:t> requer:</a:t>
            </a:r>
          </a:p>
          <a:p>
            <a:r>
              <a:rPr lang="pt-BR" dirty="0"/>
              <a:t>I - agente capaz;</a:t>
            </a:r>
            <a:br>
              <a:rPr lang="pt-BR" dirty="0"/>
            </a:br>
            <a:r>
              <a:rPr lang="pt-BR" dirty="0"/>
              <a:t>II - objeto lícito, possível, determinado ou determinável;</a:t>
            </a:r>
            <a:br>
              <a:rPr lang="pt-BR" dirty="0"/>
            </a:br>
            <a:r>
              <a:rPr lang="pt-BR" dirty="0"/>
              <a:t>III - forma prescrita ou não defesa em lei</a:t>
            </a:r>
            <a:r>
              <a:rPr lang="pt-BR" dirty="0" smtClean="0"/>
              <a:t>.</a:t>
            </a:r>
            <a:endParaRPr lang="pt-BR" dirty="0"/>
          </a:p>
        </p:txBody>
      </p:sp>
    </p:spTree>
    <p:extLst>
      <p:ext uri="{BB962C8B-B14F-4D97-AF65-F5344CB8AC3E}">
        <p14:creationId xmlns:p14="http://schemas.microsoft.com/office/powerpoint/2010/main" val="23145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62500" lnSpcReduction="20000"/>
          </a:bodyPr>
          <a:lstStyle/>
          <a:p>
            <a:r>
              <a:rPr lang="pt-BR" b="1" dirty="0" smtClean="0"/>
              <a:t>Capaz</a:t>
            </a:r>
            <a:r>
              <a:rPr lang="pt-BR" dirty="0" smtClean="0"/>
              <a:t> é aquela pessoa que pode exercer pessoalmente seus direitos e responder por suas obrigações. Porém, excepcionalmente, algumas pessoas são consideradas incapazes pela lei, que as proíbe de exercer pessoalmente todos ou alguns atos jurídicos, em decorrência de não possuir os requisitos indispensáveis para tal. A incapacidade divide-se em absoluta ou relativa. Na celebração de contratos, os absolutamente incapazes deverão ser representados e os relativamente incapazes deverão ser assistidos por quem de direito para que o instrumento possa ser válido. As partes contratantes também podem ser pessoas jurídicas, desde que devidamente representadas pelos respectivos sócios, gerentes, etc. O contrato também deve apresentar um </a:t>
            </a:r>
            <a:r>
              <a:rPr lang="pt-BR" b="1" dirty="0" smtClean="0"/>
              <a:t>objeto lícito</a:t>
            </a:r>
            <a:r>
              <a:rPr lang="pt-BR" dirty="0" smtClean="0"/>
              <a:t>, que não traga desabono às partes contratantes e, também, à sociedade.</a:t>
            </a:r>
          </a:p>
          <a:p>
            <a:r>
              <a:rPr lang="pt-BR" dirty="0" smtClean="0"/>
              <a:t>Geralmente os contratos têm </a:t>
            </a:r>
            <a:r>
              <a:rPr lang="pt-BR" b="1" dirty="0" smtClean="0"/>
              <a:t>forma livre</a:t>
            </a:r>
            <a:r>
              <a:rPr lang="pt-BR" dirty="0" smtClean="0"/>
              <a:t>, aperfeiçoando-se pela mera troca dos consentimentos. Já os </a:t>
            </a:r>
            <a:r>
              <a:rPr lang="pt-BR" b="1" dirty="0" smtClean="0"/>
              <a:t>contratos solenes</a:t>
            </a:r>
            <a:r>
              <a:rPr lang="pt-BR" dirty="0" smtClean="0"/>
              <a:t> dependem de forma imposta em lei. Dentre os contratos solenes encontram-se os que dependem de escritura pública, como, por exemplo, os contratos translativos de </a:t>
            </a:r>
            <a:r>
              <a:rPr lang="pt-BR" dirty="0" smtClean="0">
                <a:hlinkClick r:id="rId2"/>
              </a:rPr>
              <a:t>direitos reais</a:t>
            </a:r>
            <a:r>
              <a:rPr lang="pt-BR" dirty="0" smtClean="0"/>
              <a:t> sobre imóveis de valor superior a determinada cifra (CC, art. 108). Quando a lei exigir escritura pública, os contraentes deverão dirigir-se ao Cartório para firmar o acordo.</a:t>
            </a:r>
          </a:p>
          <a:p>
            <a:r>
              <a:rPr lang="pt-BR" dirty="0" smtClean="0"/>
              <a:t>Nas demais hipóteses, ou seja, quando o contrato tiver forma livre, as partes poderão, sozinhas, formalizar o acordo, bastando observar as cláusulas mínimas e detalhes especiais para o caso concreto. Nesse caso, os contratantes deverão assinar ao final do instrumento, sempre acompanhados de, no mínimo, duas testemunhas maiores e capazes, devendo ser reconhecida a firma de todos os signatários.</a:t>
            </a:r>
          </a:p>
          <a:p>
            <a:endParaRPr lang="pt-BR" dirty="0"/>
          </a:p>
        </p:txBody>
      </p:sp>
    </p:spTree>
    <p:extLst>
      <p:ext uri="{BB962C8B-B14F-4D97-AF65-F5344CB8AC3E}">
        <p14:creationId xmlns:p14="http://schemas.microsoft.com/office/powerpoint/2010/main" val="167762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Obrigatoriedade</a:t>
            </a:r>
            <a:br>
              <a:rPr lang="pt-BR" b="1" dirty="0" smtClean="0"/>
            </a:br>
            <a:endParaRPr lang="pt-BR" dirty="0"/>
          </a:p>
        </p:txBody>
      </p:sp>
      <p:sp>
        <p:nvSpPr>
          <p:cNvPr id="3" name="Espaço Reservado para Conteúdo 2"/>
          <p:cNvSpPr>
            <a:spLocks noGrp="1"/>
          </p:cNvSpPr>
          <p:nvPr>
            <p:ph idx="1"/>
          </p:nvPr>
        </p:nvSpPr>
        <p:spPr/>
        <p:txBody>
          <a:bodyPr>
            <a:normAutofit/>
          </a:bodyPr>
          <a:lstStyle/>
          <a:p>
            <a:r>
              <a:rPr lang="pt-BR" dirty="0" smtClean="0"/>
              <a:t>Uma </a:t>
            </a:r>
            <a:r>
              <a:rPr lang="pt-BR" dirty="0"/>
              <a:t>vez formalizado, o contrato liga as partes concordantes, estabelecendo um vínculo obrigacional entre elas. Tal vínculo se impõe aos contratantes, que, em tese, só o podem desatar pela concordância de todos os interessados. E o descumprimento do contrato por qualquer da partes, exceto nos casos permitidos em lei, sujeita o inadimplente à reparação das </a:t>
            </a:r>
            <a:r>
              <a:rPr lang="pt-BR" dirty="0">
                <a:hlinkClick r:id="rId2"/>
              </a:rPr>
              <a:t>perdas e danos</a:t>
            </a:r>
            <a:r>
              <a:rPr lang="pt-BR" dirty="0"/>
              <a:t> (CC, art. 389). É a lei que torna obrigatório o cumprimento do contrato e que também obriga aquele que livremente se vinculou a manter sua promessa, procurando, desse modo, assegurar as relações assim estabelecidas.</a:t>
            </a:r>
          </a:p>
          <a:p>
            <a:endParaRPr lang="pt-BR" dirty="0"/>
          </a:p>
        </p:txBody>
      </p:sp>
    </p:spTree>
    <p:extLst>
      <p:ext uri="{BB962C8B-B14F-4D97-AF65-F5344CB8AC3E}">
        <p14:creationId xmlns:p14="http://schemas.microsoft.com/office/powerpoint/2010/main" val="177158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O contrato preliminar</a:t>
            </a:r>
            <a:br>
              <a:rPr lang="pt-BR" b="1" dirty="0" smtClean="0"/>
            </a:b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Ao </a:t>
            </a:r>
            <a:r>
              <a:rPr lang="pt-BR" dirty="0"/>
              <a:t>firmar contrato preliminar os contratantes assumem uma obrigação recíproca de fazer, ou seja, a de, oportunamente, se outorgarem um contrato definitivo. Trata-se de uma promessa de contratar ou de prestar declaração de vontade. É a obrigação firmada de concretizar num futuro o contrato definitivo, fruto da </a:t>
            </a:r>
            <a:r>
              <a:rPr lang="pt-BR" dirty="0">
                <a:hlinkClick r:id="rId2"/>
              </a:rPr>
              <a:t>autonomia da vontade</a:t>
            </a:r>
            <a:r>
              <a:rPr lang="pt-BR" dirty="0"/>
              <a:t>.</a:t>
            </a:r>
          </a:p>
          <a:p>
            <a:r>
              <a:rPr lang="pt-BR" dirty="0"/>
              <a:t>Exceto quanto à forma, o contrato preliminar deve conter todos os requisitos essenciais ao contrato a ser celebrado (CC, art. 462). Esse tipo de negócio, embora a lei não o diga, deve ser celebrado por escrito, pois a prova exclusivamente testemunhal não pode ser admitida (CC, art. 227) em negócios acima de determinado valor.</a:t>
            </a:r>
          </a:p>
          <a:p>
            <a:endParaRPr lang="pt-BR" dirty="0"/>
          </a:p>
        </p:txBody>
      </p:sp>
    </p:spTree>
    <p:extLst>
      <p:ext uri="{BB962C8B-B14F-4D97-AF65-F5344CB8AC3E}">
        <p14:creationId xmlns:p14="http://schemas.microsoft.com/office/powerpoint/2010/main" val="23363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Dicas práticas</a:t>
            </a:r>
            <a:br>
              <a:rPr lang="pt-BR" b="1" dirty="0" smtClean="0"/>
            </a:br>
            <a:endParaRPr lang="pt-BR" dirty="0"/>
          </a:p>
        </p:txBody>
      </p:sp>
      <p:sp>
        <p:nvSpPr>
          <p:cNvPr id="3" name="Espaço Reservado para Conteúdo 2"/>
          <p:cNvSpPr>
            <a:spLocks noGrp="1"/>
          </p:cNvSpPr>
          <p:nvPr>
            <p:ph idx="1"/>
          </p:nvPr>
        </p:nvSpPr>
        <p:spPr/>
        <p:txBody>
          <a:bodyPr/>
          <a:lstStyle/>
          <a:p>
            <a:r>
              <a:rPr lang="pt-BR" b="1" dirty="0" smtClean="0"/>
              <a:t>Acordo </a:t>
            </a:r>
            <a:r>
              <a:rPr lang="pt-BR" b="1" dirty="0"/>
              <a:t>e boa fé</a:t>
            </a:r>
            <a:endParaRPr lang="pt-BR" dirty="0"/>
          </a:p>
          <a:p>
            <a:r>
              <a:rPr lang="pt-BR" dirty="0"/>
              <a:t>Antes de redigir o instrumento, as partes devem debater todas as cláusulas que formaram o contrato, para que nenhum contratante saia prejudicado.</a:t>
            </a:r>
          </a:p>
          <a:p>
            <a:endParaRPr lang="pt-BR" dirty="0"/>
          </a:p>
        </p:txBody>
      </p:sp>
    </p:spTree>
    <p:extLst>
      <p:ext uri="{BB962C8B-B14F-4D97-AF65-F5344CB8AC3E}">
        <p14:creationId xmlns:p14="http://schemas.microsoft.com/office/powerpoint/2010/main" val="366423061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685</Words>
  <Application>Microsoft Office PowerPoint</Application>
  <PresentationFormat>Widescreen</PresentationFormat>
  <Paragraphs>48</Paragraphs>
  <Slides>34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34</vt:i4>
      </vt:variant>
    </vt:vector>
  </HeadingPairs>
  <TitlesOfParts>
    <vt:vector size="38" baseType="lpstr">
      <vt:lpstr>Arial</vt:lpstr>
      <vt:lpstr>Calibri</vt:lpstr>
      <vt:lpstr>Calibri Light</vt:lpstr>
      <vt:lpstr>Tema do Office</vt:lpstr>
      <vt:lpstr>Apresentação do PowerPoint</vt:lpstr>
      <vt:lpstr>Quando um contrato é necessário? </vt:lpstr>
      <vt:lpstr>Fonte de obrigação </vt:lpstr>
      <vt:lpstr>Elementos do contrato </vt:lpstr>
      <vt:lpstr>Requisitos essenciais </vt:lpstr>
      <vt:lpstr>Apresentação do PowerPoint</vt:lpstr>
      <vt:lpstr>Obrigatoriedade </vt:lpstr>
      <vt:lpstr>O contrato preliminar </vt:lpstr>
      <vt:lpstr>Dicas práticas </vt:lpstr>
      <vt:lpstr>Cláusulas </vt:lpstr>
      <vt:lpstr>Ajuste escrito </vt:lpstr>
      <vt:lpstr>Confirmação das informações e requisitos do negócio jurídico </vt:lpstr>
      <vt:lpstr>Assinatura das partes </vt:lpstr>
      <vt:lpstr>Contrato de prestação de serviço de criação de site </vt:lpstr>
      <vt:lpstr>Apresentação do PowerPoint</vt:lpstr>
      <vt:lpstr>Apresentação do PowerPoint</vt:lpstr>
      <vt:lpstr>Quem pode utilizar este documento? </vt:lpstr>
      <vt:lpstr>Como utilizar este documento? </vt:lpstr>
      <vt:lpstr>O Direito aplicável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Simone</dc:creator>
  <cp:lastModifiedBy>Simone</cp:lastModifiedBy>
  <cp:revision>5</cp:revision>
  <dcterms:created xsi:type="dcterms:W3CDTF">2022-06-13T14:05:24Z</dcterms:created>
  <dcterms:modified xsi:type="dcterms:W3CDTF">2022-06-13T15:17:33Z</dcterms:modified>
</cp:coreProperties>
</file>