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653A5F-F2A3-4BD2-BD76-705FB1744714}" v="338" dt="2025-08-15T18:20:28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0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20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664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2289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72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97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49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92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0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92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407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67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ea typeface="+mj-lt"/>
                <a:cs typeface="+mj-lt"/>
              </a:rPr>
              <a:t>Funções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em</a:t>
            </a:r>
            <a:r>
              <a:rPr lang="de-DE" dirty="0">
                <a:ea typeface="+mj-lt"/>
                <a:cs typeface="+mj-lt"/>
              </a:rPr>
              <a:t> Python: </a:t>
            </a:r>
            <a:r>
              <a:rPr lang="de-DE" dirty="0" err="1">
                <a:ea typeface="+mj-lt"/>
                <a:cs typeface="+mj-lt"/>
              </a:rPr>
              <a:t>Conceitos</a:t>
            </a:r>
            <a:r>
              <a:rPr lang="de-DE" dirty="0">
                <a:ea typeface="+mj-lt"/>
                <a:cs typeface="+mj-lt"/>
              </a:rPr>
              <a:t>, </a:t>
            </a:r>
            <a:r>
              <a:rPr lang="de-DE" dirty="0" err="1">
                <a:ea typeface="+mj-lt"/>
                <a:cs typeface="+mj-lt"/>
              </a:rPr>
              <a:t>Exemplos</a:t>
            </a:r>
            <a:r>
              <a:rPr lang="de-DE" dirty="0">
                <a:ea typeface="+mj-lt"/>
                <a:cs typeface="+mj-lt"/>
              </a:rPr>
              <a:t> e </a:t>
            </a:r>
            <a:r>
              <a:rPr lang="de-DE" dirty="0" err="1">
                <a:ea typeface="+mj-lt"/>
                <a:cs typeface="+mj-lt"/>
              </a:rPr>
              <a:t>Importação</a:t>
            </a:r>
            <a:r>
              <a:rPr lang="de-DE" dirty="0">
                <a:ea typeface="+mj-lt"/>
                <a:cs typeface="+mj-lt"/>
              </a:rPr>
              <a:t> de </a:t>
            </a:r>
            <a:r>
              <a:rPr lang="de-DE" dirty="0" err="1">
                <a:ea typeface="+mj-lt"/>
                <a:cs typeface="+mj-lt"/>
              </a:rPr>
              <a:t>Códigos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Externos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7EFCF-94B5-260F-C2FC-2BC84D94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5400" err="1">
                <a:latin typeface="Consolas"/>
              </a:rPr>
              <a:t>runpy</a:t>
            </a:r>
            <a:r>
              <a:rPr lang="pt-BR" sz="3600" err="1">
                <a:latin typeface="Consolas"/>
              </a:rPr>
              <a:t>.run_path</a:t>
            </a:r>
            <a:r>
              <a:rPr lang="pt-BR" sz="3600" dirty="0">
                <a:latin typeface="Consolas"/>
              </a:rPr>
              <a:t>()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05400-8620-372F-B7F2-88E0C2A9A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ü"/>
            </a:pPr>
            <a:endParaRPr lang="pt-BR" dirty="0">
              <a:latin typeface="Consolas"/>
            </a:endParaRPr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Executa script como se fosse um módulo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Isola o contexto do script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Pode apresentar problemas de codificação e saída no terminal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Não roda novo processo, executa dentro do processo atual</a:t>
            </a:r>
            <a:endParaRPr lang="pt-BR" dirty="0"/>
          </a:p>
          <a:p>
            <a:pPr>
              <a:buFont typeface="Wingdings"/>
              <a:buChar char="ü"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>
              <a:buFont typeface="Wingdings"/>
              <a:buChar char="ü"/>
            </a:pPr>
            <a:endParaRPr lang="pt-BR" dirty="0"/>
          </a:p>
          <a:p>
            <a:pPr>
              <a:buFont typeface="Wingdings"/>
              <a:buChar char="ü"/>
            </a:pPr>
            <a:endParaRPr lang="pt-BR" dirty="0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64FFE45B-6408-D875-420D-873A0380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522" y="4106254"/>
            <a:ext cx="7363477" cy="238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4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697A2-84EF-8850-7246-709475BC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 err="1">
                <a:latin typeface="Consolas"/>
              </a:rPr>
              <a:t>exec</a:t>
            </a:r>
            <a:r>
              <a:rPr lang="pt-BR" sz="6000" dirty="0">
                <a:latin typeface="Consolas"/>
              </a:rPr>
              <a:t>()</a:t>
            </a:r>
            <a:endParaRPr lang="pt-BR" sz="8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D12DF9-2B69-EDC6-7679-F1C5B0BCD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ü"/>
            </a:pPr>
            <a:endParaRPr lang="pt-BR" dirty="0">
              <a:latin typeface="Consolas"/>
            </a:endParaRPr>
          </a:p>
          <a:p>
            <a:pPr>
              <a:buFont typeface="Wingdings"/>
              <a:buChar char="ü"/>
            </a:pPr>
            <a:r>
              <a:rPr lang="pt-BR">
                <a:ea typeface="+mn-lt"/>
                <a:cs typeface="+mn-lt"/>
              </a:rPr>
              <a:t>Executa código Python diretamente de uma string ou arquivo</a:t>
            </a:r>
            <a:endParaRPr lang="pt-BR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Código roda dentro do processo atual, sem isolamento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Risco de sobrepor variáveis locais/globais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Mais suscetível a erros e problemas de manutenção</a:t>
            </a:r>
            <a:endParaRPr lang="pt-BR" dirty="0"/>
          </a:p>
          <a:p>
            <a:pPr>
              <a:buFont typeface="Wingdings"/>
              <a:buChar char="ü"/>
            </a:pPr>
            <a:endParaRPr lang="pt-BR" dirty="0"/>
          </a:p>
        </p:txBody>
      </p:sp>
      <p:pic>
        <p:nvPicPr>
          <p:cNvPr id="5" name="Imagem 4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58A9EAF-5E3A-3E0B-19B7-E6DE420B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502" y="3543169"/>
            <a:ext cx="5384365" cy="26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44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19C58-99E3-1B16-C818-4FA3B9351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err="1">
                <a:latin typeface="Consolas"/>
              </a:rPr>
              <a:t>subprocess.run</a:t>
            </a:r>
            <a:r>
              <a:rPr lang="pt-BR" sz="4800" dirty="0">
                <a:latin typeface="Consolas"/>
              </a:rPr>
              <a:t>()</a:t>
            </a:r>
            <a:endParaRPr lang="pt-BR" sz="7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730F5-0EB5-1FDC-5464-AD79C77D7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ü"/>
            </a:pPr>
            <a:endParaRPr lang="pt-BR" dirty="0">
              <a:latin typeface="Consolas"/>
            </a:endParaRPr>
          </a:p>
          <a:p>
            <a:pPr>
              <a:buFont typeface="Wingdings"/>
              <a:buChar char="ü"/>
            </a:pPr>
            <a:r>
              <a:rPr lang="pt-BR">
                <a:ea typeface="+mn-lt"/>
                <a:cs typeface="+mn-lt"/>
              </a:rPr>
              <a:t>Roda o script como um processo separado</a:t>
            </a:r>
            <a:endParaRPr lang="pt-BR"/>
          </a:p>
          <a:p>
            <a:pPr>
              <a:buFont typeface="Wingdings"/>
              <a:buChar char="ü"/>
            </a:pPr>
            <a:r>
              <a:rPr lang="pt-BR">
                <a:ea typeface="+mn-lt"/>
                <a:cs typeface="+mn-lt"/>
              </a:rPr>
              <a:t>Entrada e saída funcionam normalmente no terminal</a:t>
            </a:r>
            <a:endParaRPr lang="pt-BR"/>
          </a:p>
          <a:p>
            <a:pPr>
              <a:buFont typeface="Wingdings"/>
              <a:buChar char="ü"/>
            </a:pPr>
            <a:r>
              <a:rPr lang="pt-BR">
                <a:ea typeface="+mn-lt"/>
                <a:cs typeface="+mn-lt"/>
              </a:rPr>
              <a:t>Mantém ambiente do terminal (como codificação UTF-8)</a:t>
            </a:r>
            <a:endParaRPr lang="pt-BR"/>
          </a:p>
          <a:p>
            <a:pPr>
              <a:buFont typeface="Wingdings"/>
              <a:buChar char="ü"/>
            </a:pPr>
            <a:r>
              <a:rPr lang="pt-BR">
                <a:ea typeface="+mn-lt"/>
                <a:cs typeface="+mn-lt"/>
              </a:rPr>
              <a:t>Recomendado para executar scripts externos que usam input/output</a:t>
            </a:r>
            <a:endParaRPr lang="pt-BR"/>
          </a:p>
          <a:p>
            <a:pPr>
              <a:buFont typeface="Wingdings"/>
              <a:buChar char="ü"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A3F6D4F-C2DF-E914-77EC-3A2374A0B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366" y="4639522"/>
            <a:ext cx="6195816" cy="20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18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F9660-39F0-7302-C663-33B38BD7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037" y="949673"/>
            <a:ext cx="11361106" cy="1346439"/>
          </a:xfrm>
        </p:spPr>
        <p:txBody>
          <a:bodyPr>
            <a:normAutofit/>
          </a:bodyPr>
          <a:lstStyle/>
          <a:p>
            <a:r>
              <a:rPr lang="pt-BR" sz="3600" dirty="0">
                <a:latin typeface="Aptos"/>
              </a:rPr>
              <a:t>Por que usar </a:t>
            </a:r>
            <a:r>
              <a:rPr lang="pt-BR" sz="3600" dirty="0" err="1">
                <a:latin typeface="Consolas"/>
              </a:rPr>
              <a:t>subprocess</a:t>
            </a:r>
            <a:r>
              <a:rPr lang="pt-BR" sz="3600" dirty="0">
                <a:latin typeface="Aptos"/>
              </a:rPr>
              <a:t> em vez de </a:t>
            </a:r>
            <a:r>
              <a:rPr lang="pt-BR" sz="3600" dirty="0" err="1">
                <a:latin typeface="Consolas"/>
              </a:rPr>
              <a:t>runpy</a:t>
            </a:r>
            <a:r>
              <a:rPr lang="pt-BR" sz="3600" dirty="0">
                <a:latin typeface="Aptos"/>
              </a:rPr>
              <a:t> ou </a:t>
            </a:r>
            <a:r>
              <a:rPr lang="pt-BR" sz="3600" dirty="0" err="1">
                <a:latin typeface="Consolas"/>
              </a:rPr>
              <a:t>exec</a:t>
            </a:r>
            <a:r>
              <a:rPr lang="pt-BR" sz="3600" dirty="0">
                <a:latin typeface="Aptos"/>
              </a:rPr>
              <a:t>?</a:t>
            </a:r>
            <a:endParaRPr lang="pt-BR" sz="54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05AD50-37A7-8792-59C1-50EF8E82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ü"/>
            </a:pPr>
            <a:endParaRPr lang="pt-BR" dirty="0"/>
          </a:p>
          <a:p>
            <a:pPr>
              <a:buFont typeface="Wingdings" panose="020B0604020202020204" pitchFamily="34" charset="0"/>
              <a:buChar char="ü"/>
            </a:pPr>
            <a:r>
              <a:rPr lang="pt-BR" dirty="0">
                <a:ea typeface="+mn-lt"/>
                <a:cs typeface="+mn-lt"/>
              </a:rPr>
              <a:t>Garante que a acentuação funcione corretamente no terminal</a:t>
            </a:r>
            <a:endParaRPr lang="pt-BR" dirty="0"/>
          </a:p>
          <a:p>
            <a:pPr>
              <a:buFont typeface="Wingdings" panose="020B0604020202020204" pitchFamily="34" charset="0"/>
              <a:buChar char="ü"/>
            </a:pPr>
            <a:r>
              <a:rPr lang="pt-BR" dirty="0">
                <a:ea typeface="+mn-lt"/>
                <a:cs typeface="+mn-lt"/>
              </a:rPr>
              <a:t>Evita conflito entre </a:t>
            </a:r>
            <a:r>
              <a:rPr lang="pt-BR" dirty="0" err="1">
                <a:ea typeface="+mn-lt"/>
                <a:cs typeface="+mn-lt"/>
              </a:rPr>
              <a:t>namespaces</a:t>
            </a:r>
            <a:r>
              <a:rPr lang="pt-BR" dirty="0">
                <a:ea typeface="+mn-lt"/>
                <a:cs typeface="+mn-lt"/>
              </a:rPr>
              <a:t> dos scripts</a:t>
            </a:r>
            <a:endParaRPr lang="pt-BR" dirty="0"/>
          </a:p>
          <a:p>
            <a:pPr>
              <a:buFont typeface="Wingdings" panose="020B0604020202020204" pitchFamily="34" charset="0"/>
              <a:buChar char="ü"/>
            </a:pPr>
            <a:r>
              <a:rPr lang="pt-BR" dirty="0">
                <a:ea typeface="+mn-lt"/>
                <a:cs typeface="+mn-lt"/>
              </a:rPr>
              <a:t>Facilita o controle do processo e saída padrão</a:t>
            </a:r>
            <a:endParaRPr lang="pt-BR" dirty="0"/>
          </a:p>
          <a:p>
            <a:pPr>
              <a:buFont typeface="Wingdings" panose="020B0604020202020204" pitchFamily="34" charset="0"/>
              <a:buChar char="ü"/>
            </a:pPr>
            <a:r>
              <a:rPr lang="pt-BR" dirty="0">
                <a:ea typeface="+mn-lt"/>
                <a:cs typeface="+mn-lt"/>
              </a:rPr>
              <a:t>Maior compatibilidade entre sistemas operacionais</a:t>
            </a:r>
            <a:endParaRPr lang="pt-BR" dirty="0"/>
          </a:p>
          <a:p>
            <a:pPr>
              <a:buFont typeface="Wingdings" panose="020B0604020202020204" pitchFamily="34" charset="0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755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812C2-9D9E-0481-D80C-73AE436D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latin typeface="Aptos"/>
              </a:rPr>
              <a:t>Problemas comuns com acentuação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B777-A13B-900A-7545-19C79518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Codificação errada do arquivo fonte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Terminal não configurado para UTF-8 (Windows)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Falta de linha </a:t>
            </a:r>
            <a:r>
              <a:rPr lang="pt-BR" dirty="0">
                <a:latin typeface="Consolas"/>
              </a:rPr>
              <a:t># -*- </a:t>
            </a:r>
            <a:r>
              <a:rPr lang="pt-BR" dirty="0" err="1">
                <a:latin typeface="Consolas"/>
              </a:rPr>
              <a:t>coding</a:t>
            </a:r>
            <a:r>
              <a:rPr lang="pt-BR" dirty="0">
                <a:latin typeface="Consolas"/>
              </a:rPr>
              <a:t>: utf-8 -*-</a:t>
            </a:r>
            <a:r>
              <a:rPr lang="pt-BR" dirty="0">
                <a:ea typeface="+mn-lt"/>
                <a:cs typeface="+mn-lt"/>
              </a:rPr>
              <a:t> no topo do script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Solução: salvar arquivo em UTF-8 + </a:t>
            </a:r>
            <a:r>
              <a:rPr lang="pt-BR" dirty="0" err="1">
                <a:latin typeface="Consolas"/>
              </a:rPr>
              <a:t>chcp</a:t>
            </a:r>
            <a:r>
              <a:rPr lang="pt-BR" dirty="0">
                <a:latin typeface="Consolas"/>
              </a:rPr>
              <a:t> 65001</a:t>
            </a:r>
            <a:r>
              <a:rPr lang="pt-BR" dirty="0">
                <a:ea typeface="+mn-lt"/>
                <a:cs typeface="+mn-lt"/>
              </a:rPr>
              <a:t> no terminal Windows + usar </a:t>
            </a:r>
            <a:r>
              <a:rPr lang="pt-BR" dirty="0" err="1">
                <a:latin typeface="Consolas"/>
              </a:rPr>
              <a:t>subprocess</a:t>
            </a:r>
            <a:endParaRPr lang="pt-BR" dirty="0" err="1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372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3FA44-1FEF-ED11-36CA-3DC978334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ea typeface="+mj-lt"/>
                <a:cs typeface="+mj-lt"/>
              </a:rPr>
              <a:t>Exemplo prático de acentuação correta</a:t>
            </a:r>
            <a:endParaRPr lang="pt-BR" sz="4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37D58-0327-F809-00E1-A182D7D9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567E36C8-45C8-0008-E9D0-0D231E97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30" y="1822602"/>
            <a:ext cx="11236759" cy="437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67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B2C0D-AF1D-2452-F0E3-CE062639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latin typeface="Aptos"/>
              </a:rPr>
              <a:t>Dicas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91C0C8-1DAA-132A-F859-9770C0330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/>
              <a:buChar char="ü"/>
            </a:pPr>
            <a:endParaRPr lang="pt-BR" dirty="0">
              <a:ea typeface="+mn-lt"/>
              <a:cs typeface="+mn-lt"/>
            </a:endParaRPr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Use funções para organizar código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Separe exercícios em arquivos/funções distintas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Prefira </a:t>
            </a:r>
            <a:r>
              <a:rPr lang="pt-BR" sz="3600" b="1" dirty="0" err="1">
                <a:latin typeface="Consolas"/>
                <a:ea typeface="+mn-lt"/>
                <a:cs typeface="+mn-lt"/>
              </a:rPr>
              <a:t>subprocess</a:t>
            </a:r>
            <a:r>
              <a:rPr lang="pt-BR" sz="3600" b="1" dirty="0">
                <a:ea typeface="+mn-lt"/>
                <a:cs typeface="+mn-lt"/>
              </a:rPr>
              <a:t> </a:t>
            </a:r>
            <a:r>
              <a:rPr lang="pt-BR" dirty="0">
                <a:ea typeface="+mn-lt"/>
                <a:cs typeface="+mn-lt"/>
              </a:rPr>
              <a:t>para chamar scripts externos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Sempre garanta codificação UTF-8 nos arquivos e terminal</a:t>
            </a:r>
            <a:endParaRPr lang="pt-BR" dirty="0"/>
          </a:p>
          <a:p>
            <a:pPr>
              <a:buFont typeface="Wingdings"/>
              <a:buChar char="ü"/>
            </a:pPr>
            <a:r>
              <a:rPr lang="pt-BR" dirty="0">
                <a:ea typeface="+mn-lt"/>
                <a:cs typeface="+mn-lt"/>
              </a:rPr>
              <a:t>Teste scripts individualmente antes de integrar no menu</a:t>
            </a:r>
            <a:endParaRPr lang="pt-BR" dirty="0"/>
          </a:p>
          <a:p>
            <a:pPr>
              <a:buFont typeface="Wingdings"/>
              <a:buChar char="ü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2968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37D2F-6C79-C599-A5AD-EDD9E230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latin typeface="Aptos"/>
              </a:rPr>
              <a:t>Objetivo da Apresentação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364C3-85A5-D7CE-4498-76F81CEF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Entender o que são funções em Python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Aprender a criar e usar funções simples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Ver exemplos práticos de funções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Conhecer formas de chamar scripts externos: </a:t>
            </a:r>
            <a:r>
              <a:rPr lang="pt-BR" dirty="0" err="1">
                <a:latin typeface="Consolas"/>
              </a:rPr>
              <a:t>runpy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latin typeface="Consolas"/>
              </a:rPr>
              <a:t>exec</a:t>
            </a:r>
            <a:r>
              <a:rPr lang="pt-BR" dirty="0">
                <a:ea typeface="+mn-lt"/>
                <a:cs typeface="+mn-lt"/>
              </a:rPr>
              <a:t>, </a:t>
            </a:r>
            <a:r>
              <a:rPr lang="pt-BR" dirty="0" err="1">
                <a:latin typeface="Consolas"/>
              </a:rPr>
              <a:t>subprocess</a:t>
            </a:r>
            <a:endParaRPr lang="pt-BR" dirty="0" err="1"/>
          </a:p>
          <a:p>
            <a:r>
              <a:rPr lang="pt-BR" dirty="0">
                <a:ea typeface="+mn-lt"/>
                <a:cs typeface="+mn-lt"/>
              </a:rPr>
              <a:t>Discutir problema de acentuação e como resolver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Saber quando usar cada forma de execução externa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262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FC1D11-F64F-CB05-E08F-13BF9CD68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latin typeface="Aptos"/>
              </a:rPr>
              <a:t>O que é uma função?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67206-52FF-7517-3DEC-82C631BAF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>
                <a:ea typeface="+mn-lt"/>
                <a:cs typeface="+mn-lt"/>
              </a:rPr>
              <a:t>Bloco de código que executa uma tarefa específica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Pode receber dados de entrada (parâmetros)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Pode retornar um resultado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Ajuda a organizar, reaproveitar e facilitar manutenção do código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689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26895-0F39-9207-F572-52A178C0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Exemplo básico de função (Média de notas)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ADE269-99D2-CAC9-799E-9AC53CE6F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105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dirty="0" err="1">
                <a:ea typeface="+mn-lt"/>
                <a:cs typeface="+mn-lt"/>
              </a:rPr>
              <a:t>def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err="1">
                <a:ea typeface="+mn-lt"/>
                <a:cs typeface="+mn-lt"/>
              </a:rPr>
              <a:t>calcula_media</a:t>
            </a:r>
            <a:r>
              <a:rPr lang="pt-BR" dirty="0">
                <a:ea typeface="+mn-lt"/>
                <a:cs typeface="+mn-lt"/>
              </a:rPr>
              <a:t>(n1, n2, n3, n4):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   </a:t>
            </a:r>
            <a:r>
              <a:rPr lang="pt-BR" err="1">
                <a:ea typeface="+mn-lt"/>
                <a:cs typeface="+mn-lt"/>
              </a:rPr>
              <a:t>return</a:t>
            </a:r>
            <a:r>
              <a:rPr lang="pt-BR">
                <a:ea typeface="+mn-lt"/>
                <a:cs typeface="+mn-lt"/>
              </a:rPr>
              <a:t> (n1 + n2 + n3 + n4) / 4</a:t>
            </a:r>
            <a:endParaRPr lang="pt-BR"/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>
                <a:ea typeface="+mn-lt"/>
                <a:cs typeface="+mn-lt"/>
              </a:rPr>
              <a:t>notas = [7, 8, 9, 6]</a:t>
            </a:r>
            <a:endParaRPr lang="pt-BR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media = </a:t>
            </a:r>
            <a:r>
              <a:rPr lang="pt-BR" dirty="0" err="1">
                <a:ea typeface="+mn-lt"/>
                <a:cs typeface="+mn-lt"/>
              </a:rPr>
              <a:t>calcula_media</a:t>
            </a:r>
            <a:r>
              <a:rPr lang="pt-BR" dirty="0">
                <a:ea typeface="+mn-lt"/>
                <a:cs typeface="+mn-lt"/>
              </a:rPr>
              <a:t>(*notas)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print(</a:t>
            </a:r>
            <a:r>
              <a:rPr lang="pt-BR" dirty="0" err="1">
                <a:ea typeface="+mn-lt"/>
                <a:cs typeface="+mn-lt"/>
              </a:rPr>
              <a:t>f'Média</a:t>
            </a:r>
            <a:r>
              <a:rPr lang="pt-BR" dirty="0">
                <a:ea typeface="+mn-lt"/>
                <a:cs typeface="+mn-lt"/>
              </a:rPr>
              <a:t>: {media:.2f}')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6B1ACF-2985-7448-C406-F53C95C959F9}"/>
              </a:ext>
            </a:extLst>
          </p:cNvPr>
          <p:cNvSpPr txBox="1"/>
          <p:nvPr/>
        </p:nvSpPr>
        <p:spPr>
          <a:xfrm>
            <a:off x="6774376" y="2002131"/>
            <a:ext cx="5122411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800" b="1" dirty="0">
                <a:ea typeface="+mn-lt"/>
                <a:cs typeface="+mn-lt"/>
              </a:rPr>
              <a:t>Explicação:</a:t>
            </a:r>
            <a:endParaRPr lang="pt-BR" sz="2800" b="1" dirty="0"/>
          </a:p>
          <a:p>
            <a:endParaRPr lang="pt-BR" sz="2800" b="1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Criamos uma função que calcula a média das 4 notas</a:t>
            </a:r>
            <a:endParaRPr lang="pt-BR" sz="2800" b="1" dirty="0"/>
          </a:p>
          <a:p>
            <a:pPr marL="285750" indent="-285750">
              <a:buFont typeface="Arial"/>
              <a:buChar char="•"/>
            </a:pPr>
            <a:r>
              <a:rPr lang="pt-BR" sz="2800" b="1" dirty="0">
                <a:ea typeface="+mn-lt"/>
                <a:cs typeface="+mn-lt"/>
              </a:rPr>
              <a:t>Passamos as notas e imprimimos o resultado formatado</a:t>
            </a:r>
            <a:endParaRPr lang="pt-BR" sz="2800" b="1" dirty="0"/>
          </a:p>
          <a:p>
            <a:pPr algn="l"/>
            <a:endParaRPr lang="pt-BR" sz="3200" b="1" dirty="0"/>
          </a:p>
        </p:txBody>
      </p:sp>
    </p:spTree>
    <p:extLst>
      <p:ext uri="{BB962C8B-B14F-4D97-AF65-F5344CB8AC3E}">
        <p14:creationId xmlns:p14="http://schemas.microsoft.com/office/powerpoint/2010/main" val="868778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D243D-5827-F08C-0AAC-84177086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Funções para maior e menor nota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362BC-D2B7-61D8-D252-64806E126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1899" y="1470721"/>
            <a:ext cx="5860092" cy="4706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4000" err="1">
                <a:ea typeface="+mn-lt"/>
                <a:cs typeface="+mn-lt"/>
              </a:rPr>
              <a:t>def</a:t>
            </a:r>
            <a:r>
              <a:rPr lang="pt-BR" sz="4000" dirty="0">
                <a:ea typeface="+mn-lt"/>
                <a:cs typeface="+mn-lt"/>
              </a:rPr>
              <a:t> </a:t>
            </a:r>
            <a:r>
              <a:rPr lang="pt-BR" sz="4000" err="1">
                <a:solidFill>
                  <a:schemeClr val="accent5"/>
                </a:solidFill>
                <a:ea typeface="+mn-lt"/>
                <a:cs typeface="+mn-lt"/>
              </a:rPr>
              <a:t>maior_nota</a:t>
            </a:r>
            <a:r>
              <a:rPr lang="pt-BR" sz="4000" dirty="0">
                <a:ea typeface="+mn-lt"/>
                <a:cs typeface="+mn-lt"/>
              </a:rPr>
              <a:t>(notas):</a:t>
            </a:r>
            <a:endParaRPr lang="pt-BR" sz="4000" dirty="0"/>
          </a:p>
          <a:p>
            <a:pPr marL="0" indent="0">
              <a:buNone/>
            </a:pPr>
            <a:r>
              <a:rPr lang="pt-BR" sz="4000" dirty="0">
                <a:ea typeface="+mn-lt"/>
                <a:cs typeface="+mn-lt"/>
              </a:rPr>
              <a:t>    </a:t>
            </a:r>
            <a:r>
              <a:rPr lang="pt-BR" sz="4000" dirty="0" err="1">
                <a:ea typeface="+mn-lt"/>
                <a:cs typeface="+mn-lt"/>
              </a:rPr>
              <a:t>return</a:t>
            </a:r>
            <a:r>
              <a:rPr lang="pt-BR" sz="4000" dirty="0">
                <a:ea typeface="+mn-lt"/>
                <a:cs typeface="+mn-lt"/>
              </a:rPr>
              <a:t> </a:t>
            </a:r>
            <a:r>
              <a:rPr lang="pt-BR" sz="4000" dirty="0" err="1">
                <a:ea typeface="+mn-lt"/>
                <a:cs typeface="+mn-lt"/>
              </a:rPr>
              <a:t>max</a:t>
            </a:r>
            <a:r>
              <a:rPr lang="pt-BR" sz="4000" dirty="0">
                <a:ea typeface="+mn-lt"/>
                <a:cs typeface="+mn-lt"/>
              </a:rPr>
              <a:t>(notas)</a:t>
            </a:r>
            <a:endParaRPr lang="pt-BR" sz="4000" dirty="0"/>
          </a:p>
          <a:p>
            <a:pPr marL="0" indent="0">
              <a:buNone/>
            </a:pPr>
            <a:endParaRPr lang="pt-BR" sz="4000"/>
          </a:p>
          <a:p>
            <a:pPr marL="0" indent="0">
              <a:buNone/>
            </a:pPr>
            <a:r>
              <a:rPr lang="pt-BR" sz="4000" err="1">
                <a:ea typeface="+mn-lt"/>
                <a:cs typeface="+mn-lt"/>
              </a:rPr>
              <a:t>def</a:t>
            </a:r>
            <a:r>
              <a:rPr lang="pt-BR" sz="4000" dirty="0">
                <a:ea typeface="+mn-lt"/>
                <a:cs typeface="+mn-lt"/>
              </a:rPr>
              <a:t> </a:t>
            </a:r>
            <a:r>
              <a:rPr lang="pt-BR" sz="4000" err="1">
                <a:solidFill>
                  <a:srgbClr val="00B050"/>
                </a:solidFill>
                <a:ea typeface="+mn-lt"/>
                <a:cs typeface="+mn-lt"/>
              </a:rPr>
              <a:t>menor_nota</a:t>
            </a:r>
            <a:r>
              <a:rPr lang="pt-BR" sz="4000" dirty="0">
                <a:ea typeface="+mn-lt"/>
                <a:cs typeface="+mn-lt"/>
              </a:rPr>
              <a:t>(notas):</a:t>
            </a:r>
            <a:endParaRPr lang="pt-BR" sz="4000" dirty="0"/>
          </a:p>
          <a:p>
            <a:pPr marL="0" indent="0">
              <a:buNone/>
            </a:pPr>
            <a:r>
              <a:rPr lang="pt-BR" sz="4000" dirty="0">
                <a:ea typeface="+mn-lt"/>
                <a:cs typeface="+mn-lt"/>
              </a:rPr>
              <a:t>    </a:t>
            </a:r>
            <a:r>
              <a:rPr lang="pt-BR" sz="4000" dirty="0" err="1">
                <a:ea typeface="+mn-lt"/>
                <a:cs typeface="+mn-lt"/>
              </a:rPr>
              <a:t>return</a:t>
            </a:r>
            <a:r>
              <a:rPr lang="pt-BR" sz="4000" dirty="0">
                <a:ea typeface="+mn-lt"/>
                <a:cs typeface="+mn-lt"/>
              </a:rPr>
              <a:t> min(notas)</a:t>
            </a: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5CE7C48-FA36-16D2-8D61-AC9D6D118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256" y="1825625"/>
            <a:ext cx="685173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4000" dirty="0">
                <a:ea typeface="+mn-lt"/>
                <a:cs typeface="+mn-lt"/>
              </a:rPr>
              <a:t>notas = [7, 8, 9, 6]</a:t>
            </a:r>
            <a:endParaRPr lang="pt-BR" sz="4000" dirty="0"/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  <a:ea typeface="+mn-lt"/>
                <a:cs typeface="+mn-lt"/>
              </a:rPr>
              <a:t>print</a:t>
            </a:r>
            <a:r>
              <a:rPr lang="pt-BR" sz="4000" dirty="0">
                <a:ea typeface="+mn-lt"/>
                <a:cs typeface="+mn-lt"/>
              </a:rPr>
              <a:t>(</a:t>
            </a:r>
            <a:r>
              <a:rPr lang="pt-BR" sz="4000" dirty="0" err="1">
                <a:ea typeface="+mn-lt"/>
                <a:cs typeface="+mn-lt"/>
              </a:rPr>
              <a:t>f'Maior</a:t>
            </a:r>
            <a:r>
              <a:rPr lang="pt-BR" sz="4000" dirty="0">
                <a:ea typeface="+mn-lt"/>
                <a:cs typeface="+mn-lt"/>
              </a:rPr>
              <a:t> nota: {</a:t>
            </a:r>
            <a:r>
              <a:rPr lang="pt-BR" sz="4000" dirty="0" err="1">
                <a:solidFill>
                  <a:schemeClr val="accent5"/>
                </a:solidFill>
                <a:ea typeface="+mn-lt"/>
                <a:cs typeface="+mn-lt"/>
              </a:rPr>
              <a:t>maior_nota</a:t>
            </a:r>
            <a:r>
              <a:rPr lang="pt-BR" sz="4000" dirty="0">
                <a:ea typeface="+mn-lt"/>
                <a:cs typeface="+mn-lt"/>
              </a:rPr>
              <a:t>(notas)}')</a:t>
            </a:r>
            <a:endParaRPr lang="pt-BR" sz="4000" dirty="0"/>
          </a:p>
          <a:p>
            <a:pPr marL="0" indent="0">
              <a:buNone/>
            </a:pPr>
            <a:r>
              <a:rPr lang="pt-BR" sz="4000" dirty="0">
                <a:solidFill>
                  <a:srgbClr val="FF0000"/>
                </a:solidFill>
                <a:ea typeface="+mn-lt"/>
                <a:cs typeface="+mn-lt"/>
              </a:rPr>
              <a:t>print</a:t>
            </a:r>
            <a:r>
              <a:rPr lang="pt-BR" sz="4000" dirty="0">
                <a:ea typeface="+mn-lt"/>
                <a:cs typeface="+mn-lt"/>
              </a:rPr>
              <a:t>(</a:t>
            </a:r>
            <a:r>
              <a:rPr lang="pt-BR" sz="4000" err="1">
                <a:ea typeface="+mn-lt"/>
                <a:cs typeface="+mn-lt"/>
              </a:rPr>
              <a:t>f'Menor</a:t>
            </a:r>
            <a:r>
              <a:rPr lang="pt-BR" sz="4000" dirty="0">
                <a:ea typeface="+mn-lt"/>
                <a:cs typeface="+mn-lt"/>
              </a:rPr>
              <a:t> nota: {</a:t>
            </a:r>
            <a:r>
              <a:rPr lang="pt-BR" sz="4000" err="1">
                <a:solidFill>
                  <a:srgbClr val="00B050"/>
                </a:solidFill>
                <a:ea typeface="+mn-lt"/>
                <a:cs typeface="+mn-lt"/>
              </a:rPr>
              <a:t>menor_nota</a:t>
            </a:r>
            <a:r>
              <a:rPr lang="pt-BR" sz="4000" dirty="0">
                <a:ea typeface="+mn-lt"/>
                <a:cs typeface="+mn-lt"/>
              </a:rPr>
              <a:t>(notas)}')</a:t>
            </a:r>
            <a:endParaRPr lang="pt-BR" sz="4000" dirty="0"/>
          </a:p>
          <a:p>
            <a:pPr marL="0" indent="0">
              <a:buNone/>
            </a:pP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3514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9691F-6E75-0033-BF1D-92DCC5F1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>
                <a:latin typeface="Aptos"/>
              </a:rPr>
              <a:t>Exercícios em funções: menu com opções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8756B-7C6F-9335-E88D-5AD4E6661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Exercício 5: Converter metros para centímetros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Exercício 6: Calcular área do círculo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Exercício 7: Calcular área do quadrado</a:t>
            </a:r>
            <a:endParaRPr lang="pt-BR" dirty="0"/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3600" b="1" dirty="0">
                <a:ea typeface="+mn-lt"/>
                <a:cs typeface="+mn-lt"/>
              </a:rPr>
              <a:t>Cada exercício em uma função separada</a:t>
            </a:r>
            <a:endParaRPr lang="pt-BR" sz="3600" b="1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484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B0990-ECC2-B99B-17F1-F434B7C95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ea typeface="+mj-lt"/>
                <a:cs typeface="+mj-lt"/>
              </a:rPr>
              <a:t>Exemplo função exercício 5 (metros para centímetros)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9DAF0B-BFB4-FC9F-EC69-34B33A3F3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err="1">
                <a:ea typeface="+mn-lt"/>
                <a:cs typeface="+mn-lt"/>
              </a:rPr>
              <a:t>def</a:t>
            </a:r>
            <a:r>
              <a:rPr lang="pt-BR" dirty="0">
                <a:solidFill>
                  <a:srgbClr val="00B0F0"/>
                </a:solidFill>
                <a:ea typeface="+mn-lt"/>
                <a:cs typeface="+mn-lt"/>
              </a:rPr>
              <a:t> </a:t>
            </a:r>
            <a:r>
              <a:rPr lang="pt-BR" err="1">
                <a:solidFill>
                  <a:srgbClr val="00B0F0"/>
                </a:solidFill>
                <a:ea typeface="+mn-lt"/>
                <a:cs typeface="+mn-lt"/>
              </a:rPr>
              <a:t>metros_para_centimetros</a:t>
            </a:r>
            <a:r>
              <a:rPr lang="pt-BR" dirty="0">
                <a:ea typeface="+mn-lt"/>
                <a:cs typeface="+mn-lt"/>
              </a:rPr>
              <a:t>():</a:t>
            </a:r>
            <a:endParaRPr lang="pt-BR" dirty="0"/>
          </a:p>
          <a:p>
            <a:pPr marL="0" indent="0">
              <a:buNone/>
            </a:pPr>
            <a:endParaRPr lang="pt-BR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   metros = </a:t>
            </a:r>
            <a:r>
              <a:rPr lang="pt-BR" dirty="0" err="1">
                <a:ea typeface="+mn-lt"/>
                <a:cs typeface="+mn-lt"/>
              </a:rPr>
              <a:t>float</a:t>
            </a:r>
            <a:r>
              <a:rPr lang="pt-BR" dirty="0">
                <a:ea typeface="+mn-lt"/>
                <a:cs typeface="+mn-lt"/>
              </a:rPr>
              <a:t>(input("Digite metros: "))</a:t>
            </a:r>
            <a:endParaRPr lang="pt-BR" dirty="0"/>
          </a:p>
          <a:p>
            <a:pPr marL="0" indent="0">
              <a:buNone/>
            </a:pPr>
            <a:r>
              <a:rPr lang="pt-BR" dirty="0">
                <a:ea typeface="+mn-lt"/>
                <a:cs typeface="+mn-lt"/>
              </a:rPr>
              <a:t>    print(f"{metros} metros equivalem a {metros * 100:.2f} cm")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214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62CB22-3574-1F2C-5144-AB2424B57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ea typeface="+mj-lt"/>
                <a:cs typeface="+mj-lt"/>
              </a:rPr>
              <a:t>Executando exercícios em um menu (funções)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69A320-E9E8-BCE4-0A2B-9A8FD873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323" y="2159653"/>
            <a:ext cx="10546914" cy="413213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pt-BR" sz="3200" dirty="0" err="1">
                <a:ea typeface="+mn-lt"/>
                <a:cs typeface="+mn-lt"/>
              </a:rPr>
              <a:t>def</a:t>
            </a:r>
            <a:r>
              <a:rPr lang="pt-BR" sz="3200" dirty="0">
                <a:ea typeface="+mn-lt"/>
                <a:cs typeface="+mn-lt"/>
              </a:rPr>
              <a:t> menu():</a:t>
            </a:r>
            <a:endParaRPr lang="pt-BR" sz="3200" dirty="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 </a:t>
            </a:r>
            <a:r>
              <a:rPr lang="pt-BR" sz="3200" dirty="0" err="1">
                <a:ea typeface="+mn-lt"/>
                <a:cs typeface="+mn-lt"/>
              </a:rPr>
              <a:t>while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True</a:t>
            </a:r>
            <a:r>
              <a:rPr lang="pt-BR" sz="3200" dirty="0">
                <a:ea typeface="+mn-lt"/>
                <a:cs typeface="+mn-lt"/>
              </a:rPr>
              <a:t>:</a:t>
            </a:r>
            <a:endParaRPr lang="pt-BR" sz="3200" dirty="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     print("1 - </a:t>
            </a:r>
            <a:r>
              <a:rPr lang="pt-BR" sz="3200" dirty="0" err="1">
                <a:ea typeface="+mn-lt"/>
                <a:cs typeface="+mn-lt"/>
              </a:rPr>
              <a:t>Ex</a:t>
            </a:r>
            <a:r>
              <a:rPr lang="pt-BR" sz="3200" dirty="0">
                <a:ea typeface="+mn-lt"/>
                <a:cs typeface="+mn-lt"/>
              </a:rPr>
              <a:t> 5\n2 - </a:t>
            </a:r>
            <a:r>
              <a:rPr lang="pt-BR" sz="3200" dirty="0" err="1">
                <a:ea typeface="+mn-lt"/>
                <a:cs typeface="+mn-lt"/>
              </a:rPr>
              <a:t>Ex</a:t>
            </a:r>
            <a:r>
              <a:rPr lang="pt-BR" sz="3200" dirty="0">
                <a:ea typeface="+mn-lt"/>
                <a:cs typeface="+mn-lt"/>
              </a:rPr>
              <a:t> 6\n3 - </a:t>
            </a:r>
            <a:r>
              <a:rPr lang="pt-BR" sz="3200" dirty="0" err="1">
                <a:ea typeface="+mn-lt"/>
                <a:cs typeface="+mn-lt"/>
              </a:rPr>
              <a:t>Ex</a:t>
            </a:r>
            <a:r>
              <a:rPr lang="pt-BR" sz="3200" dirty="0">
                <a:ea typeface="+mn-lt"/>
                <a:cs typeface="+mn-lt"/>
              </a:rPr>
              <a:t> 7\n0 - Sair")</a:t>
            </a:r>
            <a:endParaRPr lang="pt-BR" sz="3200" dirty="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     </a:t>
            </a:r>
            <a:r>
              <a:rPr lang="pt-BR" sz="3200" dirty="0" err="1">
                <a:ea typeface="+mn-lt"/>
                <a:cs typeface="+mn-lt"/>
              </a:rPr>
              <a:t>op</a:t>
            </a:r>
            <a:r>
              <a:rPr lang="pt-BR" sz="3200" dirty="0">
                <a:ea typeface="+mn-lt"/>
                <a:cs typeface="+mn-lt"/>
              </a:rPr>
              <a:t> = input("Escolha: ")</a:t>
            </a:r>
            <a:endParaRPr lang="pt-BR" sz="3200" dirty="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     </a:t>
            </a:r>
            <a:r>
              <a:rPr lang="pt-BR" sz="3200" dirty="0" err="1">
                <a:ea typeface="+mn-lt"/>
                <a:cs typeface="+mn-lt"/>
              </a:rPr>
              <a:t>if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op</a:t>
            </a:r>
            <a:r>
              <a:rPr lang="pt-BR" sz="3200" dirty="0">
                <a:ea typeface="+mn-lt"/>
                <a:cs typeface="+mn-lt"/>
              </a:rPr>
              <a:t> == '1': </a:t>
            </a:r>
            <a:r>
              <a:rPr lang="pt-BR" sz="3200" dirty="0" err="1">
                <a:ea typeface="+mn-lt"/>
                <a:cs typeface="+mn-lt"/>
              </a:rPr>
              <a:t>metros_para_centimetros</a:t>
            </a:r>
            <a:r>
              <a:rPr lang="pt-BR" sz="3200" dirty="0">
                <a:ea typeface="+mn-lt"/>
                <a:cs typeface="+mn-lt"/>
              </a:rPr>
              <a:t>()</a:t>
            </a:r>
            <a:endParaRPr lang="pt-BR" sz="3200" dirty="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     </a:t>
            </a:r>
            <a:r>
              <a:rPr lang="pt-BR" sz="3200" dirty="0" err="1">
                <a:ea typeface="+mn-lt"/>
                <a:cs typeface="+mn-lt"/>
              </a:rPr>
              <a:t>elif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op</a:t>
            </a:r>
            <a:r>
              <a:rPr lang="pt-BR" sz="3200" dirty="0">
                <a:ea typeface="+mn-lt"/>
                <a:cs typeface="+mn-lt"/>
              </a:rPr>
              <a:t> == '2': </a:t>
            </a:r>
            <a:r>
              <a:rPr lang="pt-BR" sz="3200" dirty="0" err="1">
                <a:ea typeface="+mn-lt"/>
                <a:cs typeface="+mn-lt"/>
              </a:rPr>
              <a:t>area_circulo</a:t>
            </a:r>
            <a:r>
              <a:rPr lang="pt-BR" sz="3200" dirty="0">
                <a:ea typeface="+mn-lt"/>
                <a:cs typeface="+mn-lt"/>
              </a:rPr>
              <a:t>()</a:t>
            </a:r>
            <a:endParaRPr lang="pt-BR" sz="3200" dirty="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     </a:t>
            </a:r>
            <a:r>
              <a:rPr lang="pt-BR" sz="3200" dirty="0" err="1">
                <a:ea typeface="+mn-lt"/>
                <a:cs typeface="+mn-lt"/>
              </a:rPr>
              <a:t>elif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op</a:t>
            </a:r>
            <a:r>
              <a:rPr lang="pt-BR" sz="3200" dirty="0">
                <a:ea typeface="+mn-lt"/>
                <a:cs typeface="+mn-lt"/>
              </a:rPr>
              <a:t> == '3': </a:t>
            </a:r>
            <a:r>
              <a:rPr lang="pt-BR" sz="3200" dirty="0" err="1">
                <a:ea typeface="+mn-lt"/>
                <a:cs typeface="+mn-lt"/>
              </a:rPr>
              <a:t>area_quadrado</a:t>
            </a:r>
            <a:r>
              <a:rPr lang="pt-BR" sz="3200" dirty="0">
                <a:ea typeface="+mn-lt"/>
                <a:cs typeface="+mn-lt"/>
              </a:rPr>
              <a:t>()</a:t>
            </a:r>
            <a:endParaRPr lang="pt-BR" sz="320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     </a:t>
            </a:r>
            <a:r>
              <a:rPr lang="pt-BR" sz="3200" dirty="0" err="1">
                <a:ea typeface="+mn-lt"/>
                <a:cs typeface="+mn-lt"/>
              </a:rPr>
              <a:t>elif</a:t>
            </a:r>
            <a:r>
              <a:rPr lang="pt-BR" sz="3200" dirty="0">
                <a:ea typeface="+mn-lt"/>
                <a:cs typeface="+mn-lt"/>
              </a:rPr>
              <a:t> </a:t>
            </a:r>
            <a:r>
              <a:rPr lang="pt-BR" sz="3200" dirty="0" err="1">
                <a:ea typeface="+mn-lt"/>
                <a:cs typeface="+mn-lt"/>
              </a:rPr>
              <a:t>op</a:t>
            </a:r>
            <a:r>
              <a:rPr lang="pt-BR" sz="3200" dirty="0">
                <a:ea typeface="+mn-lt"/>
                <a:cs typeface="+mn-lt"/>
              </a:rPr>
              <a:t> == '0': break</a:t>
            </a:r>
            <a:endParaRPr lang="pt-BR" sz="3200" dirty="0"/>
          </a:p>
          <a:p>
            <a:pPr marL="0" indent="0">
              <a:buNone/>
            </a:pPr>
            <a:r>
              <a:rPr lang="pt-BR" sz="3200" dirty="0">
                <a:ea typeface="+mn-lt"/>
                <a:cs typeface="+mn-lt"/>
              </a:rPr>
              <a:t>        </a:t>
            </a:r>
            <a:r>
              <a:rPr lang="pt-BR" sz="3200" dirty="0" err="1">
                <a:ea typeface="+mn-lt"/>
                <a:cs typeface="+mn-lt"/>
              </a:rPr>
              <a:t>else</a:t>
            </a:r>
            <a:r>
              <a:rPr lang="pt-BR" sz="3200" dirty="0">
                <a:ea typeface="+mn-lt"/>
                <a:cs typeface="+mn-lt"/>
              </a:rPr>
              <a:t>: print("Opção inválida")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2567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81F26-6E01-308C-3793-1EBDDCB3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Chamar scripts externos: formas comuns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4BB232-C5E2-0D84-8F6E-8B10939C3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15" y="1710803"/>
            <a:ext cx="111836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3600" dirty="0" err="1">
                <a:latin typeface="Consolas"/>
              </a:rPr>
              <a:t>runpy.run_path</a:t>
            </a:r>
            <a:r>
              <a:rPr lang="pt-BR" sz="3600" dirty="0">
                <a:latin typeface="Consolas"/>
              </a:rPr>
              <a:t>("arquivo.py")</a:t>
            </a:r>
            <a:endParaRPr lang="pt-BR" sz="3600" dirty="0"/>
          </a:p>
          <a:p>
            <a:pPr marL="0" indent="0">
              <a:buNone/>
            </a:pPr>
            <a:r>
              <a:rPr lang="pt-BR" sz="3600" dirty="0" err="1">
                <a:latin typeface="Consolas"/>
              </a:rPr>
              <a:t>exec</a:t>
            </a:r>
            <a:r>
              <a:rPr lang="pt-BR" sz="3600" dirty="0">
                <a:latin typeface="Consolas"/>
              </a:rPr>
              <a:t>(open("arquivo.py").</a:t>
            </a:r>
            <a:r>
              <a:rPr lang="pt-BR" sz="3600" dirty="0" err="1">
                <a:latin typeface="Consolas"/>
              </a:rPr>
              <a:t>read</a:t>
            </a:r>
            <a:r>
              <a:rPr lang="pt-BR" sz="3600" dirty="0">
                <a:latin typeface="Consolas"/>
              </a:rPr>
              <a:t>())</a:t>
            </a:r>
            <a:endParaRPr lang="pt-BR" sz="3600" dirty="0"/>
          </a:p>
          <a:p>
            <a:pPr marL="0" indent="0">
              <a:buNone/>
            </a:pPr>
            <a:r>
              <a:rPr lang="pt-BR" sz="3600" dirty="0" err="1">
                <a:latin typeface="Consolas"/>
              </a:rPr>
              <a:t>subprocess.run</a:t>
            </a:r>
            <a:r>
              <a:rPr lang="pt-BR" sz="3600" dirty="0">
                <a:latin typeface="Consolas"/>
              </a:rPr>
              <a:t>(["</a:t>
            </a:r>
            <a:r>
              <a:rPr lang="pt-BR" sz="3600" dirty="0" err="1">
                <a:latin typeface="Consolas"/>
              </a:rPr>
              <a:t>python</a:t>
            </a:r>
            <a:r>
              <a:rPr lang="pt-BR" sz="3600" dirty="0">
                <a:latin typeface="Consolas"/>
              </a:rPr>
              <a:t>", "arquivo.py"])</a:t>
            </a:r>
            <a:endParaRPr lang="pt-BR" sz="3600" dirty="0"/>
          </a:p>
          <a:p>
            <a:pPr marL="0" indent="0">
              <a:buNone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41842261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ChronicleVTI</vt:lpstr>
      <vt:lpstr>Funções em Python: Conceitos, Exemplos e Importação de Códigos Externos</vt:lpstr>
      <vt:lpstr>Objetivo da Apresentação</vt:lpstr>
      <vt:lpstr>O que é uma função?</vt:lpstr>
      <vt:lpstr>Exemplo básico de função (Média de notas)</vt:lpstr>
      <vt:lpstr>Funções para maior e menor nota</vt:lpstr>
      <vt:lpstr>Exercícios em funções: menu com opções</vt:lpstr>
      <vt:lpstr>Exemplo função exercício 5 (metros para centímetros)</vt:lpstr>
      <vt:lpstr>Executando exercícios em um menu (funções)</vt:lpstr>
      <vt:lpstr>Chamar scripts externos: formas comuns</vt:lpstr>
      <vt:lpstr>runpy.run_path()</vt:lpstr>
      <vt:lpstr>exec()</vt:lpstr>
      <vt:lpstr>subprocess.run()</vt:lpstr>
      <vt:lpstr>Por que usar subprocess em vez de runpy ou exec?</vt:lpstr>
      <vt:lpstr>Problemas comuns com acentuação</vt:lpstr>
      <vt:lpstr>Exemplo prático de acentuação correta</vt:lpstr>
      <vt:lpstr>Dicas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146</cp:revision>
  <dcterms:created xsi:type="dcterms:W3CDTF">2025-08-15T17:41:53Z</dcterms:created>
  <dcterms:modified xsi:type="dcterms:W3CDTF">2025-08-15T18:20:47Z</dcterms:modified>
</cp:coreProperties>
</file>