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9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0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7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5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4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7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1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2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255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3D windows background">
            <a:extLst>
              <a:ext uri="{FF2B5EF4-FFF2-40B4-BE49-F238E27FC236}">
                <a16:creationId xmlns:a16="http://schemas.microsoft.com/office/drawing/2014/main" id="{C5EA9EE9-7192-E828-DD60-C2765053D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699CE7-0A5F-EC58-3DD4-0CDF66152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INTERNET of TUNNEL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6F1C2A-3D6D-6200-8B48-41BFAD4EF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s-ES" dirty="0"/>
              <a:t>Davide Avesani, Simone </a:t>
            </a:r>
            <a:r>
              <a:rPr lang="es-ES" dirty="0" err="1"/>
              <a:t>Pascucci</a:t>
            </a:r>
            <a:r>
              <a:rPr lang="es-ES" dirty="0"/>
              <a:t>, Gavriel Di </a:t>
            </a:r>
            <a:r>
              <a:rPr lang="es-ES" dirty="0" err="1"/>
              <a:t>Nepi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7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F74CA-668C-54A2-AED0-B8EB9EA1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s-ES_tradnl" b="1" i="0" err="1">
                <a:effectLst/>
                <a:latin typeface="-apple-system"/>
              </a:rPr>
              <a:t>Technical</a:t>
            </a:r>
            <a:r>
              <a:rPr lang="es-ES_tradnl" b="1" i="0">
                <a:effectLst/>
                <a:latin typeface="-apple-system"/>
              </a:rPr>
              <a:t> </a:t>
            </a:r>
            <a:r>
              <a:rPr lang="es-ES_tradnl" b="1" i="0" err="1">
                <a:effectLst/>
                <a:latin typeface="-apple-system"/>
              </a:rPr>
              <a:t>aspects</a:t>
            </a:r>
            <a:br>
              <a:rPr lang="es-ES_tradnl" b="1" i="0">
                <a:effectLst/>
                <a:latin typeface="-apple-system"/>
              </a:rPr>
            </a:br>
            <a:endParaRPr lang="es-ES_trad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00622-7F8A-0ACE-1E88-BD7A9504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The air quality system must be based on a list of air pollutants to be monitored and their respective threshold values. Also, the minimum level of light to be guaranteed inside the tunnel must be clearly defined.</a:t>
            </a:r>
          </a:p>
          <a:p>
            <a:r>
              <a:rPr lang="en-US" b="0" i="0">
                <a:effectLst/>
                <a:latin typeface="-apple-system"/>
              </a:rPr>
              <a:t>Ambient Air Quality and Clean Air for Europe Standards of 2008.</a:t>
            </a:r>
          </a:p>
          <a:p>
            <a:endParaRPr lang="es-ES_tradnl" dirty="0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200CFBC-DFDE-A1B1-3200-44EA4CC5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80" y="3261798"/>
            <a:ext cx="8705504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19DB51-DECA-767F-D9F2-A6AC38DE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Adapting the </a:t>
            </a:r>
            <a:r>
              <a:rPr lang="en-US" b="1" i="0" dirty="0" err="1">
                <a:effectLst/>
                <a:latin typeface="-apple-system"/>
              </a:rPr>
              <a:t>Prototipe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41A4B1-68F5-655F-28F8-55F4EFD6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We tried to design a prototype that reflects in a reasonable way a real case scenario, by making feasible estimations and assumptions in relation to the equipment at our disposal. </a:t>
            </a:r>
            <a:r>
              <a:rPr lang="en-US" b="1" i="0">
                <a:effectLst/>
                <a:latin typeface="-apple-system"/>
              </a:rPr>
              <a:t>The dimensions of the cardboard used to simulate the tunnel are 50cm x 40cm x 80cm, resulting in a total air volume of 0.18m³.</a:t>
            </a:r>
          </a:p>
          <a:p>
            <a:pPr marL="0" indent="0">
              <a:buNone/>
            </a:pPr>
            <a:endParaRPr lang="es-ES_tradnl" b="1">
              <a:latin typeface="-apple-system"/>
            </a:endParaRPr>
          </a:p>
          <a:p>
            <a:pPr marL="0" indent="0">
              <a:buNone/>
            </a:pPr>
            <a:endParaRPr lang="en-US" b="1">
              <a:latin typeface="-apple-system"/>
            </a:endParaRP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3D451774-1E57-095F-547C-187BA6D3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3269" y="3261798"/>
            <a:ext cx="3046926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0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5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EA7B49C-1DDA-4A36-B615-CCE52D77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0349BF0E-90A2-447D-851A-A1C4FC5E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47BB94-CE22-CDBC-E039-66644449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FAN</a:t>
            </a:r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5B432A1A-7A25-4237-B64F-E0244D852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371419D3-21C1-47D3-9BB6-2E08FCE81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99383C2D-F910-444C-AFBF-2A6C72EB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8AC7279F-774B-48BD-8EC4-E7346A34A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Ventilateur mécanique, moulin à vent, hélice, fan&#10;&#10;Description générée automatiquement">
            <a:extLst>
              <a:ext uri="{FF2B5EF4-FFF2-40B4-BE49-F238E27FC236}">
                <a16:creationId xmlns:a16="http://schemas.microsoft.com/office/drawing/2014/main" id="{24188069-64FD-D908-9B01-B0A20D22A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453" y="799041"/>
            <a:ext cx="2988010" cy="2487519"/>
          </a:xfrm>
          <a:prstGeom prst="rect">
            <a:avLst/>
          </a:prstGeom>
        </p:spPr>
      </p:pic>
      <p:sp>
        <p:nvSpPr>
          <p:cNvPr id="46" name="Rectangle 35">
            <a:extLst>
              <a:ext uri="{FF2B5EF4-FFF2-40B4-BE49-F238E27FC236}">
                <a16:creationId xmlns:a16="http://schemas.microsoft.com/office/drawing/2014/main" id="{7DDFE527-440F-4625-B425-54376B60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D47276B-6848-E54F-4663-40466E2E9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32" y="1730840"/>
            <a:ext cx="3372551" cy="62392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C2E4842-085B-4316-A26B-BFB4CF21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F2FC7F9-4FAB-9516-F92E-7306E3FE2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99" y="3899126"/>
            <a:ext cx="3356919" cy="217360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8015A85-E7C2-4028-A775-8B61DA2C2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47E84C7A-EFE9-06ED-4DE7-AAFF10102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232" y="4616245"/>
            <a:ext cx="3372551" cy="7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4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1D133E-03EC-6BA9-F8FD-21F8D67D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LIGHT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C3EFB-EDFB-2282-53FF-69824E17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one of light on the bottom with a radius of 15cm.</a:t>
            </a:r>
          </a:p>
          <a:p>
            <a:r>
              <a:rPr lang="en-US" dirty="0">
                <a:solidFill>
                  <a:srgbClr val="FFFFF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ix light bulbs to adequately illuminate the entire length of the cardboard.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Recorded light intensity reached approximately </a:t>
            </a:r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1600 units on the bottom and 50 on the side. </a:t>
            </a:r>
          </a:p>
          <a:p>
            <a:pPr marL="0" indent="0">
              <a:buNone/>
            </a:pPr>
            <a:endParaRPr lang="es-ES_tradnl" dirty="0">
              <a:solidFill>
                <a:srgbClr val="FFFFFF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E0C82C-6CE0-2AA2-66D3-5A67E9593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71" b="16477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Graph on document with pen">
            <a:extLst>
              <a:ext uri="{FF2B5EF4-FFF2-40B4-BE49-F238E27FC236}">
                <a16:creationId xmlns:a16="http://schemas.microsoft.com/office/drawing/2014/main" id="{855EBF1C-BBAC-6762-A765-D30677859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-157306"/>
            <a:ext cx="12191980" cy="6857988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6D9111-E3C4-6F5C-0F2E-2DF312AD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>
            <a:normAutofit/>
          </a:bodyPr>
          <a:lstStyle/>
          <a:p>
            <a:r>
              <a:rPr lang="es-ES" dirty="0" err="1"/>
              <a:t>measurements</a:t>
            </a:r>
            <a:endParaRPr lang="es-ES_tradnl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9EED9-BB65-CD6A-A6FD-6D0FD3DE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184" y="2340865"/>
            <a:ext cx="4389262" cy="3788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AIR QUALITY:</a:t>
            </a:r>
          </a:p>
          <a:p>
            <a:r>
              <a:rPr lang="es-ES" dirty="0"/>
              <a:t>Normal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10 minutes</a:t>
            </a:r>
          </a:p>
          <a:p>
            <a:r>
              <a:rPr lang="es-ES" dirty="0"/>
              <a:t>High </a:t>
            </a:r>
            <a:r>
              <a:rPr lang="es-ES" dirty="0" err="1"/>
              <a:t>concentation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pollutant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6, 10, 17 </a:t>
            </a:r>
            <a:r>
              <a:rPr lang="es-ES" dirty="0" err="1"/>
              <a:t>seconds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LIGHT CONDITIONS</a:t>
            </a:r>
          </a:p>
          <a:p>
            <a:r>
              <a:rPr lang="es-ES" dirty="0"/>
              <a:t>In normal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15 </a:t>
            </a:r>
            <a:r>
              <a:rPr lang="es-ES" dirty="0" err="1"/>
              <a:t>miniutes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thunderstorm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arrive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sunset</a:t>
            </a:r>
            <a:r>
              <a:rPr lang="es-ES" dirty="0"/>
              <a:t>.</a:t>
            </a: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variation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light </a:t>
            </a:r>
            <a:r>
              <a:rPr lang="es-ES" dirty="0" err="1"/>
              <a:t>during</a:t>
            </a:r>
            <a:r>
              <a:rPr lang="es-ES" dirty="0"/>
              <a:t> </a:t>
            </a:r>
            <a:r>
              <a:rPr lang="es-ES" dirty="0" err="1"/>
              <a:t>measurements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decreases</a:t>
            </a:r>
            <a:r>
              <a:rPr lang="es-E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864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305E5-AEAC-3E5B-5DB8-3BB357F9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CONNECTING THE COMPONENTS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A37C1-C9FE-9EE7-D2F1-7C556F27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Network architecture</a:t>
            </a:r>
          </a:p>
          <a:p>
            <a:pPr marL="0" indent="0">
              <a:buNone/>
            </a:pPr>
            <a:endParaRPr lang="es-ES_tradnl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FB8B8031-0672-D4EB-B122-780F9DC36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678260"/>
            <a:ext cx="6831503" cy="34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7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7EA26E-F0BB-C237-33AE-DF9C0826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Evaluation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42C58-9608-DDF1-5A93-60AA5619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Simply the main goal is to keep the values within the treshold of the regulamentation with as les energy consumption as posible.</a:t>
            </a:r>
          </a:p>
          <a:p>
            <a:r>
              <a:rPr lang="es-ES">
                <a:solidFill>
                  <a:srgbClr val="FFFFFF"/>
                </a:solidFill>
              </a:rPr>
              <a:t>The energy consumption depends </a:t>
            </a:r>
            <a:r>
              <a:rPr lang="en-US">
                <a:solidFill>
                  <a:srgbClr val="FFFFFF"/>
                </a:solidFill>
              </a:rPr>
              <a:t>almost only by the actuators</a:t>
            </a:r>
          </a:p>
          <a:p>
            <a:endParaRPr lang="es-ES_tradnl">
              <a:solidFill>
                <a:srgbClr val="FFFFFF"/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EDA704A-5443-3809-C14E-043A9685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34458"/>
              </p:ext>
            </p:extLst>
          </p:nvPr>
        </p:nvGraphicFramePr>
        <p:xfrm>
          <a:off x="4592231" y="2274253"/>
          <a:ext cx="6831504" cy="229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791">
                  <a:extLst>
                    <a:ext uri="{9D8B030D-6E8A-4147-A177-3AD203B41FA5}">
                      <a16:colId xmlns:a16="http://schemas.microsoft.com/office/drawing/2014/main" val="341447611"/>
                    </a:ext>
                  </a:extLst>
                </a:gridCol>
                <a:gridCol w="3329713">
                  <a:extLst>
                    <a:ext uri="{9D8B030D-6E8A-4147-A177-3AD203B41FA5}">
                      <a16:colId xmlns:a16="http://schemas.microsoft.com/office/drawing/2014/main" val="2976875071"/>
                    </a:ext>
                  </a:extLst>
                </a:gridCol>
              </a:tblGrid>
              <a:tr h="1610652">
                <a:tc>
                  <a:txBody>
                    <a:bodyPr/>
                    <a:lstStyle/>
                    <a:p>
                      <a:r>
                        <a:rPr lang="es-ES" sz="3000"/>
                        <a:t>Light bulb energy consumption</a:t>
                      </a:r>
                      <a:endParaRPr lang="es-ES_tradnl" sz="3000"/>
                    </a:p>
                  </a:txBody>
                  <a:tcPr marL="154870" marR="154870" marT="77435" marB="7743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000"/>
                        <a:t>Fan bulb energy consumption</a:t>
                      </a:r>
                      <a:endParaRPr lang="es-ES_tradnl" sz="3000"/>
                    </a:p>
                    <a:p>
                      <a:endParaRPr lang="es-ES_tradnl" sz="3000"/>
                    </a:p>
                  </a:txBody>
                  <a:tcPr marL="154870" marR="154870" marT="77435" marB="77435"/>
                </a:tc>
                <a:extLst>
                  <a:ext uri="{0D108BD9-81ED-4DB2-BD59-A6C34878D82A}">
                    <a16:rowId xmlns:a16="http://schemas.microsoft.com/office/drawing/2014/main" val="3361722846"/>
                  </a:ext>
                </a:extLst>
              </a:tr>
              <a:tr h="681430">
                <a:tc>
                  <a:txBody>
                    <a:bodyPr/>
                    <a:lstStyle/>
                    <a:p>
                      <a:r>
                        <a:rPr lang="es-ES" sz="3000"/>
                        <a:t>1W</a:t>
                      </a:r>
                      <a:endParaRPr lang="es-ES_tradnl" sz="3000"/>
                    </a:p>
                  </a:txBody>
                  <a:tcPr marL="154870" marR="154870" marT="77435" marB="77435"/>
                </a:tc>
                <a:tc>
                  <a:txBody>
                    <a:bodyPr/>
                    <a:lstStyle/>
                    <a:p>
                      <a:r>
                        <a:rPr lang="es-ES" sz="3000"/>
                        <a:t>0.1 W</a:t>
                      </a:r>
                      <a:endParaRPr lang="es-ES_tradnl" sz="3000"/>
                    </a:p>
                  </a:txBody>
                  <a:tcPr marL="154870" marR="154870" marT="77435" marB="77435"/>
                </a:tc>
                <a:extLst>
                  <a:ext uri="{0D108BD9-81ED-4DB2-BD59-A6C34878D82A}">
                    <a16:rowId xmlns:a16="http://schemas.microsoft.com/office/drawing/2014/main" val="340750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81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2"/>
      </a:lt2>
      <a:accent1>
        <a:srgbClr val="CA4667"/>
      </a:accent1>
      <a:accent2>
        <a:srgbClr val="B8348C"/>
      </a:accent2>
      <a:accent3>
        <a:srgbClr val="BF46CA"/>
      </a:accent3>
      <a:accent4>
        <a:srgbClr val="7634B8"/>
      </a:accent4>
      <a:accent5>
        <a:srgbClr val="5046CA"/>
      </a:accent5>
      <a:accent6>
        <a:srgbClr val="3460B8"/>
      </a:accent6>
      <a:hlink>
        <a:srgbClr val="6F52C5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275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-apple-system</vt:lpstr>
      <vt:lpstr>Avenir Next LT Pro</vt:lpstr>
      <vt:lpstr>Wingdings 2</vt:lpstr>
      <vt:lpstr>DividendVTI</vt:lpstr>
      <vt:lpstr>INTERNET of TUNNEL</vt:lpstr>
      <vt:lpstr>Technical aspects </vt:lpstr>
      <vt:lpstr>Adapting the Prototipe </vt:lpstr>
      <vt:lpstr>FAN</vt:lpstr>
      <vt:lpstr>LIGHT</vt:lpstr>
      <vt:lpstr>measurements</vt:lpstr>
      <vt:lpstr>CONNECTING THE COMPONENTS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TUNNEL</dc:title>
  <dc:creator>Avesani Davide</dc:creator>
  <cp:lastModifiedBy>Avesani Davide</cp:lastModifiedBy>
  <cp:revision>1</cp:revision>
  <dcterms:created xsi:type="dcterms:W3CDTF">2023-05-30T07:34:12Z</dcterms:created>
  <dcterms:modified xsi:type="dcterms:W3CDTF">2023-05-30T08:00:55Z</dcterms:modified>
</cp:coreProperties>
</file>