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A2A422-8131-45A6-A648-0CA37007A83A}">
  <a:tblStyle styleId="{D8A2A422-8131-45A6-A648-0CA37007A83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487bd4ef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e487bd4ef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487bd4ef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487bd4ef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e54fb8a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e54fb8a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e54fb8a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e54fb8a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e565fd3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e565fd3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e565fd3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e565fd3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e54fb8a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e54fb8a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e565fd3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e565fd3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e565fd3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e565fd3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e565fd39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e565fd39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e565fd39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e565fd39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e487bd4e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e487bd4e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e487bd4ef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e487bd4ef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e487bd4ef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e487bd4ef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e54fb8a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e54fb8a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e487bd4ef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e487bd4ef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e487bd4ef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e487bd4ef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e487bd4ef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e487bd4ef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e54fb8a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e54fb8a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e54fb8a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e54fb8a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e54fb8a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e54fb8a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e487bd4e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e487bd4e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e54fb8a0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e54fb8a0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e54fb8a0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e54fb8a0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e565fd3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e565fd3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e565fd39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e565fd39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e565fd39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e565fd39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e565fd39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e565fd3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e565fd39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e565fd39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e565fd39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e565fd39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87ddc4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e87ddc4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e565fd39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e565fd39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e565fd3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e565fd3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e487bd4e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e487bd4e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e565fd3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e565fd3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e487bd4ef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e487bd4ef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46.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42.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4.png"/><Relationship Id="rId6"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Biblioteca</a:t>
            </a:r>
            <a:endParaRPr/>
          </a:p>
        </p:txBody>
      </p:sp>
      <p:sp>
        <p:nvSpPr>
          <p:cNvPr id="87" name="Google Shape;87;p13"/>
          <p:cNvSpPr txBox="1"/>
          <p:nvPr>
            <p:ph idx="1" type="subTitle"/>
          </p:nvPr>
        </p:nvSpPr>
        <p:spPr>
          <a:xfrm>
            <a:off x="729450" y="3580825"/>
            <a:ext cx="7688100" cy="135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Simone Ruggeri</a:t>
            </a:r>
            <a:endParaRPr/>
          </a:p>
          <a:p>
            <a:pPr indent="0" lvl="0" marL="0" rtl="0" algn="l">
              <a:spcBef>
                <a:spcPts val="0"/>
              </a:spcBef>
              <a:spcAft>
                <a:spcPts val="0"/>
              </a:spcAft>
              <a:buNone/>
            </a:pPr>
            <a:r>
              <a:rPr lang="it"/>
              <a:t>Lorenzo Ferrari</a:t>
            </a:r>
            <a:endParaRPr/>
          </a:p>
          <a:p>
            <a:pPr indent="0" lvl="0" marL="0" rtl="0" algn="r">
              <a:spcBef>
                <a:spcPts val="0"/>
              </a:spcBef>
              <a:spcAft>
                <a:spcPts val="0"/>
              </a:spcAft>
              <a:buNone/>
            </a:pPr>
            <a:r>
              <a:t/>
            </a:r>
            <a:endParaRPr sz="1000"/>
          </a:p>
          <a:p>
            <a:pPr indent="0" lvl="0" marL="0" rtl="0" algn="r">
              <a:spcBef>
                <a:spcPts val="0"/>
              </a:spcBef>
              <a:spcAft>
                <a:spcPts val="0"/>
              </a:spcAft>
              <a:buNone/>
            </a:pPr>
            <a:r>
              <a:t/>
            </a:r>
            <a:endParaRPr sz="1000"/>
          </a:p>
          <a:p>
            <a:pPr indent="0" lvl="0" marL="0" rtl="0" algn="r">
              <a:spcBef>
                <a:spcPts val="0"/>
              </a:spcBef>
              <a:spcAft>
                <a:spcPts val="0"/>
              </a:spcAft>
              <a:buNone/>
            </a:pPr>
            <a:r>
              <a:t/>
            </a:r>
            <a:endParaRPr sz="1000"/>
          </a:p>
          <a:p>
            <a:pPr indent="0" lvl="0" marL="0" rtl="0" algn="r">
              <a:spcBef>
                <a:spcPts val="0"/>
              </a:spcBef>
              <a:spcAft>
                <a:spcPts val="0"/>
              </a:spcAft>
              <a:buNone/>
            </a:pPr>
            <a:r>
              <a:t/>
            </a:r>
            <a:endParaRPr sz="1000"/>
          </a:p>
          <a:p>
            <a:pPr indent="0" lvl="0" marL="0" rtl="0" algn="r">
              <a:spcBef>
                <a:spcPts val="0"/>
              </a:spcBef>
              <a:spcAft>
                <a:spcPts val="0"/>
              </a:spcAft>
              <a:buNone/>
            </a:pPr>
            <a:r>
              <a:rPr lang="it" sz="1000"/>
              <a:t>MaGui</a:t>
            </a:r>
            <a:endParaRPr sz="1000"/>
          </a:p>
        </p:txBody>
      </p:sp>
      <p:pic>
        <p:nvPicPr>
          <p:cNvPr id="88" name="Google Shape;88;p13"/>
          <p:cNvPicPr preferRelativeResize="0"/>
          <p:nvPr/>
        </p:nvPicPr>
        <p:blipFill>
          <a:blip r:embed="rId3">
            <a:alphaModFix/>
          </a:blip>
          <a:stretch>
            <a:fillRect/>
          </a:stretch>
        </p:blipFill>
        <p:spPr>
          <a:xfrm>
            <a:off x="835963" y="2274237"/>
            <a:ext cx="1252332" cy="10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Prenotazione</a:t>
            </a:r>
            <a:endParaRPr/>
          </a:p>
        </p:txBody>
      </p:sp>
      <p:sp>
        <p:nvSpPr>
          <p:cNvPr id="151" name="Google Shape;151;p2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Prenotazione ha due attributi: uno di tipo Libro, che </a:t>
            </a:r>
            <a:r>
              <a:rPr lang="it"/>
              <a:t>contiene</a:t>
            </a:r>
            <a:r>
              <a:rPr lang="it"/>
              <a:t> il libro che è stato </a:t>
            </a:r>
            <a:r>
              <a:rPr lang="it"/>
              <a:t>prenotato dall’utente</a:t>
            </a:r>
            <a:r>
              <a:rPr lang="it"/>
              <a:t>, e una scadenza, descritta sotto un tipo Data creato </a:t>
            </a:r>
            <a:r>
              <a:rPr lang="it"/>
              <a:t>appositamente.</a:t>
            </a:r>
            <a:endParaRPr/>
          </a:p>
          <a:p>
            <a:pPr indent="-311150" lvl="0" marL="457200" rtl="0" algn="l">
              <a:spcBef>
                <a:spcPts val="0"/>
              </a:spcBef>
              <a:spcAft>
                <a:spcPts val="0"/>
              </a:spcAft>
              <a:buSzPts val="1300"/>
              <a:buChar char="●"/>
            </a:pPr>
            <a:r>
              <a:rPr lang="it"/>
              <a:t>Contiene un metodo per il salvataggio su file tramite Json e un metodo per impostare il libro prenotato</a:t>
            </a:r>
            <a:endParaRPr/>
          </a:p>
        </p:txBody>
      </p:sp>
      <p:pic>
        <p:nvPicPr>
          <p:cNvPr id="152" name="Google Shape;152;p22"/>
          <p:cNvPicPr preferRelativeResize="0"/>
          <p:nvPr/>
        </p:nvPicPr>
        <p:blipFill>
          <a:blip r:embed="rId3">
            <a:alphaModFix/>
          </a:blip>
          <a:stretch>
            <a:fillRect/>
          </a:stretch>
        </p:blipFill>
        <p:spPr>
          <a:xfrm>
            <a:off x="5273150" y="2196038"/>
            <a:ext cx="3011225" cy="1775475"/>
          </a:xfrm>
          <a:prstGeom prst="rect">
            <a:avLst/>
          </a:prstGeom>
          <a:noFill/>
          <a:ln>
            <a:noFill/>
          </a:ln>
        </p:spPr>
      </p:pic>
      <p:pic>
        <p:nvPicPr>
          <p:cNvPr id="153" name="Google Shape;153;p22"/>
          <p:cNvPicPr preferRelativeResize="0"/>
          <p:nvPr/>
        </p:nvPicPr>
        <p:blipFill>
          <a:blip r:embed="rId4">
            <a:alphaModFix/>
          </a:blip>
          <a:stretch>
            <a:fillRect/>
          </a:stretch>
        </p:blipFill>
        <p:spPr>
          <a:xfrm>
            <a:off x="776575" y="1853838"/>
            <a:ext cx="1057275" cy="16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Utente</a:t>
            </a:r>
            <a:endParaRPr/>
          </a:p>
        </p:txBody>
      </p:sp>
      <p:sp>
        <p:nvSpPr>
          <p:cNvPr id="159" name="Google Shape;159;p23"/>
          <p:cNvSpPr txBox="1"/>
          <p:nvPr>
            <p:ph idx="1" type="body"/>
          </p:nvPr>
        </p:nvSpPr>
        <p:spPr>
          <a:xfrm>
            <a:off x="729450" y="2016425"/>
            <a:ext cx="4524000" cy="300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Un oggetto della classe Utente contiene un username e una lista di Prenotazioni</a:t>
            </a:r>
            <a:endParaRPr/>
          </a:p>
          <a:p>
            <a:pPr indent="-311150" lvl="0" marL="457200" rtl="0" algn="l">
              <a:spcBef>
                <a:spcPts val="0"/>
              </a:spcBef>
              <a:spcAft>
                <a:spcPts val="0"/>
              </a:spcAft>
              <a:buSzPts val="1300"/>
              <a:buChar char="●"/>
            </a:pPr>
            <a:r>
              <a:rPr lang="it"/>
              <a:t>Per la gestione delle prenotazioni ci sono due metodi, uno per prenotare un libro e uno per restituire un libro, che verrà cercato tra le prenotazioni effettuate dall’utente</a:t>
            </a:r>
            <a:endParaRPr/>
          </a:p>
          <a:p>
            <a:pPr indent="-311150" lvl="0" marL="457200" rtl="0" algn="l">
              <a:spcBef>
                <a:spcPts val="0"/>
              </a:spcBef>
              <a:spcAft>
                <a:spcPts val="0"/>
              </a:spcAft>
              <a:buSzPts val="1300"/>
              <a:buChar char="●"/>
            </a:pPr>
            <a:r>
              <a:rPr lang="it"/>
              <a:t>Per verificare la presenza di un libro tra le prenotazioni dell’utente esiste il metodo presente()</a:t>
            </a:r>
            <a:endParaRPr/>
          </a:p>
          <a:p>
            <a:pPr indent="-311150" lvl="0" marL="457200" rtl="0" algn="l">
              <a:spcBef>
                <a:spcPts val="0"/>
              </a:spcBef>
              <a:spcAft>
                <a:spcPts val="0"/>
              </a:spcAft>
              <a:buSzPts val="1300"/>
              <a:buChar char="●"/>
            </a:pPr>
            <a:r>
              <a:rPr lang="it"/>
              <a:t>Sono presenti inoltre un metodo che restituisce l’elenco dei libri in prestito all’utente in tipo ElencoLibri e un metodo per il </a:t>
            </a:r>
            <a:r>
              <a:rPr lang="it"/>
              <a:t>salvataggio</a:t>
            </a:r>
            <a:r>
              <a:rPr lang="it"/>
              <a:t> del file con Json</a:t>
            </a:r>
            <a:endParaRPr/>
          </a:p>
        </p:txBody>
      </p:sp>
      <p:pic>
        <p:nvPicPr>
          <p:cNvPr id="160" name="Google Shape;160;p23"/>
          <p:cNvPicPr preferRelativeResize="0"/>
          <p:nvPr/>
        </p:nvPicPr>
        <p:blipFill>
          <a:blip r:embed="rId3">
            <a:alphaModFix/>
          </a:blip>
          <a:stretch>
            <a:fillRect/>
          </a:stretch>
        </p:blipFill>
        <p:spPr>
          <a:xfrm>
            <a:off x="5504125" y="2092625"/>
            <a:ext cx="2958336" cy="2505725"/>
          </a:xfrm>
          <a:prstGeom prst="rect">
            <a:avLst/>
          </a:prstGeom>
          <a:noFill/>
          <a:ln>
            <a:noFill/>
          </a:ln>
        </p:spPr>
      </p:pic>
      <p:pic>
        <p:nvPicPr>
          <p:cNvPr id="161" name="Google Shape;161;p23"/>
          <p:cNvPicPr preferRelativeResize="0"/>
          <p:nvPr/>
        </p:nvPicPr>
        <p:blipFill>
          <a:blip r:embed="rId4">
            <a:alphaModFix/>
          </a:blip>
          <a:stretch>
            <a:fillRect/>
          </a:stretch>
        </p:blipFill>
        <p:spPr>
          <a:xfrm>
            <a:off x="776575" y="1853838"/>
            <a:ext cx="1057275" cy="16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a:t>
            </a:r>
            <a:endParaRPr/>
          </a:p>
        </p:txBody>
      </p:sp>
      <p:sp>
        <p:nvSpPr>
          <p:cNvPr id="167" name="Google Shape;167;p24"/>
          <p:cNvSpPr txBox="1"/>
          <p:nvPr>
            <p:ph idx="1" type="body"/>
          </p:nvPr>
        </p:nvSpPr>
        <p:spPr>
          <a:xfrm>
            <a:off x="729325" y="2078875"/>
            <a:ext cx="4320000" cy="266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Data è una semplice classe con attributi giorno, mese ed anno, creata per evitare il problema del salvataggio della classe LocalDate</a:t>
            </a:r>
            <a:endParaRPr/>
          </a:p>
          <a:p>
            <a:pPr indent="-311150" lvl="0" marL="457200" rtl="0" algn="l">
              <a:spcBef>
                <a:spcPts val="0"/>
              </a:spcBef>
              <a:spcAft>
                <a:spcPts val="0"/>
              </a:spcAft>
              <a:buSzPts val="1300"/>
              <a:buChar char="●"/>
            </a:pPr>
            <a:r>
              <a:rPr lang="it"/>
              <a:t>Contiene un metodo che calcola i giorni trascorsi abbinato ad un metodo per calcolare i giorni di differenza con un’altra data</a:t>
            </a:r>
            <a:endParaRPr/>
          </a:p>
          <a:p>
            <a:pPr indent="-311150" lvl="0" marL="457200" rtl="0" algn="l">
              <a:spcBef>
                <a:spcPts val="0"/>
              </a:spcBef>
              <a:spcAft>
                <a:spcPts val="0"/>
              </a:spcAft>
              <a:buSzPts val="1300"/>
              <a:buChar char="●"/>
            </a:pPr>
            <a:r>
              <a:rPr lang="it"/>
              <a:t>Inoltre sono presenti un metodo static per convertire gli oggetti LocalDate e un metodo per il salvataggio file con Json</a:t>
            </a:r>
            <a:endParaRPr/>
          </a:p>
        </p:txBody>
      </p:sp>
      <p:pic>
        <p:nvPicPr>
          <p:cNvPr id="168" name="Google Shape;168;p24"/>
          <p:cNvPicPr preferRelativeResize="0"/>
          <p:nvPr/>
        </p:nvPicPr>
        <p:blipFill>
          <a:blip r:embed="rId3">
            <a:alphaModFix/>
          </a:blip>
          <a:stretch>
            <a:fillRect/>
          </a:stretch>
        </p:blipFill>
        <p:spPr>
          <a:xfrm>
            <a:off x="5649350" y="2078875"/>
            <a:ext cx="2941276" cy="1861508"/>
          </a:xfrm>
          <a:prstGeom prst="rect">
            <a:avLst/>
          </a:prstGeom>
          <a:noFill/>
          <a:ln>
            <a:noFill/>
          </a:ln>
        </p:spPr>
      </p:pic>
      <p:pic>
        <p:nvPicPr>
          <p:cNvPr id="169" name="Google Shape;169;p24"/>
          <p:cNvPicPr preferRelativeResize="0"/>
          <p:nvPr/>
        </p:nvPicPr>
        <p:blipFill>
          <a:blip r:embed="rId4">
            <a:alphaModFix/>
          </a:blip>
          <a:stretch>
            <a:fillRect/>
          </a:stretch>
        </p:blipFill>
        <p:spPr>
          <a:xfrm>
            <a:off x="776575" y="1853838"/>
            <a:ext cx="1057275" cy="16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ElencoLibri</a:t>
            </a:r>
            <a:endParaRPr/>
          </a:p>
        </p:txBody>
      </p:sp>
      <p:sp>
        <p:nvSpPr>
          <p:cNvPr id="175" name="Google Shape;175;p25"/>
          <p:cNvSpPr txBox="1"/>
          <p:nvPr>
            <p:ph idx="1" type="body"/>
          </p:nvPr>
        </p:nvSpPr>
        <p:spPr>
          <a:xfrm>
            <a:off x="729325" y="2078875"/>
            <a:ext cx="4084500" cy="268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ElencoLibri permette di gestire comodamente un ArrayList di oggetti Libro</a:t>
            </a:r>
            <a:endParaRPr/>
          </a:p>
          <a:p>
            <a:pPr indent="-311150" lvl="0" marL="457200" rtl="0" algn="l">
              <a:spcBef>
                <a:spcPts val="0"/>
              </a:spcBef>
              <a:spcAft>
                <a:spcPts val="0"/>
              </a:spcAft>
              <a:buSzPts val="1300"/>
              <a:buChar char="●"/>
            </a:pPr>
            <a:r>
              <a:rPr lang="it"/>
              <a:t>Sono presenti metodi per aggiungere e rimuovere libri dall’elenco, controllare se un libro è presente e contrassegnarlo come “ricercato” dal sistema</a:t>
            </a:r>
            <a:endParaRPr/>
          </a:p>
          <a:p>
            <a:pPr indent="-311150" lvl="0" marL="457200" rtl="0" algn="l">
              <a:spcBef>
                <a:spcPts val="0"/>
              </a:spcBef>
              <a:spcAft>
                <a:spcPts val="0"/>
              </a:spcAft>
              <a:buSzPts val="1300"/>
              <a:buChar char="●"/>
            </a:pPr>
            <a:r>
              <a:rPr lang="it"/>
              <a:t>Esistono infine metodi che permettono di riordinare l’elenco in base al titolo, all’autore, al genere o all’anno di pubblicazione</a:t>
            </a:r>
            <a:endParaRPr/>
          </a:p>
        </p:txBody>
      </p:sp>
      <p:pic>
        <p:nvPicPr>
          <p:cNvPr id="176" name="Google Shape;176;p25"/>
          <p:cNvPicPr preferRelativeResize="0"/>
          <p:nvPr/>
        </p:nvPicPr>
        <p:blipFill>
          <a:blip r:embed="rId3">
            <a:alphaModFix/>
          </a:blip>
          <a:stretch>
            <a:fillRect/>
          </a:stretch>
        </p:blipFill>
        <p:spPr>
          <a:xfrm>
            <a:off x="5307775" y="1480125"/>
            <a:ext cx="3208578" cy="2984850"/>
          </a:xfrm>
          <a:prstGeom prst="rect">
            <a:avLst/>
          </a:prstGeom>
          <a:noFill/>
          <a:ln>
            <a:noFill/>
          </a:ln>
        </p:spPr>
      </p:pic>
      <p:pic>
        <p:nvPicPr>
          <p:cNvPr id="177" name="Google Shape;177;p25"/>
          <p:cNvPicPr preferRelativeResize="0"/>
          <p:nvPr/>
        </p:nvPicPr>
        <p:blipFill>
          <a:blip r:embed="rId4">
            <a:alphaModFix/>
          </a:blip>
          <a:stretch>
            <a:fillRect/>
          </a:stretch>
        </p:blipFill>
        <p:spPr>
          <a:xfrm>
            <a:off x="776575" y="1853838"/>
            <a:ext cx="1057275" cy="16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FileManager</a:t>
            </a:r>
            <a:endParaRPr/>
          </a:p>
        </p:txBody>
      </p:sp>
      <p:sp>
        <p:nvSpPr>
          <p:cNvPr id="183" name="Google Shape;183;p2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FileManager gestisce il salvataggio su file e il recupero dalla memoria di un oggetto Biblioteca</a:t>
            </a:r>
            <a:endParaRPr/>
          </a:p>
          <a:p>
            <a:pPr indent="-311150" lvl="0" marL="457200" rtl="0" algn="l">
              <a:spcBef>
                <a:spcPts val="0"/>
              </a:spcBef>
              <a:spcAft>
                <a:spcPts val="0"/>
              </a:spcAft>
              <a:buSzPts val="1300"/>
              <a:buChar char="●"/>
            </a:pPr>
            <a:r>
              <a:rPr lang="it"/>
              <a:t>Utilizza la libreria open-source Json di Google per la serializzazione e la deserializzazione delle classi</a:t>
            </a:r>
            <a:endParaRPr/>
          </a:p>
        </p:txBody>
      </p:sp>
      <p:pic>
        <p:nvPicPr>
          <p:cNvPr id="184" name="Google Shape;184;p26"/>
          <p:cNvPicPr preferRelativeResize="0"/>
          <p:nvPr/>
        </p:nvPicPr>
        <p:blipFill>
          <a:blip r:embed="rId3">
            <a:alphaModFix/>
          </a:blip>
          <a:stretch>
            <a:fillRect/>
          </a:stretch>
        </p:blipFill>
        <p:spPr>
          <a:xfrm>
            <a:off x="4503625" y="2304775"/>
            <a:ext cx="4240476" cy="1132775"/>
          </a:xfrm>
          <a:prstGeom prst="rect">
            <a:avLst/>
          </a:prstGeom>
          <a:noFill/>
          <a:ln>
            <a:noFill/>
          </a:ln>
        </p:spPr>
      </p:pic>
      <p:pic>
        <p:nvPicPr>
          <p:cNvPr id="185" name="Google Shape;185;p26"/>
          <p:cNvPicPr preferRelativeResize="0"/>
          <p:nvPr/>
        </p:nvPicPr>
        <p:blipFill>
          <a:blip r:embed="rId4">
            <a:alphaModFix/>
          </a:blip>
          <a:stretch>
            <a:fillRect/>
          </a:stretch>
        </p:blipFill>
        <p:spPr>
          <a:xfrm>
            <a:off x="762000" y="1828800"/>
            <a:ext cx="1114425" cy="19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BibliotecaTest</a:t>
            </a:r>
            <a:endParaRPr/>
          </a:p>
        </p:txBody>
      </p:sp>
      <p:sp>
        <p:nvSpPr>
          <p:cNvPr id="191" name="Google Shape;191;p27"/>
          <p:cNvSpPr txBox="1"/>
          <p:nvPr>
            <p:ph idx="1" type="body"/>
          </p:nvPr>
        </p:nvSpPr>
        <p:spPr>
          <a:xfrm>
            <a:off x="729325" y="2078875"/>
            <a:ext cx="3774300" cy="142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BibliotecaTest prova a recuperare dalla directory indicata un file di salvataggio da convertire in oggetto Biblioteca</a:t>
            </a:r>
            <a:endParaRPr/>
          </a:p>
          <a:p>
            <a:pPr indent="-311150" lvl="0" marL="457200" rtl="0" algn="l">
              <a:spcBef>
                <a:spcPts val="0"/>
              </a:spcBef>
              <a:spcAft>
                <a:spcPts val="0"/>
              </a:spcAft>
              <a:buSzPts val="1300"/>
              <a:buChar char="●"/>
            </a:pPr>
            <a:r>
              <a:rPr lang="it"/>
              <a:t>Se non dovesse riuscirci, ne crea uno nuovo</a:t>
            </a:r>
            <a:endParaRPr/>
          </a:p>
        </p:txBody>
      </p:sp>
      <p:pic>
        <p:nvPicPr>
          <p:cNvPr id="192" name="Google Shape;192;p27"/>
          <p:cNvPicPr preferRelativeResize="0"/>
          <p:nvPr/>
        </p:nvPicPr>
        <p:blipFill>
          <a:blip r:embed="rId3">
            <a:alphaModFix/>
          </a:blip>
          <a:stretch>
            <a:fillRect/>
          </a:stretch>
        </p:blipFill>
        <p:spPr>
          <a:xfrm>
            <a:off x="1317874" y="3502375"/>
            <a:ext cx="6958625" cy="1354675"/>
          </a:xfrm>
          <a:prstGeom prst="rect">
            <a:avLst/>
          </a:prstGeom>
          <a:noFill/>
          <a:ln>
            <a:noFill/>
          </a:ln>
        </p:spPr>
      </p:pic>
      <p:pic>
        <p:nvPicPr>
          <p:cNvPr id="193" name="Google Shape;193;p27"/>
          <p:cNvPicPr preferRelativeResize="0"/>
          <p:nvPr/>
        </p:nvPicPr>
        <p:blipFill>
          <a:blip r:embed="rId4">
            <a:alphaModFix/>
          </a:blip>
          <a:stretch>
            <a:fillRect/>
          </a:stretch>
        </p:blipFill>
        <p:spPr>
          <a:xfrm>
            <a:off x="5515800" y="2282788"/>
            <a:ext cx="2488224" cy="790650"/>
          </a:xfrm>
          <a:prstGeom prst="rect">
            <a:avLst/>
          </a:prstGeom>
          <a:noFill/>
          <a:ln>
            <a:noFill/>
          </a:ln>
        </p:spPr>
      </p:pic>
      <p:pic>
        <p:nvPicPr>
          <p:cNvPr id="194" name="Google Shape;194;p27"/>
          <p:cNvPicPr preferRelativeResize="0"/>
          <p:nvPr/>
        </p:nvPicPr>
        <p:blipFill>
          <a:blip r:embed="rId5">
            <a:alphaModFix/>
          </a:blip>
          <a:stretch>
            <a:fillRect/>
          </a:stretch>
        </p:blipFill>
        <p:spPr>
          <a:xfrm>
            <a:off x="762000" y="1828800"/>
            <a:ext cx="1114425" cy="1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Impostazioni</a:t>
            </a:r>
            <a:endParaRPr/>
          </a:p>
        </p:txBody>
      </p:sp>
      <p:sp>
        <p:nvSpPr>
          <p:cNvPr id="200" name="Google Shape;200;p2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Impostazioni è stata creata per inserire tutte le costanti del progetto e viene richiamata da tutte le classi</a:t>
            </a:r>
            <a:endParaRPr/>
          </a:p>
        </p:txBody>
      </p:sp>
      <p:pic>
        <p:nvPicPr>
          <p:cNvPr id="201" name="Google Shape;201;p28"/>
          <p:cNvPicPr preferRelativeResize="0"/>
          <p:nvPr/>
        </p:nvPicPr>
        <p:blipFill>
          <a:blip r:embed="rId3">
            <a:alphaModFix/>
          </a:blip>
          <a:stretch>
            <a:fillRect/>
          </a:stretch>
        </p:blipFill>
        <p:spPr>
          <a:xfrm>
            <a:off x="4503625" y="2220225"/>
            <a:ext cx="4431374" cy="1170750"/>
          </a:xfrm>
          <a:prstGeom prst="rect">
            <a:avLst/>
          </a:prstGeom>
          <a:noFill/>
          <a:ln>
            <a:noFill/>
          </a:ln>
        </p:spPr>
      </p:pic>
      <p:pic>
        <p:nvPicPr>
          <p:cNvPr id="202" name="Google Shape;202;p28"/>
          <p:cNvPicPr preferRelativeResize="0"/>
          <p:nvPr/>
        </p:nvPicPr>
        <p:blipFill>
          <a:blip r:embed="rId4">
            <a:alphaModFix/>
          </a:blip>
          <a:stretch>
            <a:fillRect/>
          </a:stretch>
        </p:blipFill>
        <p:spPr>
          <a:xfrm>
            <a:off x="762000" y="1828800"/>
            <a:ext cx="923925" cy="171450"/>
          </a:xfrm>
          <a:prstGeom prst="rect">
            <a:avLst/>
          </a:prstGeom>
          <a:noFill/>
          <a:ln>
            <a:noFill/>
          </a:ln>
        </p:spPr>
      </p:pic>
      <p:pic>
        <p:nvPicPr>
          <p:cNvPr id="203" name="Google Shape;203;p28"/>
          <p:cNvPicPr preferRelativeResize="0"/>
          <p:nvPr/>
        </p:nvPicPr>
        <p:blipFill>
          <a:blip r:embed="rId5">
            <a:alphaModFix/>
          </a:blip>
          <a:stretch>
            <a:fillRect/>
          </a:stretch>
        </p:blipFill>
        <p:spPr>
          <a:xfrm>
            <a:off x="5900163" y="3882400"/>
            <a:ext cx="1638300" cy="39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BibliotecaFrame</a:t>
            </a:r>
            <a:endParaRPr/>
          </a:p>
        </p:txBody>
      </p:sp>
      <p:sp>
        <p:nvSpPr>
          <p:cNvPr id="209" name="Google Shape;209;p29"/>
          <p:cNvSpPr txBox="1"/>
          <p:nvPr>
            <p:ph idx="1" type="body"/>
          </p:nvPr>
        </p:nvSpPr>
        <p:spPr>
          <a:xfrm>
            <a:off x="729325" y="2078875"/>
            <a:ext cx="4037400" cy="252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BibliotecaFrame è la classe che estende JFrame e conterrà i vari pannelli</a:t>
            </a:r>
            <a:endParaRPr/>
          </a:p>
          <a:p>
            <a:pPr indent="-311150" lvl="0" marL="457200" rtl="0" algn="l">
              <a:spcBef>
                <a:spcPts val="0"/>
              </a:spcBef>
              <a:spcAft>
                <a:spcPts val="0"/>
              </a:spcAft>
              <a:buSzPts val="1300"/>
              <a:buChar char="●"/>
            </a:pPr>
            <a:r>
              <a:rPr lang="it"/>
              <a:t>Il metodo start() mostra a schermo il pannello iniziale e gestisce il pulsante di Start</a:t>
            </a:r>
            <a:endParaRPr/>
          </a:p>
          <a:p>
            <a:pPr indent="-311150" lvl="0" marL="457200" rtl="0" algn="l">
              <a:spcBef>
                <a:spcPts val="0"/>
              </a:spcBef>
              <a:spcAft>
                <a:spcPts val="0"/>
              </a:spcAft>
              <a:buSzPts val="1300"/>
              <a:buChar char="●"/>
            </a:pPr>
            <a:r>
              <a:rPr lang="it"/>
              <a:t>Il metodo menu() mostra a schermo il menu e il pannello principale dove verranno svolte le operazioni sulla biblioteca</a:t>
            </a:r>
            <a:endParaRPr/>
          </a:p>
          <a:p>
            <a:pPr indent="-311150" lvl="0" marL="457200" rtl="0" algn="l">
              <a:spcBef>
                <a:spcPts val="0"/>
              </a:spcBef>
              <a:spcAft>
                <a:spcPts val="0"/>
              </a:spcAft>
              <a:buSzPts val="1300"/>
              <a:buChar char="●"/>
            </a:pPr>
            <a:r>
              <a:rPr lang="it"/>
              <a:t>Il metodo salva() permette di richiamare un oggetto della classe FileManager nel momento in cui la finestra viene chiusa</a:t>
            </a:r>
            <a:endParaRPr/>
          </a:p>
        </p:txBody>
      </p:sp>
      <p:pic>
        <p:nvPicPr>
          <p:cNvPr id="210" name="Google Shape;210;p29"/>
          <p:cNvPicPr preferRelativeResize="0"/>
          <p:nvPr/>
        </p:nvPicPr>
        <p:blipFill>
          <a:blip r:embed="rId3">
            <a:alphaModFix/>
          </a:blip>
          <a:stretch>
            <a:fillRect/>
          </a:stretch>
        </p:blipFill>
        <p:spPr>
          <a:xfrm>
            <a:off x="5379100" y="2370550"/>
            <a:ext cx="3086100" cy="1613675"/>
          </a:xfrm>
          <a:prstGeom prst="rect">
            <a:avLst/>
          </a:prstGeom>
          <a:noFill/>
          <a:ln>
            <a:noFill/>
          </a:ln>
        </p:spPr>
      </p:pic>
      <p:pic>
        <p:nvPicPr>
          <p:cNvPr id="211" name="Google Shape;211;p29"/>
          <p:cNvPicPr preferRelativeResize="0"/>
          <p:nvPr/>
        </p:nvPicPr>
        <p:blipFill>
          <a:blip r:embed="rId4">
            <a:alphaModFix/>
          </a:blip>
          <a:stretch>
            <a:fillRect/>
          </a:stretch>
        </p:blipFill>
        <p:spPr>
          <a:xfrm>
            <a:off x="729450" y="1854100"/>
            <a:ext cx="647700" cy="19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BibliotecaMenu</a:t>
            </a:r>
            <a:endParaRPr/>
          </a:p>
        </p:txBody>
      </p:sp>
      <p:sp>
        <p:nvSpPr>
          <p:cNvPr id="217" name="Google Shape;217;p3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BibliotecaMenu estende la classe JPanel e gestisce sette pulsanti con sette funzioni diverse</a:t>
            </a:r>
            <a:endParaRPr/>
          </a:p>
          <a:p>
            <a:pPr indent="-311150" lvl="0" marL="457200" rtl="0" algn="l">
              <a:spcBef>
                <a:spcPts val="0"/>
              </a:spcBef>
              <a:spcAft>
                <a:spcPts val="0"/>
              </a:spcAft>
              <a:buSzPts val="1300"/>
              <a:buChar char="●"/>
            </a:pPr>
            <a:r>
              <a:rPr lang="it"/>
              <a:t>La pressione di ogni pulsante comunica al pannello principale quale funzione la biblioteca dovrà svolgere</a:t>
            </a:r>
            <a:endParaRPr/>
          </a:p>
        </p:txBody>
      </p:sp>
      <p:pic>
        <p:nvPicPr>
          <p:cNvPr id="218" name="Google Shape;218;p30"/>
          <p:cNvPicPr preferRelativeResize="0"/>
          <p:nvPr/>
        </p:nvPicPr>
        <p:blipFill>
          <a:blip r:embed="rId3">
            <a:alphaModFix/>
          </a:blip>
          <a:stretch>
            <a:fillRect/>
          </a:stretch>
        </p:blipFill>
        <p:spPr>
          <a:xfrm>
            <a:off x="729450" y="1854100"/>
            <a:ext cx="647700" cy="190500"/>
          </a:xfrm>
          <a:prstGeom prst="rect">
            <a:avLst/>
          </a:prstGeom>
          <a:noFill/>
          <a:ln>
            <a:noFill/>
          </a:ln>
        </p:spPr>
      </p:pic>
      <p:pic>
        <p:nvPicPr>
          <p:cNvPr id="219" name="Google Shape;219;p30"/>
          <p:cNvPicPr preferRelativeResize="0"/>
          <p:nvPr/>
        </p:nvPicPr>
        <p:blipFill>
          <a:blip r:embed="rId4">
            <a:alphaModFix/>
          </a:blip>
          <a:stretch>
            <a:fillRect/>
          </a:stretch>
        </p:blipFill>
        <p:spPr>
          <a:xfrm>
            <a:off x="6257325" y="901450"/>
            <a:ext cx="1611675" cy="396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PannelloLibri</a:t>
            </a:r>
            <a:endParaRPr/>
          </a:p>
        </p:txBody>
      </p:sp>
      <p:sp>
        <p:nvSpPr>
          <p:cNvPr id="225" name="Google Shape;225;p3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PannelloLibri è la classe che gestisce il pannello principale del frame</a:t>
            </a:r>
            <a:endParaRPr/>
          </a:p>
          <a:p>
            <a:pPr indent="-311150" lvl="0" marL="457200" rtl="0" algn="l">
              <a:spcBef>
                <a:spcPts val="0"/>
              </a:spcBef>
              <a:spcAft>
                <a:spcPts val="0"/>
              </a:spcAft>
              <a:buSzPts val="1300"/>
              <a:buChar char="●"/>
            </a:pPr>
            <a:r>
              <a:rPr lang="it"/>
              <a:t>In base alla selezione del menu, mostrerà il pannello corrispondente descritto nel metodo</a:t>
            </a:r>
            <a:endParaRPr/>
          </a:p>
          <a:p>
            <a:pPr indent="-311150" lvl="0" marL="457200" rtl="0" algn="l">
              <a:spcBef>
                <a:spcPts val="0"/>
              </a:spcBef>
              <a:spcAft>
                <a:spcPts val="0"/>
              </a:spcAft>
              <a:buSzPts val="1300"/>
              <a:buChar char="●"/>
            </a:pPr>
            <a:r>
              <a:rPr lang="it"/>
              <a:t>Viene tenuta nota del panne</a:t>
            </a:r>
            <a:r>
              <a:rPr lang="it"/>
              <a:t>llo mostrato con il parametro di tipo char “mode”</a:t>
            </a:r>
            <a:endParaRPr/>
          </a:p>
        </p:txBody>
      </p:sp>
      <p:pic>
        <p:nvPicPr>
          <p:cNvPr id="226" name="Google Shape;226;p31"/>
          <p:cNvPicPr preferRelativeResize="0"/>
          <p:nvPr/>
        </p:nvPicPr>
        <p:blipFill>
          <a:blip r:embed="rId3">
            <a:alphaModFix/>
          </a:blip>
          <a:stretch>
            <a:fillRect/>
          </a:stretch>
        </p:blipFill>
        <p:spPr>
          <a:xfrm>
            <a:off x="729450" y="1854100"/>
            <a:ext cx="647700" cy="190500"/>
          </a:xfrm>
          <a:prstGeom prst="rect">
            <a:avLst/>
          </a:prstGeom>
          <a:noFill/>
          <a:ln>
            <a:noFill/>
          </a:ln>
        </p:spPr>
      </p:pic>
      <p:pic>
        <p:nvPicPr>
          <p:cNvPr id="227" name="Google Shape;227;p31"/>
          <p:cNvPicPr preferRelativeResize="0"/>
          <p:nvPr/>
        </p:nvPicPr>
        <p:blipFill>
          <a:blip r:embed="rId4">
            <a:alphaModFix/>
          </a:blip>
          <a:stretch>
            <a:fillRect/>
          </a:stretch>
        </p:blipFill>
        <p:spPr>
          <a:xfrm>
            <a:off x="5417725" y="1590050"/>
            <a:ext cx="254712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Introduzione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it">
                <a:solidFill>
                  <a:srgbClr val="0D0D0D"/>
                </a:solidFill>
                <a:highlight>
                  <a:srgbClr val="FFFFFF"/>
                </a:highlight>
              </a:rPr>
              <a:t>Questo progetto riguarda la creazione di una biblioteca virtuale. L'obiettivo è fornire strumenti efficienti per catalogare i libri, monitorare i prestiti e gestire le risorse della biblioteca.</a:t>
            </a:r>
            <a:endParaRPr>
              <a:solidFill>
                <a:srgbClr val="0D0D0D"/>
              </a:solidFill>
              <a:highlight>
                <a:srgbClr val="FFFFFF"/>
              </a:highlight>
            </a:endParaRPr>
          </a:p>
          <a:p>
            <a:pPr indent="-317500" lvl="0" marL="457200" rtl="0" algn="l">
              <a:spcBef>
                <a:spcPts val="0"/>
              </a:spcBef>
              <a:spcAft>
                <a:spcPts val="0"/>
              </a:spcAft>
              <a:buSzPts val="1400"/>
              <a:buChar char="●"/>
            </a:pPr>
            <a:r>
              <a:rPr lang="it">
                <a:solidFill>
                  <a:srgbClr val="0D0D0D"/>
                </a:solidFill>
                <a:highlight>
                  <a:srgbClr val="FFFFFF"/>
                </a:highlight>
              </a:rPr>
              <a:t>L’interfaccia grafica sarà rivolta all’addetto alla biblioteca, che sarà l’unico ad averne accesso dal suo PC personale.</a:t>
            </a:r>
            <a:endParaRPr>
              <a:solidFill>
                <a:srgbClr val="0D0D0D"/>
              </a:solidFill>
              <a:highlight>
                <a:srgbClr val="FFFFFF"/>
              </a:highlight>
            </a:endParaRPr>
          </a:p>
          <a:p>
            <a:pPr indent="-317500" lvl="0" marL="457200" rtl="0" algn="l">
              <a:spcBef>
                <a:spcPts val="0"/>
              </a:spcBef>
              <a:spcAft>
                <a:spcPts val="0"/>
              </a:spcAft>
              <a:buSzPts val="1400"/>
              <a:buChar char="●"/>
            </a:pPr>
            <a:r>
              <a:rPr lang="it">
                <a:solidFill>
                  <a:srgbClr val="0D0D0D"/>
                </a:solidFill>
                <a:highlight>
                  <a:srgbClr val="FFFFFF"/>
                </a:highlight>
              </a:rPr>
              <a:t>Il sistema consentirà al bibliotecario di aggiungere e rimuovere libri dal catalogo, tracciare i prestiti effettuati dai membri della biblioteca e verificare eventuali scadenze non rispettate.</a:t>
            </a:r>
            <a:endParaRPr>
              <a:solidFill>
                <a:srgbClr val="0D0D0D"/>
              </a:solidFill>
              <a:highlight>
                <a:srgbClr val="FFFFFF"/>
              </a:highlight>
            </a:endParaRPr>
          </a:p>
          <a:p>
            <a:pPr indent="-317500" lvl="0" marL="457200" rtl="0" algn="l">
              <a:spcBef>
                <a:spcPts val="0"/>
              </a:spcBef>
              <a:spcAft>
                <a:spcPts val="0"/>
              </a:spcAft>
              <a:buSzPts val="1400"/>
              <a:buChar char="●"/>
            </a:pPr>
            <a:r>
              <a:rPr lang="it">
                <a:solidFill>
                  <a:srgbClr val="0D0D0D"/>
                </a:solidFill>
                <a:highlight>
                  <a:srgbClr val="FFFFFF"/>
                </a:highlight>
              </a:rPr>
              <a:t>Questo approccio centralizzato mira a migliorare l'organizzazione e l'efficienza operativa della biblioteca.</a:t>
            </a:r>
            <a:endParaRPr sz="1400"/>
          </a:p>
        </p:txBody>
      </p:sp>
      <p:pic>
        <p:nvPicPr>
          <p:cNvPr id="95" name="Google Shape;95;p14"/>
          <p:cNvPicPr preferRelativeResize="0"/>
          <p:nvPr/>
        </p:nvPicPr>
        <p:blipFill>
          <a:blip r:embed="rId3">
            <a:alphaModFix/>
          </a:blip>
          <a:stretch>
            <a:fillRect/>
          </a:stretch>
        </p:blipFill>
        <p:spPr>
          <a:xfrm>
            <a:off x="7108100" y="985250"/>
            <a:ext cx="1145148" cy="1093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Pannello iniziale</a:t>
            </a:r>
            <a:endParaRPr/>
          </a:p>
        </p:txBody>
      </p:sp>
      <p:sp>
        <p:nvSpPr>
          <p:cNvPr id="233" name="Google Shape;233;p32"/>
          <p:cNvSpPr txBox="1"/>
          <p:nvPr>
            <p:ph idx="1" type="body"/>
          </p:nvPr>
        </p:nvSpPr>
        <p:spPr>
          <a:xfrm>
            <a:off x="635200" y="2078875"/>
            <a:ext cx="3653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Tramite la pressione di un pulsante di start (posizionato al di sotto </a:t>
            </a:r>
            <a:r>
              <a:rPr lang="it"/>
              <a:t>di un'immagine e </a:t>
            </a:r>
            <a:r>
              <a:rPr lang="it"/>
              <a:t>di </a:t>
            </a:r>
            <a:r>
              <a:rPr lang="it"/>
              <a:t>un'etichetta</a:t>
            </a:r>
            <a:r>
              <a:rPr lang="it"/>
              <a:t> di testo per il titolo) è possibile passare alla visualizzazione del pannello </a:t>
            </a:r>
            <a:r>
              <a:rPr lang="it"/>
              <a:t>menu</a:t>
            </a:r>
            <a:r>
              <a:rPr lang="it"/>
              <a:t> (contenente dei pulsanti per la gestione delle varie attività) e del pannello principale.</a:t>
            </a:r>
            <a:endParaRPr/>
          </a:p>
        </p:txBody>
      </p:sp>
      <p:pic>
        <p:nvPicPr>
          <p:cNvPr id="234" name="Google Shape;234;p32"/>
          <p:cNvPicPr preferRelativeResize="0"/>
          <p:nvPr/>
        </p:nvPicPr>
        <p:blipFill>
          <a:blip r:embed="rId3">
            <a:alphaModFix/>
          </a:blip>
          <a:stretch>
            <a:fillRect/>
          </a:stretch>
        </p:blipFill>
        <p:spPr>
          <a:xfrm>
            <a:off x="4487250" y="2078875"/>
            <a:ext cx="4035675" cy="2705100"/>
          </a:xfrm>
          <a:prstGeom prst="rect">
            <a:avLst/>
          </a:prstGeom>
          <a:noFill/>
          <a:ln>
            <a:noFill/>
          </a:ln>
        </p:spPr>
      </p:pic>
      <p:pic>
        <p:nvPicPr>
          <p:cNvPr id="235" name="Google Shape;235;p32"/>
          <p:cNvPicPr preferRelativeResize="0"/>
          <p:nvPr/>
        </p:nvPicPr>
        <p:blipFill>
          <a:blip r:embed="rId4">
            <a:alphaModFix/>
          </a:blip>
          <a:stretch>
            <a:fillRect/>
          </a:stretch>
        </p:blipFill>
        <p:spPr>
          <a:xfrm>
            <a:off x="6685675" y="4217175"/>
            <a:ext cx="102574" cy="153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 Catalogo</a:t>
            </a:r>
            <a:endParaRPr/>
          </a:p>
        </p:txBody>
      </p:sp>
      <p:sp>
        <p:nvSpPr>
          <p:cNvPr id="241" name="Google Shape;241;p33"/>
          <p:cNvSpPr txBox="1"/>
          <p:nvPr>
            <p:ph idx="1" type="body"/>
          </p:nvPr>
        </p:nvSpPr>
        <p:spPr>
          <a:xfrm>
            <a:off x="525300" y="2078875"/>
            <a:ext cx="3653100" cy="271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N</a:t>
            </a:r>
            <a:r>
              <a:rPr lang="it"/>
              <a:t>el menù il primo pulsante presente avrà il compito di rendere visibile nel pannello principale il catalogo completo dei libri presenti nella biblioteca, con nome, titolo, genere, anno, e disponibilità del libro (se in prestito o disponibile).</a:t>
            </a:r>
            <a:endParaRPr/>
          </a:p>
          <a:p>
            <a:pPr indent="-311150" lvl="0" marL="457200" rtl="0" algn="l">
              <a:spcBef>
                <a:spcPts val="0"/>
              </a:spcBef>
              <a:spcAft>
                <a:spcPts val="0"/>
              </a:spcAft>
              <a:buSzPts val="1300"/>
              <a:buChar char="●"/>
            </a:pPr>
            <a:r>
              <a:rPr lang="it"/>
              <a:t>Possibilità di cercare un libro attraverso uno spazio di ricerca.</a:t>
            </a:r>
            <a:endParaRPr/>
          </a:p>
          <a:p>
            <a:pPr indent="-311150" lvl="0" marL="457200" rtl="0" algn="l">
              <a:spcBef>
                <a:spcPts val="0"/>
              </a:spcBef>
              <a:spcAft>
                <a:spcPts val="0"/>
              </a:spcAft>
              <a:buSzPts val="1300"/>
              <a:buChar char="●"/>
            </a:pPr>
            <a:r>
              <a:rPr lang="it"/>
              <a:t>Possibilità di ordinare il catalogo tramite un menù a “tendina” (per autore, anno, genere e titolo).</a:t>
            </a:r>
            <a:endParaRPr/>
          </a:p>
        </p:txBody>
      </p:sp>
      <p:pic>
        <p:nvPicPr>
          <p:cNvPr id="242" name="Google Shape;242;p33"/>
          <p:cNvPicPr preferRelativeResize="0"/>
          <p:nvPr/>
        </p:nvPicPr>
        <p:blipFill>
          <a:blip r:embed="rId3">
            <a:alphaModFix/>
          </a:blip>
          <a:stretch>
            <a:fillRect/>
          </a:stretch>
        </p:blipFill>
        <p:spPr>
          <a:xfrm>
            <a:off x="4382550" y="2078875"/>
            <a:ext cx="4361151" cy="2923275"/>
          </a:xfrm>
          <a:prstGeom prst="rect">
            <a:avLst/>
          </a:prstGeom>
          <a:noFill/>
          <a:ln>
            <a:noFill/>
          </a:ln>
        </p:spPr>
      </p:pic>
      <p:pic>
        <p:nvPicPr>
          <p:cNvPr id="243" name="Google Shape;243;p33"/>
          <p:cNvPicPr preferRelativeResize="0"/>
          <p:nvPr/>
        </p:nvPicPr>
        <p:blipFill>
          <a:blip r:embed="rId4">
            <a:alphaModFix/>
          </a:blip>
          <a:stretch>
            <a:fillRect/>
          </a:stretch>
        </p:blipFill>
        <p:spPr>
          <a:xfrm>
            <a:off x="7676275" y="4521975"/>
            <a:ext cx="102574" cy="153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 Catalogo (ToolTip e ordina per)</a:t>
            </a:r>
            <a:endParaRPr/>
          </a:p>
        </p:txBody>
      </p:sp>
      <p:sp>
        <p:nvSpPr>
          <p:cNvPr id="249" name="Google Shape;249;p34"/>
          <p:cNvSpPr txBox="1"/>
          <p:nvPr>
            <p:ph idx="1" type="body"/>
          </p:nvPr>
        </p:nvSpPr>
        <p:spPr>
          <a:xfrm>
            <a:off x="525300" y="2078875"/>
            <a:ext cx="3653100" cy="2608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it"/>
              <a:t>Sono presenti dei Tooltip quando si passa con il mouse </a:t>
            </a:r>
            <a:r>
              <a:rPr lang="it"/>
              <a:t>sull'icona</a:t>
            </a:r>
            <a:r>
              <a:rPr lang="it"/>
              <a:t> di stato (se verde viene indicata la disponibilità, se rossa viene indicato a che username quel libro è in prestito)</a:t>
            </a:r>
            <a:endParaRPr/>
          </a:p>
          <a:p>
            <a:pPr indent="-311150" lvl="0" marL="457200" rtl="0" algn="l">
              <a:spcBef>
                <a:spcPts val="0"/>
              </a:spcBef>
              <a:spcAft>
                <a:spcPts val="0"/>
              </a:spcAft>
              <a:buSzPts val="1300"/>
              <a:buChar char="●"/>
            </a:pPr>
            <a:r>
              <a:rPr lang="it"/>
              <a:t>Cambiando la modalità di visualizzazione tramite ComboBox viene riordinato il catalogo secondo quanto selezionato</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50" name="Google Shape;250;p34"/>
          <p:cNvPicPr preferRelativeResize="0"/>
          <p:nvPr/>
        </p:nvPicPr>
        <p:blipFill>
          <a:blip r:embed="rId3">
            <a:alphaModFix/>
          </a:blip>
          <a:stretch>
            <a:fillRect/>
          </a:stretch>
        </p:blipFill>
        <p:spPr>
          <a:xfrm>
            <a:off x="4330800" y="2006250"/>
            <a:ext cx="4453007" cy="2984850"/>
          </a:xfrm>
          <a:prstGeom prst="rect">
            <a:avLst/>
          </a:prstGeom>
          <a:noFill/>
          <a:ln>
            <a:noFill/>
          </a:ln>
        </p:spPr>
      </p:pic>
      <p:pic>
        <p:nvPicPr>
          <p:cNvPr id="251" name="Google Shape;251;p34"/>
          <p:cNvPicPr preferRelativeResize="0"/>
          <p:nvPr/>
        </p:nvPicPr>
        <p:blipFill>
          <a:blip r:embed="rId4">
            <a:alphaModFix/>
          </a:blip>
          <a:stretch>
            <a:fillRect/>
          </a:stretch>
        </p:blipFill>
        <p:spPr>
          <a:xfrm>
            <a:off x="7828675" y="3302775"/>
            <a:ext cx="102574" cy="153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Ricerca Libro</a:t>
            </a:r>
            <a:endParaRPr/>
          </a:p>
        </p:txBody>
      </p:sp>
      <p:sp>
        <p:nvSpPr>
          <p:cNvPr id="257" name="Google Shape;257;p35"/>
          <p:cNvSpPr txBox="1"/>
          <p:nvPr>
            <p:ph idx="1" type="body"/>
          </p:nvPr>
        </p:nvSpPr>
        <p:spPr>
          <a:xfrm>
            <a:off x="564400" y="207102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Tramite la barra di ricerca in alto, è possibile cercare e mostrare a schermo solo i libri che contengono la stringa inserita in uno dei campi (il tutto senza tenere in considerazione le lettere maiuscole)</a:t>
            </a:r>
            <a:endParaRPr/>
          </a:p>
        </p:txBody>
      </p:sp>
      <p:pic>
        <p:nvPicPr>
          <p:cNvPr id="258" name="Google Shape;258;p35"/>
          <p:cNvPicPr preferRelativeResize="0"/>
          <p:nvPr/>
        </p:nvPicPr>
        <p:blipFill>
          <a:blip r:embed="rId3">
            <a:alphaModFix/>
          </a:blip>
          <a:stretch>
            <a:fillRect/>
          </a:stretch>
        </p:blipFill>
        <p:spPr>
          <a:xfrm>
            <a:off x="4656025" y="2006250"/>
            <a:ext cx="3926950" cy="263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 Utenti</a:t>
            </a:r>
            <a:endParaRPr/>
          </a:p>
        </p:txBody>
      </p:sp>
      <p:sp>
        <p:nvSpPr>
          <p:cNvPr id="264" name="Google Shape;264;p36"/>
          <p:cNvSpPr txBox="1"/>
          <p:nvPr>
            <p:ph idx="1" type="body"/>
          </p:nvPr>
        </p:nvSpPr>
        <p:spPr>
          <a:xfrm>
            <a:off x="525300" y="2078875"/>
            <a:ext cx="3653100" cy="2829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it"/>
              <a:t>Il secondo pulsante del </a:t>
            </a:r>
            <a:r>
              <a:rPr lang="it"/>
              <a:t>menu</a:t>
            </a:r>
            <a:r>
              <a:rPr lang="it"/>
              <a:t>, mostra nel pannello principale tramite una JTable tutti gli username degli utenti registrati nella nostra biblioteca , </a:t>
            </a:r>
            <a:r>
              <a:rPr lang="it"/>
              <a:t>l'elenco</a:t>
            </a:r>
            <a:r>
              <a:rPr lang="it"/>
              <a:t> dei libri da loro prenotati, ognuno di essi seguito tra parentesi dai giorni mancanti alla scadenza.</a:t>
            </a:r>
            <a:endParaRPr/>
          </a:p>
          <a:p>
            <a:pPr indent="-311150" lvl="0" marL="457200" rtl="0" algn="l">
              <a:spcBef>
                <a:spcPts val="0"/>
              </a:spcBef>
              <a:spcAft>
                <a:spcPts val="0"/>
              </a:spcAft>
              <a:buSzPts val="1300"/>
              <a:buChar char="●"/>
            </a:pPr>
            <a:r>
              <a:rPr lang="it"/>
              <a:t>Nel caso di un nuovo utente, è possibile registrarlo e quindi inserirlo a tabella premendo il pulsante “nuovo utente” (mostrando a schermo un errore nel caso di username già in uso).</a:t>
            </a:r>
            <a:endParaRPr/>
          </a:p>
        </p:txBody>
      </p:sp>
      <p:pic>
        <p:nvPicPr>
          <p:cNvPr id="265" name="Google Shape;265;p36"/>
          <p:cNvPicPr preferRelativeResize="0"/>
          <p:nvPr/>
        </p:nvPicPr>
        <p:blipFill>
          <a:blip r:embed="rId3">
            <a:alphaModFix/>
          </a:blip>
          <a:stretch>
            <a:fillRect/>
          </a:stretch>
        </p:blipFill>
        <p:spPr>
          <a:xfrm>
            <a:off x="4454900" y="2006250"/>
            <a:ext cx="4328901" cy="290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Nuovo Utente</a:t>
            </a:r>
            <a:endParaRPr/>
          </a:p>
        </p:txBody>
      </p:sp>
      <p:pic>
        <p:nvPicPr>
          <p:cNvPr id="271" name="Google Shape;271;p37"/>
          <p:cNvPicPr preferRelativeResize="0"/>
          <p:nvPr/>
        </p:nvPicPr>
        <p:blipFill>
          <a:blip r:embed="rId3">
            <a:alphaModFix/>
          </a:blip>
          <a:stretch>
            <a:fillRect/>
          </a:stretch>
        </p:blipFill>
        <p:spPr>
          <a:xfrm>
            <a:off x="454000" y="2006250"/>
            <a:ext cx="4025999" cy="2698626"/>
          </a:xfrm>
          <a:prstGeom prst="rect">
            <a:avLst/>
          </a:prstGeom>
          <a:noFill/>
          <a:ln>
            <a:noFill/>
          </a:ln>
        </p:spPr>
      </p:pic>
      <p:pic>
        <p:nvPicPr>
          <p:cNvPr id="272" name="Google Shape;272;p37"/>
          <p:cNvPicPr preferRelativeResize="0"/>
          <p:nvPr/>
        </p:nvPicPr>
        <p:blipFill>
          <a:blip r:embed="rId4">
            <a:alphaModFix/>
          </a:blip>
          <a:stretch>
            <a:fillRect/>
          </a:stretch>
        </p:blipFill>
        <p:spPr>
          <a:xfrm>
            <a:off x="4632400" y="2006250"/>
            <a:ext cx="4025999" cy="2698631"/>
          </a:xfrm>
          <a:prstGeom prst="rect">
            <a:avLst/>
          </a:prstGeom>
          <a:noFill/>
          <a:ln>
            <a:noFill/>
          </a:ln>
        </p:spPr>
      </p:pic>
      <p:pic>
        <p:nvPicPr>
          <p:cNvPr id="273" name="Google Shape;273;p37"/>
          <p:cNvPicPr preferRelativeResize="0"/>
          <p:nvPr/>
        </p:nvPicPr>
        <p:blipFill>
          <a:blip r:embed="rId5">
            <a:alphaModFix/>
          </a:blip>
          <a:stretch>
            <a:fillRect/>
          </a:stretch>
        </p:blipFill>
        <p:spPr>
          <a:xfrm>
            <a:off x="3485275" y="2845575"/>
            <a:ext cx="102574" cy="153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Aggiungi Titolo</a:t>
            </a:r>
            <a:endParaRPr/>
          </a:p>
        </p:txBody>
      </p:sp>
      <p:sp>
        <p:nvSpPr>
          <p:cNvPr id="279" name="Google Shape;279;p38"/>
          <p:cNvSpPr txBox="1"/>
          <p:nvPr>
            <p:ph idx="1" type="body"/>
          </p:nvPr>
        </p:nvSpPr>
        <p:spPr>
          <a:xfrm>
            <a:off x="556575" y="20631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terza opzione del menu, serve per poter aggiungere all’interno della biblioteca un nuovo libro, inserendo le quattro voci in figura. Solo alla pressione del pulsante aggiungi il libro verrà inserito nel catalogo.</a:t>
            </a:r>
            <a:endParaRPr/>
          </a:p>
        </p:txBody>
      </p:sp>
      <p:pic>
        <p:nvPicPr>
          <p:cNvPr id="280" name="Google Shape;280;p38"/>
          <p:cNvPicPr preferRelativeResize="0"/>
          <p:nvPr/>
        </p:nvPicPr>
        <p:blipFill>
          <a:blip r:embed="rId3">
            <a:alphaModFix/>
          </a:blip>
          <a:stretch>
            <a:fillRect/>
          </a:stretch>
        </p:blipFill>
        <p:spPr>
          <a:xfrm>
            <a:off x="4656025" y="2006250"/>
            <a:ext cx="4012600" cy="2689650"/>
          </a:xfrm>
          <a:prstGeom prst="rect">
            <a:avLst/>
          </a:prstGeom>
          <a:noFill/>
          <a:ln>
            <a:noFill/>
          </a:ln>
        </p:spPr>
      </p:pic>
      <p:pic>
        <p:nvPicPr>
          <p:cNvPr id="281" name="Google Shape;281;p38"/>
          <p:cNvPicPr preferRelativeResize="0"/>
          <p:nvPr/>
        </p:nvPicPr>
        <p:blipFill>
          <a:blip r:embed="rId4">
            <a:alphaModFix/>
          </a:blip>
          <a:stretch>
            <a:fillRect/>
          </a:stretch>
        </p:blipFill>
        <p:spPr>
          <a:xfrm>
            <a:off x="7676275" y="3683775"/>
            <a:ext cx="102574" cy="1535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Rimuovi Titolo</a:t>
            </a:r>
            <a:endParaRPr/>
          </a:p>
        </p:txBody>
      </p:sp>
      <p:sp>
        <p:nvSpPr>
          <p:cNvPr id="287" name="Google Shape;287;p3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quarta modalità è necessaria per poter rimuovere un libro definitivamente dal catalogo (questa azione è resa possibile solo in caso di disponibilità del libro e non nel caso in cui esso sia in prestito ). Alla pressione del tasto rimuovi, il libro sarà cancellato </a:t>
            </a:r>
            <a:r>
              <a:rPr lang="it"/>
              <a:t>dall'elenco</a:t>
            </a:r>
            <a:r>
              <a:rPr lang="it"/>
              <a:t>.</a:t>
            </a:r>
            <a:endParaRPr/>
          </a:p>
        </p:txBody>
      </p:sp>
      <p:pic>
        <p:nvPicPr>
          <p:cNvPr id="288" name="Google Shape;288;p39"/>
          <p:cNvPicPr preferRelativeResize="0"/>
          <p:nvPr/>
        </p:nvPicPr>
        <p:blipFill>
          <a:blip r:embed="rId3">
            <a:alphaModFix/>
          </a:blip>
          <a:stretch>
            <a:fillRect/>
          </a:stretch>
        </p:blipFill>
        <p:spPr>
          <a:xfrm>
            <a:off x="4656025" y="2006250"/>
            <a:ext cx="4193926" cy="2811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Prenota Libro</a:t>
            </a:r>
            <a:endParaRPr/>
          </a:p>
        </p:txBody>
      </p:sp>
      <p:sp>
        <p:nvSpPr>
          <p:cNvPr id="294" name="Google Shape;294;p40"/>
          <p:cNvSpPr txBox="1"/>
          <p:nvPr>
            <p:ph idx="1" type="body"/>
          </p:nvPr>
        </p:nvSpPr>
        <p:spPr>
          <a:xfrm>
            <a:off x="729325" y="2078875"/>
            <a:ext cx="3774300" cy="260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Il quinto pulsante, viene utilizzato per prenotare un libro a nome di un utente.</a:t>
            </a:r>
            <a:endParaRPr/>
          </a:p>
          <a:p>
            <a:pPr indent="-311150" lvl="0" marL="457200" rtl="0" algn="l">
              <a:spcBef>
                <a:spcPts val="0"/>
              </a:spcBef>
              <a:spcAft>
                <a:spcPts val="0"/>
              </a:spcAft>
              <a:buSzPts val="1300"/>
              <a:buChar char="●"/>
            </a:pPr>
            <a:r>
              <a:rPr lang="it"/>
              <a:t>Quindi dopo aver scelto quale tra i libri attualmente disponibili prenotare, sarà possibile, cliccando il pulsante, dichiarare poi a chi tra gli utente registrati assegnarlo. </a:t>
            </a:r>
            <a:endParaRPr/>
          </a:p>
          <a:p>
            <a:pPr indent="-311150" lvl="0" marL="457200" rtl="0" algn="l">
              <a:spcBef>
                <a:spcPts val="0"/>
              </a:spcBef>
              <a:spcAft>
                <a:spcPts val="0"/>
              </a:spcAft>
              <a:buSzPts val="1300"/>
              <a:buChar char="●"/>
            </a:pPr>
            <a:r>
              <a:rPr lang="it"/>
              <a:t>Dopo la scelta ne verrà cambiato lo stato e verrà aggiunto di conseguenza il libro all’elenco dei libri prenotati dall’utente.</a:t>
            </a:r>
            <a:endParaRPr/>
          </a:p>
        </p:txBody>
      </p:sp>
      <p:pic>
        <p:nvPicPr>
          <p:cNvPr id="295" name="Google Shape;295;p40"/>
          <p:cNvPicPr preferRelativeResize="0"/>
          <p:nvPr/>
        </p:nvPicPr>
        <p:blipFill>
          <a:blip r:embed="rId3">
            <a:alphaModFix/>
          </a:blip>
          <a:stretch>
            <a:fillRect/>
          </a:stretch>
        </p:blipFill>
        <p:spPr>
          <a:xfrm>
            <a:off x="4656025" y="2006250"/>
            <a:ext cx="4146825" cy="2779625"/>
          </a:xfrm>
          <a:prstGeom prst="rect">
            <a:avLst/>
          </a:prstGeom>
          <a:noFill/>
          <a:ln>
            <a:noFill/>
          </a:ln>
        </p:spPr>
      </p:pic>
      <p:pic>
        <p:nvPicPr>
          <p:cNvPr id="296" name="Google Shape;296;p40"/>
          <p:cNvPicPr preferRelativeResize="0"/>
          <p:nvPr/>
        </p:nvPicPr>
        <p:blipFill>
          <a:blip r:embed="rId4">
            <a:alphaModFix/>
          </a:blip>
          <a:stretch>
            <a:fillRect/>
          </a:stretch>
        </p:blipFill>
        <p:spPr>
          <a:xfrm>
            <a:off x="7828675" y="2540775"/>
            <a:ext cx="102574" cy="153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Prenota Libro</a:t>
            </a:r>
            <a:endParaRPr/>
          </a:p>
        </p:txBody>
      </p:sp>
      <p:pic>
        <p:nvPicPr>
          <p:cNvPr id="302" name="Google Shape;302;p41"/>
          <p:cNvPicPr preferRelativeResize="0"/>
          <p:nvPr/>
        </p:nvPicPr>
        <p:blipFill>
          <a:blip r:embed="rId3">
            <a:alphaModFix/>
          </a:blip>
          <a:stretch>
            <a:fillRect/>
          </a:stretch>
        </p:blipFill>
        <p:spPr>
          <a:xfrm>
            <a:off x="387375" y="2006250"/>
            <a:ext cx="4060449" cy="2721726"/>
          </a:xfrm>
          <a:prstGeom prst="rect">
            <a:avLst/>
          </a:prstGeom>
          <a:noFill/>
          <a:ln>
            <a:noFill/>
          </a:ln>
        </p:spPr>
      </p:pic>
      <p:pic>
        <p:nvPicPr>
          <p:cNvPr id="303" name="Google Shape;303;p41"/>
          <p:cNvPicPr preferRelativeResize="0"/>
          <p:nvPr/>
        </p:nvPicPr>
        <p:blipFill>
          <a:blip r:embed="rId4">
            <a:alphaModFix/>
          </a:blip>
          <a:stretch>
            <a:fillRect/>
          </a:stretch>
        </p:blipFill>
        <p:spPr>
          <a:xfrm>
            <a:off x="4725875" y="2006250"/>
            <a:ext cx="4060449" cy="2721730"/>
          </a:xfrm>
          <a:prstGeom prst="rect">
            <a:avLst/>
          </a:prstGeom>
          <a:noFill/>
          <a:ln>
            <a:noFill/>
          </a:ln>
        </p:spPr>
      </p:pic>
      <p:pic>
        <p:nvPicPr>
          <p:cNvPr id="304" name="Google Shape;304;p41"/>
          <p:cNvPicPr preferRelativeResize="0"/>
          <p:nvPr/>
        </p:nvPicPr>
        <p:blipFill>
          <a:blip r:embed="rId5">
            <a:alphaModFix/>
          </a:blip>
          <a:stretch>
            <a:fillRect/>
          </a:stretch>
        </p:blipFill>
        <p:spPr>
          <a:xfrm>
            <a:off x="3713875" y="2845575"/>
            <a:ext cx="102574" cy="15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CRC: Libro e ElencoLibri</a:t>
            </a:r>
            <a:endParaRPr/>
          </a:p>
        </p:txBody>
      </p:sp>
      <p:graphicFrame>
        <p:nvGraphicFramePr>
          <p:cNvPr id="101" name="Google Shape;101;p15"/>
          <p:cNvGraphicFramePr/>
          <p:nvPr/>
        </p:nvGraphicFramePr>
        <p:xfrm>
          <a:off x="729450" y="2265350"/>
          <a:ext cx="3000000" cy="3000000"/>
        </p:xfrm>
        <a:graphic>
          <a:graphicData uri="http://schemas.openxmlformats.org/drawingml/2006/table">
            <a:tbl>
              <a:tblPr>
                <a:noFill/>
                <a:tableStyleId>{D8A2A422-8131-45A6-A648-0CA37007A83A}</a:tableStyleId>
              </a:tblPr>
              <a:tblGrid>
                <a:gridCol w="2347950"/>
                <a:gridCol w="1190175"/>
              </a:tblGrid>
              <a:tr h="250625">
                <a:tc gridSpan="2">
                  <a:txBody>
                    <a:bodyPr/>
                    <a:lstStyle/>
                    <a:p>
                      <a:pPr indent="0" lvl="0" marL="0" rtl="0" algn="l">
                        <a:spcBef>
                          <a:spcPts val="0"/>
                        </a:spcBef>
                        <a:spcAft>
                          <a:spcPts val="0"/>
                        </a:spcAft>
                        <a:buNone/>
                      </a:pPr>
                      <a:r>
                        <a:rPr lang="it" sz="900"/>
                        <a:t>NAME CLASS: Libro</a:t>
                      </a:r>
                      <a:endParaRPr sz="900"/>
                    </a:p>
                  </a:txBody>
                  <a:tcPr marT="63500" marB="63500" marR="63500" marL="63500"/>
                </a:tc>
                <a:tc hMerge="1"/>
              </a:tr>
              <a:tr h="250625">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507350">
                <a:tc>
                  <a:txBody>
                    <a:bodyPr/>
                    <a:lstStyle/>
                    <a:p>
                      <a:pPr indent="-285750" lvl="0" marL="457200" rtl="0" algn="l">
                        <a:spcBef>
                          <a:spcPts val="0"/>
                        </a:spcBef>
                        <a:spcAft>
                          <a:spcPts val="0"/>
                        </a:spcAft>
                        <a:buSzPts val="900"/>
                        <a:buChar char="-"/>
                      </a:pPr>
                      <a:r>
                        <a:rPr lang="it" sz="900"/>
                        <a:t>tenere traccia del titolo, autore, genere, anno e se è in prestito o è stato ricercato.</a:t>
                      </a:r>
                      <a:endParaRPr sz="900"/>
                    </a:p>
                  </a:txBody>
                  <a:tcPr marT="63500" marB="63500" marR="63500" marL="63500"/>
                </a:tc>
                <a:tc>
                  <a:txBody>
                    <a:bodyPr/>
                    <a:lstStyle/>
                    <a:p>
                      <a:pPr indent="0" lvl="0" marL="0" rtl="0" algn="l">
                        <a:spcBef>
                          <a:spcPts val="0"/>
                        </a:spcBef>
                        <a:spcAft>
                          <a:spcPts val="0"/>
                        </a:spcAft>
                        <a:buNone/>
                      </a:pPr>
                      <a:r>
                        <a:t/>
                      </a:r>
                      <a:endParaRPr sz="900"/>
                    </a:p>
                  </a:txBody>
                  <a:tcPr marT="63500" marB="63500" marR="63500" marL="63500"/>
                </a:tc>
              </a:tr>
              <a:tr h="507350">
                <a:tc>
                  <a:txBody>
                    <a:bodyPr/>
                    <a:lstStyle/>
                    <a:p>
                      <a:pPr indent="-285750" lvl="0" marL="457200" rtl="0" algn="l">
                        <a:spcBef>
                          <a:spcPts val="0"/>
                        </a:spcBef>
                        <a:spcAft>
                          <a:spcPts val="0"/>
                        </a:spcAft>
                        <a:buSzPts val="900"/>
                        <a:buChar char="-"/>
                      </a:pPr>
                      <a:r>
                        <a:rPr lang="it" sz="900"/>
                        <a:t>permette di cambiare lo stato di disponibilità in caso di prenotazione o restituzione</a:t>
                      </a:r>
                      <a:endParaRPr sz="900"/>
                    </a:p>
                  </a:txBody>
                  <a:tcPr marT="63500" marB="63500" marR="63500" marL="63500"/>
                </a:tc>
                <a:tc>
                  <a:txBody>
                    <a:bodyPr/>
                    <a:lstStyle/>
                    <a:p>
                      <a:pPr indent="0" lvl="0" marL="0" rtl="0" algn="l">
                        <a:spcBef>
                          <a:spcPts val="0"/>
                        </a:spcBef>
                        <a:spcAft>
                          <a:spcPts val="0"/>
                        </a:spcAft>
                        <a:buNone/>
                      </a:pPr>
                      <a:r>
                        <a:t/>
                      </a:r>
                      <a:endParaRPr sz="900"/>
                    </a:p>
                  </a:txBody>
                  <a:tcPr marT="63500" marB="63500" marR="63500" marL="63500"/>
                </a:tc>
              </a:tr>
            </a:tbl>
          </a:graphicData>
        </a:graphic>
      </p:graphicFrame>
      <p:graphicFrame>
        <p:nvGraphicFramePr>
          <p:cNvPr id="102" name="Google Shape;102;p15"/>
          <p:cNvGraphicFramePr/>
          <p:nvPr/>
        </p:nvGraphicFramePr>
        <p:xfrm>
          <a:off x="4909713" y="2201850"/>
          <a:ext cx="3000000" cy="3000000"/>
        </p:xfrm>
        <a:graphic>
          <a:graphicData uri="http://schemas.openxmlformats.org/drawingml/2006/table">
            <a:tbl>
              <a:tblPr>
                <a:noFill/>
                <a:tableStyleId>{D8A2A422-8131-45A6-A648-0CA37007A83A}</a:tableStyleId>
              </a:tblPr>
              <a:tblGrid>
                <a:gridCol w="2281350"/>
                <a:gridCol w="1156400"/>
              </a:tblGrid>
              <a:tr h="245575">
                <a:tc gridSpan="2">
                  <a:txBody>
                    <a:bodyPr/>
                    <a:lstStyle/>
                    <a:p>
                      <a:pPr indent="0" lvl="0" marL="0" rtl="0" algn="l">
                        <a:spcBef>
                          <a:spcPts val="0"/>
                        </a:spcBef>
                        <a:spcAft>
                          <a:spcPts val="0"/>
                        </a:spcAft>
                        <a:buNone/>
                      </a:pPr>
                      <a:r>
                        <a:rPr lang="it" sz="900"/>
                        <a:t>NAME CLASS: ElencoLibri</a:t>
                      </a:r>
                      <a:endParaRPr sz="900"/>
                    </a:p>
                  </a:txBody>
                  <a:tcPr marT="63500" marB="63500" marR="63500" marL="63500"/>
                </a:tc>
                <a:tc hMerge="1"/>
              </a:tr>
              <a:tr h="245575">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249150">
                <a:tc>
                  <a:txBody>
                    <a:bodyPr/>
                    <a:lstStyle/>
                    <a:p>
                      <a:pPr indent="-285750" lvl="0" marL="457200" rtl="0" algn="l">
                        <a:spcBef>
                          <a:spcPts val="0"/>
                        </a:spcBef>
                        <a:spcAft>
                          <a:spcPts val="0"/>
                        </a:spcAft>
                        <a:buSzPts val="900"/>
                        <a:buChar char="-"/>
                      </a:pPr>
                      <a:r>
                        <a:rPr lang="it" sz="900"/>
                        <a:t>tenere traccia di un elenco di libri</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txBody>
                  <a:tcPr marT="63500" marB="63500" marR="63500" marL="63500"/>
                </a:tc>
              </a:tr>
              <a:tr h="463175">
                <a:tc>
                  <a:txBody>
                    <a:bodyPr/>
                    <a:lstStyle/>
                    <a:p>
                      <a:pPr indent="-285750" lvl="0" marL="457200" rtl="0" algn="l">
                        <a:spcBef>
                          <a:spcPts val="0"/>
                        </a:spcBef>
                        <a:spcAft>
                          <a:spcPts val="0"/>
                        </a:spcAft>
                        <a:buSzPts val="900"/>
                        <a:buChar char="-"/>
                      </a:pPr>
                      <a:r>
                        <a:rPr lang="it" sz="900"/>
                        <a:t>permettere di aggiungere, rimuovere, riordinare, ricercare libri dell’elenco</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txBody>
                  <a:tcPr marT="63500" marB="63500" marR="63500" marL="63500"/>
                </a:tc>
              </a:tr>
              <a:tr h="371350">
                <a:tc>
                  <a:txBody>
                    <a:bodyPr/>
                    <a:lstStyle/>
                    <a:p>
                      <a:pPr indent="-285750" lvl="0" marL="457200" rtl="0" algn="l">
                        <a:spcBef>
                          <a:spcPts val="0"/>
                        </a:spcBef>
                        <a:spcAft>
                          <a:spcPts val="0"/>
                        </a:spcAft>
                        <a:buSzPts val="900"/>
                        <a:buChar char="-"/>
                      </a:pPr>
                      <a:r>
                        <a:rPr lang="it" sz="900"/>
                        <a:t>permettere di capire se un libro è presente o meno nell’elenco</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txBody>
                  <a:tcPr marT="63500" marB="63500" marR="63500" marL="6350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Restituisci Libro</a:t>
            </a:r>
            <a:endParaRPr/>
          </a:p>
        </p:txBody>
      </p:sp>
      <p:sp>
        <p:nvSpPr>
          <p:cNvPr id="310" name="Google Shape;310;p4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L’ultima opzione serve invece per la restituzione, una volta consegnato il libro e premuto sul pulsante verrà modificato lo stato in “disponibile”, permettendo una futura prenotazione.</a:t>
            </a:r>
            <a:endParaRPr/>
          </a:p>
        </p:txBody>
      </p:sp>
      <p:pic>
        <p:nvPicPr>
          <p:cNvPr id="311" name="Google Shape;311;p42"/>
          <p:cNvPicPr preferRelativeResize="0"/>
          <p:nvPr/>
        </p:nvPicPr>
        <p:blipFill>
          <a:blip r:embed="rId3">
            <a:alphaModFix/>
          </a:blip>
          <a:stretch>
            <a:fillRect/>
          </a:stretch>
        </p:blipFill>
        <p:spPr>
          <a:xfrm>
            <a:off x="4656025" y="2006250"/>
            <a:ext cx="4036049" cy="27053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Restituisci Libro</a:t>
            </a:r>
            <a:endParaRPr/>
          </a:p>
        </p:txBody>
      </p:sp>
      <p:pic>
        <p:nvPicPr>
          <p:cNvPr id="317" name="Google Shape;317;p43"/>
          <p:cNvPicPr preferRelativeResize="0"/>
          <p:nvPr/>
        </p:nvPicPr>
        <p:blipFill>
          <a:blip r:embed="rId3">
            <a:alphaModFix/>
          </a:blip>
          <a:stretch>
            <a:fillRect/>
          </a:stretch>
        </p:blipFill>
        <p:spPr>
          <a:xfrm>
            <a:off x="716901" y="2006250"/>
            <a:ext cx="3774300" cy="2529916"/>
          </a:xfrm>
          <a:prstGeom prst="rect">
            <a:avLst/>
          </a:prstGeom>
          <a:noFill/>
          <a:ln>
            <a:noFill/>
          </a:ln>
        </p:spPr>
      </p:pic>
      <p:pic>
        <p:nvPicPr>
          <p:cNvPr id="318" name="Google Shape;318;p43"/>
          <p:cNvPicPr preferRelativeResize="0"/>
          <p:nvPr/>
        </p:nvPicPr>
        <p:blipFill>
          <a:blip r:embed="rId4">
            <a:alphaModFix/>
          </a:blip>
          <a:stretch>
            <a:fillRect/>
          </a:stretch>
        </p:blipFill>
        <p:spPr>
          <a:xfrm>
            <a:off x="4832075" y="2021988"/>
            <a:ext cx="3727349" cy="2498450"/>
          </a:xfrm>
          <a:prstGeom prst="rect">
            <a:avLst/>
          </a:prstGeom>
          <a:noFill/>
          <a:ln>
            <a:noFill/>
          </a:ln>
        </p:spPr>
      </p:pic>
      <p:pic>
        <p:nvPicPr>
          <p:cNvPr id="319" name="Google Shape;319;p43"/>
          <p:cNvPicPr preferRelativeResize="0"/>
          <p:nvPr/>
        </p:nvPicPr>
        <p:blipFill>
          <a:blip r:embed="rId5">
            <a:alphaModFix/>
          </a:blip>
          <a:stretch>
            <a:fillRect/>
          </a:stretch>
        </p:blipFill>
        <p:spPr>
          <a:xfrm>
            <a:off x="3485275" y="2997975"/>
            <a:ext cx="102574" cy="1535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Salvataggio File con la classe Gson</a:t>
            </a:r>
            <a:endParaRPr/>
          </a:p>
        </p:txBody>
      </p:sp>
      <p:sp>
        <p:nvSpPr>
          <p:cNvPr id="325" name="Google Shape;325;p44"/>
          <p:cNvSpPr txBox="1"/>
          <p:nvPr>
            <p:ph idx="1" type="body"/>
          </p:nvPr>
        </p:nvSpPr>
        <p:spPr>
          <a:xfrm>
            <a:off x="729450" y="2078875"/>
            <a:ext cx="7688700" cy="1242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it"/>
              <a:t>La classe Gson appartiene alla libreria JSON di Google, ed è utilizzata per convertire oggetti Java in rappresentazioni JSON (serializzazione) e per convertire stringhe JSON in oggetti Java (deserializzazione). Questo strumento facilita la manipolazione e il trasferimento di dati strutturati all'interno delle applicazioni Java. Per questo motivo ogni classe della struttura biblioteca implementa un metodo toJson() che ha il compito di serializzare l’oggetto della classe.</a:t>
            </a:r>
            <a:endParaRPr>
              <a:solidFill>
                <a:srgbClr val="0D0D0D"/>
              </a:solidFill>
              <a:highlight>
                <a:srgbClr val="FFFFFF"/>
              </a:highlight>
            </a:endParaRPr>
          </a:p>
        </p:txBody>
      </p:sp>
      <p:pic>
        <p:nvPicPr>
          <p:cNvPr id="326" name="Google Shape;326;p44"/>
          <p:cNvPicPr preferRelativeResize="0"/>
          <p:nvPr/>
        </p:nvPicPr>
        <p:blipFill>
          <a:blip r:embed="rId3">
            <a:alphaModFix/>
          </a:blip>
          <a:stretch>
            <a:fillRect/>
          </a:stretch>
        </p:blipFill>
        <p:spPr>
          <a:xfrm>
            <a:off x="1793600" y="3617475"/>
            <a:ext cx="1590675" cy="400050"/>
          </a:xfrm>
          <a:prstGeom prst="rect">
            <a:avLst/>
          </a:prstGeom>
          <a:noFill/>
          <a:ln>
            <a:noFill/>
          </a:ln>
        </p:spPr>
      </p:pic>
      <p:pic>
        <p:nvPicPr>
          <p:cNvPr id="327" name="Google Shape;327;p44"/>
          <p:cNvPicPr preferRelativeResize="0"/>
          <p:nvPr/>
        </p:nvPicPr>
        <p:blipFill>
          <a:blip r:embed="rId4">
            <a:alphaModFix/>
          </a:blip>
          <a:stretch>
            <a:fillRect/>
          </a:stretch>
        </p:blipFill>
        <p:spPr>
          <a:xfrm>
            <a:off x="4966100" y="3546800"/>
            <a:ext cx="2486100" cy="73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Salvataggio File</a:t>
            </a:r>
            <a:endParaRPr/>
          </a:p>
        </p:txBody>
      </p:sp>
      <p:sp>
        <p:nvSpPr>
          <p:cNvPr id="333" name="Google Shape;333;p45"/>
          <p:cNvSpPr txBox="1"/>
          <p:nvPr>
            <p:ph idx="1" type="body"/>
          </p:nvPr>
        </p:nvSpPr>
        <p:spPr>
          <a:xfrm>
            <a:off x="572275" y="2047450"/>
            <a:ext cx="3774300" cy="85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Il salvataggio su file JSON viene richiamato nel momento della chiusura della finestra con il pulsante              in alto a destra.</a:t>
            </a:r>
            <a:endParaRPr/>
          </a:p>
        </p:txBody>
      </p:sp>
      <p:pic>
        <p:nvPicPr>
          <p:cNvPr id="334" name="Google Shape;334;p45"/>
          <p:cNvPicPr preferRelativeResize="0"/>
          <p:nvPr/>
        </p:nvPicPr>
        <p:blipFill>
          <a:blip r:embed="rId3">
            <a:alphaModFix/>
          </a:blip>
          <a:stretch>
            <a:fillRect/>
          </a:stretch>
        </p:blipFill>
        <p:spPr>
          <a:xfrm>
            <a:off x="4831450" y="1929050"/>
            <a:ext cx="3820325" cy="2560751"/>
          </a:xfrm>
          <a:prstGeom prst="rect">
            <a:avLst/>
          </a:prstGeom>
          <a:noFill/>
          <a:ln>
            <a:noFill/>
          </a:ln>
        </p:spPr>
      </p:pic>
      <p:pic>
        <p:nvPicPr>
          <p:cNvPr id="335" name="Google Shape;335;p45"/>
          <p:cNvPicPr preferRelativeResize="0"/>
          <p:nvPr/>
        </p:nvPicPr>
        <p:blipFill>
          <a:blip r:embed="rId4">
            <a:alphaModFix/>
          </a:blip>
          <a:stretch>
            <a:fillRect/>
          </a:stretch>
        </p:blipFill>
        <p:spPr>
          <a:xfrm>
            <a:off x="797700" y="3379825"/>
            <a:ext cx="3774300" cy="945590"/>
          </a:xfrm>
          <a:prstGeom prst="rect">
            <a:avLst/>
          </a:prstGeom>
          <a:noFill/>
          <a:ln>
            <a:noFill/>
          </a:ln>
        </p:spPr>
      </p:pic>
      <p:pic>
        <p:nvPicPr>
          <p:cNvPr id="336" name="Google Shape;336;p45"/>
          <p:cNvPicPr preferRelativeResize="0"/>
          <p:nvPr/>
        </p:nvPicPr>
        <p:blipFill>
          <a:blip r:embed="rId5">
            <a:alphaModFix/>
          </a:blip>
          <a:stretch>
            <a:fillRect/>
          </a:stretch>
        </p:blipFill>
        <p:spPr>
          <a:xfrm>
            <a:off x="2197500" y="2571750"/>
            <a:ext cx="346775" cy="208075"/>
          </a:xfrm>
          <a:prstGeom prst="rect">
            <a:avLst/>
          </a:prstGeom>
          <a:noFill/>
          <a:ln>
            <a:noFill/>
          </a:ln>
        </p:spPr>
      </p:pic>
      <p:pic>
        <p:nvPicPr>
          <p:cNvPr id="337" name="Google Shape;337;p45"/>
          <p:cNvPicPr preferRelativeResize="0"/>
          <p:nvPr/>
        </p:nvPicPr>
        <p:blipFill>
          <a:blip r:embed="rId6">
            <a:alphaModFix/>
          </a:blip>
          <a:stretch>
            <a:fillRect/>
          </a:stretch>
        </p:blipFill>
        <p:spPr>
          <a:xfrm>
            <a:off x="8362075" y="2007375"/>
            <a:ext cx="102574" cy="153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Salvataggio File</a:t>
            </a:r>
            <a:endParaRPr/>
          </a:p>
        </p:txBody>
      </p:sp>
      <p:sp>
        <p:nvSpPr>
          <p:cNvPr id="343" name="Google Shape;343;p46"/>
          <p:cNvSpPr txBox="1"/>
          <p:nvPr>
            <p:ph idx="1" type="body"/>
          </p:nvPr>
        </p:nvSpPr>
        <p:spPr>
          <a:xfrm>
            <a:off x="729325" y="2078875"/>
            <a:ext cx="3774300" cy="92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Il salvataggio su file JSON viene richiamato anche dalla pressione del pulsante “Esci” del pannello BibliotecaMenu.</a:t>
            </a:r>
            <a:endParaRPr/>
          </a:p>
        </p:txBody>
      </p:sp>
      <p:pic>
        <p:nvPicPr>
          <p:cNvPr id="344" name="Google Shape;344;p46"/>
          <p:cNvPicPr preferRelativeResize="0"/>
          <p:nvPr/>
        </p:nvPicPr>
        <p:blipFill>
          <a:blip r:embed="rId3">
            <a:alphaModFix/>
          </a:blip>
          <a:stretch>
            <a:fillRect/>
          </a:stretch>
        </p:blipFill>
        <p:spPr>
          <a:xfrm>
            <a:off x="4852950" y="1898762"/>
            <a:ext cx="3910649" cy="2621326"/>
          </a:xfrm>
          <a:prstGeom prst="rect">
            <a:avLst/>
          </a:prstGeom>
          <a:noFill/>
          <a:ln>
            <a:noFill/>
          </a:ln>
        </p:spPr>
      </p:pic>
      <p:pic>
        <p:nvPicPr>
          <p:cNvPr id="345" name="Google Shape;345;p46"/>
          <p:cNvPicPr preferRelativeResize="0"/>
          <p:nvPr/>
        </p:nvPicPr>
        <p:blipFill>
          <a:blip r:embed="rId4">
            <a:alphaModFix/>
          </a:blip>
          <a:stretch>
            <a:fillRect/>
          </a:stretch>
        </p:blipFill>
        <p:spPr>
          <a:xfrm>
            <a:off x="5466475" y="4369575"/>
            <a:ext cx="102574" cy="153574"/>
          </a:xfrm>
          <a:prstGeom prst="rect">
            <a:avLst/>
          </a:prstGeom>
          <a:noFill/>
          <a:ln>
            <a:noFill/>
          </a:ln>
        </p:spPr>
      </p:pic>
      <p:pic>
        <p:nvPicPr>
          <p:cNvPr id="346" name="Google Shape;346;p46"/>
          <p:cNvPicPr preferRelativeResize="0"/>
          <p:nvPr/>
        </p:nvPicPr>
        <p:blipFill>
          <a:blip r:embed="rId5">
            <a:alphaModFix/>
          </a:blip>
          <a:stretch>
            <a:fillRect/>
          </a:stretch>
        </p:blipFill>
        <p:spPr>
          <a:xfrm>
            <a:off x="931550" y="3232700"/>
            <a:ext cx="3640450" cy="885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Problematiche nel salvataggio in Json</a:t>
            </a:r>
            <a:endParaRPr/>
          </a:p>
        </p:txBody>
      </p:sp>
      <p:sp>
        <p:nvSpPr>
          <p:cNvPr id="352" name="Google Shape;352;p47"/>
          <p:cNvSpPr txBox="1"/>
          <p:nvPr>
            <p:ph idx="1" type="body"/>
          </p:nvPr>
        </p:nvSpPr>
        <p:spPr>
          <a:xfrm>
            <a:off x="548850" y="1968925"/>
            <a:ext cx="4492500" cy="304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a:t>
            </a:r>
            <a:r>
              <a:rPr lang="it"/>
              <a:t>corrispondenza</a:t>
            </a:r>
            <a:r>
              <a:rPr lang="it"/>
              <a:t> tra un oggetto Libro nell’ElencoLibri di una Biblioteca e l’oggetto Libro nella Prenotazione di un utente veniva meno in seguito alla serializzazione in stringhe di rappresentazione JSON. A questo scopo la classe Biblioteca implementa il metodo loadFromJson(), che ricostruisce la listaLibri e ne attinge per ricostruire gli oggetti Prenotazione della listaUtenti.</a:t>
            </a:r>
            <a:endParaRPr/>
          </a:p>
          <a:p>
            <a:pPr indent="-311150" lvl="0" marL="457200" rtl="0" algn="l">
              <a:spcBef>
                <a:spcPts val="0"/>
              </a:spcBef>
              <a:spcAft>
                <a:spcPts val="0"/>
              </a:spcAft>
              <a:buSzPts val="1300"/>
              <a:buChar char="●"/>
            </a:pPr>
            <a:r>
              <a:rPr lang="it"/>
              <a:t>La classe Gson non</a:t>
            </a:r>
            <a:r>
              <a:rPr lang="it"/>
              <a:t> riusciva ad accedere</a:t>
            </a:r>
            <a:r>
              <a:rPr lang="it"/>
              <a:t> alle variabili protected della classe LocalDate, quindi è stata creata una classe Data personalizzata più semplice e finalizzata al progetto.</a:t>
            </a:r>
            <a:endParaRPr/>
          </a:p>
        </p:txBody>
      </p:sp>
      <p:pic>
        <p:nvPicPr>
          <p:cNvPr id="353" name="Google Shape;353;p47"/>
          <p:cNvPicPr preferRelativeResize="0"/>
          <p:nvPr/>
        </p:nvPicPr>
        <p:blipFill>
          <a:blip r:embed="rId3">
            <a:alphaModFix/>
          </a:blip>
          <a:stretch>
            <a:fillRect/>
          </a:stretch>
        </p:blipFill>
        <p:spPr>
          <a:xfrm>
            <a:off x="5041350" y="2306600"/>
            <a:ext cx="4012725" cy="2205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Conclusioni</a:t>
            </a:r>
            <a:endParaRPr/>
          </a:p>
        </p:txBody>
      </p:sp>
      <p:sp>
        <p:nvSpPr>
          <p:cNvPr id="359" name="Google Shape;359;p48"/>
          <p:cNvSpPr txBox="1"/>
          <p:nvPr>
            <p:ph idx="1" type="body"/>
          </p:nvPr>
        </p:nvSpPr>
        <p:spPr>
          <a:xfrm>
            <a:off x="727650" y="2424400"/>
            <a:ext cx="7688700" cy="182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solidFill>
                  <a:srgbClr val="0D0D0D"/>
                </a:solidFill>
                <a:highlight>
                  <a:srgbClr val="FFFFFF"/>
                </a:highlight>
              </a:rPr>
              <a:t>Il progetto della biblioteca virtuale offre numerosi vantaggi, tra cui una gestione più efficiente del catalogo dei libri e un monitoraggio accurato dei prestiti.</a:t>
            </a:r>
            <a:endParaRPr>
              <a:solidFill>
                <a:srgbClr val="0D0D0D"/>
              </a:solidFill>
              <a:highlight>
                <a:srgbClr val="FFFFFF"/>
              </a:highlight>
            </a:endParaRPr>
          </a:p>
          <a:p>
            <a:pPr indent="-311150" lvl="0" marL="457200" rtl="0" algn="l">
              <a:spcBef>
                <a:spcPts val="0"/>
              </a:spcBef>
              <a:spcAft>
                <a:spcPts val="0"/>
              </a:spcAft>
              <a:buSzPts val="1300"/>
              <a:buChar char="●"/>
            </a:pPr>
            <a:r>
              <a:rPr lang="it">
                <a:solidFill>
                  <a:srgbClr val="0D0D0D"/>
                </a:solidFill>
                <a:highlight>
                  <a:srgbClr val="FFFFFF"/>
                </a:highlight>
              </a:rPr>
              <a:t>Tuttavia, presenta anche alcuni svantaggi, come la necessità di formazione del personale per l'uso del sistema e la scarsa autonomia e accessibilità lasciata agli utenti.</a:t>
            </a:r>
            <a:endParaRPr>
              <a:solidFill>
                <a:srgbClr val="0D0D0D"/>
              </a:solidFill>
              <a:highlight>
                <a:srgbClr val="FFFFFF"/>
              </a:highlight>
            </a:endParaRPr>
          </a:p>
          <a:p>
            <a:pPr indent="-311150" lvl="0" marL="457200" rtl="0" algn="l">
              <a:spcBef>
                <a:spcPts val="0"/>
              </a:spcBef>
              <a:spcAft>
                <a:spcPts val="0"/>
              </a:spcAft>
              <a:buSzPts val="1300"/>
              <a:buChar char="●"/>
            </a:pPr>
            <a:r>
              <a:rPr lang="it">
                <a:solidFill>
                  <a:srgbClr val="0D0D0D"/>
                </a:solidFill>
                <a:highlight>
                  <a:srgbClr val="FFFFFF"/>
                </a:highlight>
              </a:rPr>
              <a:t>Nonostante questi potenziali inconvenienti, una gestione centralizzata delle risorse della biblioteca garantisce uniformità, coerenza e qualità dei dati, che sono caratteristiche fondamentali nella gestione di un database come un archivio di libri.</a:t>
            </a:r>
            <a:endParaRPr/>
          </a:p>
        </p:txBody>
      </p:sp>
      <p:pic>
        <p:nvPicPr>
          <p:cNvPr id="360" name="Google Shape;360;p48"/>
          <p:cNvPicPr preferRelativeResize="0"/>
          <p:nvPr/>
        </p:nvPicPr>
        <p:blipFill>
          <a:blip r:embed="rId3">
            <a:alphaModFix/>
          </a:blip>
          <a:stretch>
            <a:fillRect/>
          </a:stretch>
        </p:blipFill>
        <p:spPr>
          <a:xfrm flipH="1">
            <a:off x="5410700" y="548175"/>
            <a:ext cx="2959442" cy="1824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CRC: Prenotazione e Data</a:t>
            </a:r>
            <a:endParaRPr/>
          </a:p>
        </p:txBody>
      </p:sp>
      <p:graphicFrame>
        <p:nvGraphicFramePr>
          <p:cNvPr id="108" name="Google Shape;108;p16"/>
          <p:cNvGraphicFramePr/>
          <p:nvPr/>
        </p:nvGraphicFramePr>
        <p:xfrm>
          <a:off x="729450" y="2970250"/>
          <a:ext cx="3000000" cy="3000000"/>
        </p:xfrm>
        <a:graphic>
          <a:graphicData uri="http://schemas.openxmlformats.org/drawingml/2006/table">
            <a:tbl>
              <a:tblPr>
                <a:noFill/>
                <a:tableStyleId>{D8A2A422-8131-45A6-A648-0CA37007A83A}</a:tableStyleId>
              </a:tblPr>
              <a:tblGrid>
                <a:gridCol w="2295350"/>
                <a:gridCol w="1203850"/>
              </a:tblGrid>
              <a:tr h="212550">
                <a:tc gridSpan="2">
                  <a:txBody>
                    <a:bodyPr/>
                    <a:lstStyle/>
                    <a:p>
                      <a:pPr indent="0" lvl="0" marL="0" rtl="0" algn="l">
                        <a:spcBef>
                          <a:spcPts val="0"/>
                        </a:spcBef>
                        <a:spcAft>
                          <a:spcPts val="0"/>
                        </a:spcAft>
                        <a:buNone/>
                      </a:pPr>
                      <a:r>
                        <a:rPr lang="it" sz="900"/>
                        <a:t>NAME CLASS: Prenotazione</a:t>
                      </a:r>
                      <a:endParaRPr sz="900"/>
                    </a:p>
                  </a:txBody>
                  <a:tcPr marT="63500" marB="63500" marR="63500" marL="63500"/>
                </a:tc>
                <a:tc hMerge="1"/>
              </a:tr>
              <a:tr h="212550">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430275">
                <a:tc>
                  <a:txBody>
                    <a:bodyPr/>
                    <a:lstStyle/>
                    <a:p>
                      <a:pPr indent="-285750" lvl="0" marL="457200" rtl="0" algn="l">
                        <a:spcBef>
                          <a:spcPts val="0"/>
                        </a:spcBef>
                        <a:spcAft>
                          <a:spcPts val="0"/>
                        </a:spcAft>
                        <a:buSzPts val="900"/>
                        <a:buChar char="-"/>
                      </a:pPr>
                      <a:r>
                        <a:rPr lang="it" sz="900"/>
                        <a:t>tenere traccia di un libro prenotato e di una data di scadenza</a:t>
                      </a:r>
                      <a:endParaRPr sz="900"/>
                    </a:p>
                  </a:txBody>
                  <a:tcPr marT="63500" marB="63500" marR="63500" marL="63500"/>
                </a:tc>
                <a:tc>
                  <a:txBody>
                    <a:bodyPr/>
                    <a:lstStyle/>
                    <a:p>
                      <a:pPr indent="0" lvl="0" marL="0" rtl="0" algn="l">
                        <a:spcBef>
                          <a:spcPts val="0"/>
                        </a:spcBef>
                        <a:spcAft>
                          <a:spcPts val="0"/>
                        </a:spcAft>
                        <a:buNone/>
                      </a:pPr>
                      <a:r>
                        <a:rPr lang="it" sz="900"/>
                        <a:t>-Data</a:t>
                      </a:r>
                      <a:endParaRPr sz="900"/>
                    </a:p>
                    <a:p>
                      <a:pPr indent="0" lvl="0" marL="0" rtl="0" algn="l">
                        <a:spcBef>
                          <a:spcPts val="0"/>
                        </a:spcBef>
                        <a:spcAft>
                          <a:spcPts val="0"/>
                        </a:spcAft>
                        <a:buNone/>
                      </a:pPr>
                      <a:r>
                        <a:rPr lang="it" sz="900"/>
                        <a:t>-Libro</a:t>
                      </a:r>
                      <a:endParaRPr sz="900"/>
                    </a:p>
                  </a:txBody>
                  <a:tcPr marT="63500" marB="63500" marR="63500" marL="63500"/>
                </a:tc>
              </a:tr>
            </a:tbl>
          </a:graphicData>
        </a:graphic>
      </p:graphicFrame>
      <p:graphicFrame>
        <p:nvGraphicFramePr>
          <p:cNvPr id="109" name="Google Shape;109;p16"/>
          <p:cNvGraphicFramePr/>
          <p:nvPr/>
        </p:nvGraphicFramePr>
        <p:xfrm>
          <a:off x="4918950" y="2643225"/>
          <a:ext cx="3000000" cy="3000000"/>
        </p:xfrm>
        <a:graphic>
          <a:graphicData uri="http://schemas.openxmlformats.org/drawingml/2006/table">
            <a:tbl>
              <a:tblPr>
                <a:noFill/>
                <a:tableStyleId>{D8A2A422-8131-45A6-A648-0CA37007A83A}</a:tableStyleId>
              </a:tblPr>
              <a:tblGrid>
                <a:gridCol w="2322125"/>
                <a:gridCol w="1177075"/>
              </a:tblGrid>
              <a:tr h="215300">
                <a:tc gridSpan="2">
                  <a:txBody>
                    <a:bodyPr/>
                    <a:lstStyle/>
                    <a:p>
                      <a:pPr indent="0" lvl="0" marL="0" rtl="0" algn="l">
                        <a:spcBef>
                          <a:spcPts val="0"/>
                        </a:spcBef>
                        <a:spcAft>
                          <a:spcPts val="0"/>
                        </a:spcAft>
                        <a:buNone/>
                      </a:pPr>
                      <a:r>
                        <a:rPr lang="it" sz="900"/>
                        <a:t>NAME CLASS: Data</a:t>
                      </a:r>
                      <a:endParaRPr sz="900"/>
                    </a:p>
                  </a:txBody>
                  <a:tcPr marT="63500" marB="63500" marR="63500" marL="63500"/>
                </a:tc>
                <a:tc hMerge="1"/>
              </a:tr>
              <a:tr h="215300">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325575">
                <a:tc>
                  <a:txBody>
                    <a:bodyPr/>
                    <a:lstStyle/>
                    <a:p>
                      <a:pPr indent="-285750" lvl="0" marL="457200" rtl="0" algn="l">
                        <a:spcBef>
                          <a:spcPts val="0"/>
                        </a:spcBef>
                        <a:spcAft>
                          <a:spcPts val="0"/>
                        </a:spcAft>
                        <a:buSzPts val="900"/>
                        <a:buChar char="-"/>
                      </a:pPr>
                      <a:r>
                        <a:rPr lang="it" sz="900"/>
                        <a:t>tenere traccia di giorno,mese, anno</a:t>
                      </a:r>
                      <a:endParaRPr sz="900"/>
                    </a:p>
                  </a:txBody>
                  <a:tcPr marT="63500" marB="63500" marR="63500" marL="63500"/>
                </a:tc>
                <a:tc>
                  <a:txBody>
                    <a:bodyPr/>
                    <a:lstStyle/>
                    <a:p>
                      <a:pPr indent="0" lvl="0" marL="0" rtl="0" algn="l">
                        <a:spcBef>
                          <a:spcPts val="0"/>
                        </a:spcBef>
                        <a:spcAft>
                          <a:spcPts val="0"/>
                        </a:spcAft>
                        <a:buNone/>
                      </a:pPr>
                      <a:r>
                        <a:t/>
                      </a:r>
                      <a:endParaRPr sz="900"/>
                    </a:p>
                  </a:txBody>
                  <a:tcPr marT="63500" marB="63500" marR="63500" marL="63500"/>
                </a:tc>
              </a:tr>
              <a:tr h="325575">
                <a:tc>
                  <a:txBody>
                    <a:bodyPr/>
                    <a:lstStyle/>
                    <a:p>
                      <a:pPr indent="-285750" lvl="0" marL="457200" rtl="0" algn="l">
                        <a:spcBef>
                          <a:spcPts val="0"/>
                        </a:spcBef>
                        <a:spcAft>
                          <a:spcPts val="0"/>
                        </a:spcAft>
                        <a:buSzPts val="900"/>
                        <a:buChar char="-"/>
                      </a:pPr>
                      <a:r>
                        <a:rPr lang="it" sz="900"/>
                        <a:t>calcolare i giorni trascorsi da una certa data</a:t>
                      </a:r>
                      <a:endParaRPr sz="900"/>
                    </a:p>
                  </a:txBody>
                  <a:tcPr marT="63500" marB="63500" marR="63500" marL="63500"/>
                </a:tc>
                <a:tc>
                  <a:txBody>
                    <a:bodyPr/>
                    <a:lstStyle/>
                    <a:p>
                      <a:pPr indent="0" lvl="0" marL="0" rtl="0" algn="l">
                        <a:spcBef>
                          <a:spcPts val="0"/>
                        </a:spcBef>
                        <a:spcAft>
                          <a:spcPts val="0"/>
                        </a:spcAft>
                        <a:buNone/>
                      </a:pPr>
                      <a:r>
                        <a:t/>
                      </a:r>
                      <a:endParaRPr sz="900"/>
                    </a:p>
                  </a:txBody>
                  <a:tcPr marT="63500" marB="63500" marR="63500" marL="63500"/>
                </a:tc>
              </a:tr>
              <a:tr h="325575">
                <a:tc>
                  <a:txBody>
                    <a:bodyPr/>
                    <a:lstStyle/>
                    <a:p>
                      <a:pPr indent="-285750" lvl="0" marL="457200" rtl="0" algn="l">
                        <a:spcBef>
                          <a:spcPts val="0"/>
                        </a:spcBef>
                        <a:spcAft>
                          <a:spcPts val="0"/>
                        </a:spcAft>
                        <a:buSzPts val="900"/>
                        <a:buChar char="-"/>
                      </a:pPr>
                      <a:r>
                        <a:rPr lang="it" sz="900"/>
                        <a:t>calcolare i giorni mancanti ad una determinata scadenza</a:t>
                      </a:r>
                      <a:endParaRPr sz="900"/>
                    </a:p>
                  </a:txBody>
                  <a:tcPr marT="63500" marB="63500" marR="63500" marL="63500"/>
                </a:tc>
                <a:tc>
                  <a:txBody>
                    <a:bodyPr/>
                    <a:lstStyle/>
                    <a:p>
                      <a:pPr indent="0" lvl="0" marL="0" rtl="0" algn="l">
                        <a:spcBef>
                          <a:spcPts val="0"/>
                        </a:spcBef>
                        <a:spcAft>
                          <a:spcPts val="0"/>
                        </a:spcAft>
                        <a:buNone/>
                      </a:pPr>
                      <a:r>
                        <a:t/>
                      </a:r>
                      <a:endParaRPr sz="9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CRC: Biblioteca e Utente</a:t>
            </a:r>
            <a:endParaRPr/>
          </a:p>
        </p:txBody>
      </p:sp>
      <p:graphicFrame>
        <p:nvGraphicFramePr>
          <p:cNvPr id="115" name="Google Shape;115;p17"/>
          <p:cNvGraphicFramePr/>
          <p:nvPr/>
        </p:nvGraphicFramePr>
        <p:xfrm>
          <a:off x="859150" y="2131275"/>
          <a:ext cx="3000000" cy="3000000"/>
        </p:xfrm>
        <a:graphic>
          <a:graphicData uri="http://schemas.openxmlformats.org/drawingml/2006/table">
            <a:tbl>
              <a:tblPr>
                <a:noFill/>
                <a:tableStyleId>{D8A2A422-8131-45A6-A648-0CA37007A83A}</a:tableStyleId>
              </a:tblPr>
              <a:tblGrid>
                <a:gridCol w="2463900"/>
                <a:gridCol w="1248950"/>
              </a:tblGrid>
              <a:tr h="251725">
                <a:tc gridSpan="2">
                  <a:txBody>
                    <a:bodyPr/>
                    <a:lstStyle/>
                    <a:p>
                      <a:pPr indent="0" lvl="0" marL="0" rtl="0" algn="l">
                        <a:spcBef>
                          <a:spcPts val="0"/>
                        </a:spcBef>
                        <a:spcAft>
                          <a:spcPts val="0"/>
                        </a:spcAft>
                        <a:buNone/>
                      </a:pPr>
                      <a:r>
                        <a:rPr lang="it" sz="900"/>
                        <a:t>NAME CLASS: Biblioteca</a:t>
                      </a:r>
                      <a:endParaRPr sz="900"/>
                    </a:p>
                  </a:txBody>
                  <a:tcPr marT="63500" marB="63500" marR="63500" marL="63500"/>
                </a:tc>
                <a:tc hMerge="1"/>
              </a:tr>
              <a:tr h="251725">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380650">
                <a:tc>
                  <a:txBody>
                    <a:bodyPr/>
                    <a:lstStyle/>
                    <a:p>
                      <a:pPr indent="-285750" lvl="0" marL="457200" rtl="0" algn="l">
                        <a:spcBef>
                          <a:spcPts val="0"/>
                        </a:spcBef>
                        <a:spcAft>
                          <a:spcPts val="0"/>
                        </a:spcAft>
                        <a:buSzPts val="900"/>
                        <a:buChar char="-"/>
                      </a:pPr>
                      <a:r>
                        <a:rPr lang="it" sz="900"/>
                        <a:t>tenere traccia di una lista di utenti e di vari elenchi di libri associati agli utenti</a:t>
                      </a:r>
                      <a:endParaRPr sz="900"/>
                    </a:p>
                  </a:txBody>
                  <a:tcPr marT="63500" marB="63500" marR="63500" marL="63500"/>
                </a:tc>
                <a:tc>
                  <a:txBody>
                    <a:bodyPr/>
                    <a:lstStyle/>
                    <a:p>
                      <a:pPr indent="0" lvl="0" marL="0" rtl="0" algn="l">
                        <a:spcBef>
                          <a:spcPts val="0"/>
                        </a:spcBef>
                        <a:spcAft>
                          <a:spcPts val="0"/>
                        </a:spcAft>
                        <a:buNone/>
                      </a:pPr>
                      <a:r>
                        <a:rPr lang="it" sz="900"/>
                        <a:t>-Utente</a:t>
                      </a:r>
                      <a:endParaRPr sz="900"/>
                    </a:p>
                    <a:p>
                      <a:pPr indent="0" lvl="0" marL="0" rtl="0" algn="l">
                        <a:spcBef>
                          <a:spcPts val="0"/>
                        </a:spcBef>
                        <a:spcAft>
                          <a:spcPts val="0"/>
                        </a:spcAft>
                        <a:buNone/>
                      </a:pPr>
                      <a:r>
                        <a:rPr lang="it" sz="900"/>
                        <a:t>-ElencoLibri</a:t>
                      </a:r>
                      <a:endParaRPr sz="900"/>
                    </a:p>
                  </a:txBody>
                  <a:tcPr marT="63500" marB="63500" marR="63500" marL="63500"/>
                </a:tc>
              </a:tr>
              <a:tr h="251725">
                <a:tc>
                  <a:txBody>
                    <a:bodyPr/>
                    <a:lstStyle/>
                    <a:p>
                      <a:pPr indent="-285750" lvl="0" marL="457200" rtl="0" algn="l">
                        <a:spcBef>
                          <a:spcPts val="0"/>
                        </a:spcBef>
                        <a:spcAft>
                          <a:spcPts val="0"/>
                        </a:spcAft>
                        <a:buSzPts val="900"/>
                        <a:buChar char="-"/>
                      </a:pPr>
                      <a:r>
                        <a:rPr lang="it" sz="900"/>
                        <a:t>caricare e salvare tramite Json</a:t>
                      </a:r>
                      <a:endParaRPr sz="900"/>
                    </a:p>
                  </a:txBody>
                  <a:tcPr marT="63500" marB="63500" marR="63500" marL="63500"/>
                </a:tc>
                <a:tc>
                  <a:txBody>
                    <a:bodyPr/>
                    <a:lstStyle/>
                    <a:p>
                      <a:pPr indent="0" lvl="0" marL="0" rtl="0" algn="l">
                        <a:spcBef>
                          <a:spcPts val="0"/>
                        </a:spcBef>
                        <a:spcAft>
                          <a:spcPts val="0"/>
                        </a:spcAft>
                        <a:buNone/>
                      </a:pPr>
                      <a:r>
                        <a:rPr lang="it" sz="900"/>
                        <a:t>-FileManager</a:t>
                      </a:r>
                      <a:endParaRPr sz="900"/>
                    </a:p>
                  </a:txBody>
                  <a:tcPr marT="63500" marB="63500" marR="63500" marL="63500"/>
                </a:tc>
              </a:tr>
              <a:tr h="380650">
                <a:tc>
                  <a:txBody>
                    <a:bodyPr/>
                    <a:lstStyle/>
                    <a:p>
                      <a:pPr indent="-285750" lvl="0" marL="457200" rtl="0" algn="l">
                        <a:spcBef>
                          <a:spcPts val="0"/>
                        </a:spcBef>
                        <a:spcAft>
                          <a:spcPts val="0"/>
                        </a:spcAft>
                        <a:buSzPts val="900"/>
                        <a:buChar char="-"/>
                      </a:pPr>
                      <a:r>
                        <a:rPr lang="it" sz="900"/>
                        <a:t>permette di aggiungere o rimuovere un Libro dal suo ElencoLibri</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p>
                      <a:pPr indent="0" lvl="0" marL="0" rtl="0" algn="l">
                        <a:spcBef>
                          <a:spcPts val="0"/>
                        </a:spcBef>
                        <a:spcAft>
                          <a:spcPts val="0"/>
                        </a:spcAft>
                        <a:buNone/>
                      </a:pPr>
                      <a:r>
                        <a:rPr lang="it" sz="900"/>
                        <a:t>-ElencoLibri</a:t>
                      </a:r>
                      <a:endParaRPr sz="900"/>
                    </a:p>
                  </a:txBody>
                  <a:tcPr marT="63500" marB="63500" marR="63500" marL="63500"/>
                </a:tc>
              </a:tr>
              <a:tr h="509600">
                <a:tc>
                  <a:txBody>
                    <a:bodyPr/>
                    <a:lstStyle/>
                    <a:p>
                      <a:pPr indent="-285750" lvl="0" marL="457200" rtl="0" algn="l">
                        <a:spcBef>
                          <a:spcPts val="0"/>
                        </a:spcBef>
                        <a:spcAft>
                          <a:spcPts val="0"/>
                        </a:spcAft>
                        <a:buSzPts val="900"/>
                        <a:buChar char="-"/>
                      </a:pPr>
                      <a:r>
                        <a:rPr lang="it" sz="900"/>
                        <a:t>permette di aggiungere un utente nel caso in cui lo username non sia già presente</a:t>
                      </a:r>
                      <a:endParaRPr sz="900"/>
                    </a:p>
                  </a:txBody>
                  <a:tcPr marT="63500" marB="63500" marR="63500" marL="63500"/>
                </a:tc>
                <a:tc>
                  <a:txBody>
                    <a:bodyPr/>
                    <a:lstStyle/>
                    <a:p>
                      <a:pPr indent="0" lvl="0" marL="0" rtl="0" algn="l">
                        <a:spcBef>
                          <a:spcPts val="0"/>
                        </a:spcBef>
                        <a:spcAft>
                          <a:spcPts val="0"/>
                        </a:spcAft>
                        <a:buNone/>
                      </a:pPr>
                      <a:r>
                        <a:rPr lang="it" sz="900"/>
                        <a:t>-Utente</a:t>
                      </a:r>
                      <a:endParaRPr sz="900"/>
                    </a:p>
                  </a:txBody>
                  <a:tcPr marT="63500" marB="63500" marR="63500" marL="63500"/>
                </a:tc>
              </a:tr>
              <a:tr h="380650">
                <a:tc>
                  <a:txBody>
                    <a:bodyPr/>
                    <a:lstStyle/>
                    <a:p>
                      <a:pPr indent="-285750" lvl="0" marL="457200" rtl="0" algn="l">
                        <a:spcBef>
                          <a:spcPts val="0"/>
                        </a:spcBef>
                        <a:spcAft>
                          <a:spcPts val="0"/>
                        </a:spcAft>
                        <a:buSzPts val="900"/>
                        <a:buChar char="-"/>
                      </a:pPr>
                      <a:r>
                        <a:rPr lang="it" sz="900"/>
                        <a:t>contrassegnare i libri come “ricercati”</a:t>
                      </a:r>
                      <a:endParaRPr sz="900"/>
                    </a:p>
                  </a:txBody>
                  <a:tcPr marT="63500" marB="63500" marR="63500" marL="63500"/>
                </a:tc>
                <a:tc>
                  <a:txBody>
                    <a:bodyPr/>
                    <a:lstStyle/>
                    <a:p>
                      <a:pPr indent="0" lvl="0" marL="0" rtl="0" algn="l">
                        <a:spcBef>
                          <a:spcPts val="0"/>
                        </a:spcBef>
                        <a:spcAft>
                          <a:spcPts val="0"/>
                        </a:spcAft>
                        <a:buNone/>
                      </a:pPr>
                      <a:r>
                        <a:rPr lang="it" sz="900"/>
                        <a:t>-ElencoLibri</a:t>
                      </a:r>
                      <a:endParaRPr sz="900"/>
                    </a:p>
                    <a:p>
                      <a:pPr indent="0" lvl="0" marL="0" rtl="0" algn="l">
                        <a:spcBef>
                          <a:spcPts val="0"/>
                        </a:spcBef>
                        <a:spcAft>
                          <a:spcPts val="0"/>
                        </a:spcAft>
                        <a:buNone/>
                      </a:pPr>
                      <a:r>
                        <a:rPr lang="it" sz="900"/>
                        <a:t>-Libro</a:t>
                      </a:r>
                      <a:endParaRPr sz="900"/>
                    </a:p>
                  </a:txBody>
                  <a:tcPr marT="63500" marB="63500" marR="63500" marL="63500"/>
                </a:tc>
              </a:tr>
            </a:tbl>
          </a:graphicData>
        </a:graphic>
      </p:graphicFrame>
      <p:graphicFrame>
        <p:nvGraphicFramePr>
          <p:cNvPr id="116" name="Google Shape;116;p17"/>
          <p:cNvGraphicFramePr/>
          <p:nvPr/>
        </p:nvGraphicFramePr>
        <p:xfrm>
          <a:off x="5051075" y="2524975"/>
          <a:ext cx="3000000" cy="3000000"/>
        </p:xfrm>
        <a:graphic>
          <a:graphicData uri="http://schemas.openxmlformats.org/drawingml/2006/table">
            <a:tbl>
              <a:tblPr>
                <a:noFill/>
                <a:tableStyleId>{D8A2A422-8131-45A6-A648-0CA37007A83A}</a:tableStyleId>
              </a:tblPr>
              <a:tblGrid>
                <a:gridCol w="2281350"/>
                <a:gridCol w="1156400"/>
              </a:tblGrid>
              <a:tr h="240350">
                <a:tc gridSpan="2">
                  <a:txBody>
                    <a:bodyPr/>
                    <a:lstStyle/>
                    <a:p>
                      <a:pPr indent="0" lvl="0" marL="0" rtl="0" algn="l">
                        <a:spcBef>
                          <a:spcPts val="0"/>
                        </a:spcBef>
                        <a:spcAft>
                          <a:spcPts val="0"/>
                        </a:spcAft>
                        <a:buNone/>
                      </a:pPr>
                      <a:r>
                        <a:rPr lang="it" sz="900"/>
                        <a:t>NAME CLASS: Utente</a:t>
                      </a:r>
                      <a:endParaRPr sz="900"/>
                    </a:p>
                  </a:txBody>
                  <a:tcPr marT="63500" marB="63500" marR="63500" marL="63500"/>
                </a:tc>
                <a:tc hMerge="1"/>
              </a:tr>
              <a:tr h="234625">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354800">
                <a:tc>
                  <a:txBody>
                    <a:bodyPr/>
                    <a:lstStyle/>
                    <a:p>
                      <a:pPr indent="-285750" lvl="0" marL="457200" rtl="0" algn="l">
                        <a:spcBef>
                          <a:spcPts val="0"/>
                        </a:spcBef>
                        <a:spcAft>
                          <a:spcPts val="0"/>
                        </a:spcAft>
                        <a:buSzPts val="900"/>
                        <a:buChar char="-"/>
                      </a:pPr>
                      <a:r>
                        <a:rPr lang="it" sz="900"/>
                        <a:t>tenere traccia di uno username e di una lista di prenotazioni</a:t>
                      </a:r>
                      <a:endParaRPr sz="900"/>
                    </a:p>
                  </a:txBody>
                  <a:tcPr marT="63500" marB="63500" marR="63500" marL="63500"/>
                </a:tc>
                <a:tc>
                  <a:txBody>
                    <a:bodyPr/>
                    <a:lstStyle/>
                    <a:p>
                      <a:pPr indent="0" lvl="0" marL="0" rtl="0" algn="l">
                        <a:spcBef>
                          <a:spcPts val="0"/>
                        </a:spcBef>
                        <a:spcAft>
                          <a:spcPts val="0"/>
                        </a:spcAft>
                        <a:buNone/>
                      </a:pPr>
                      <a:r>
                        <a:rPr lang="it" sz="900"/>
                        <a:t>-Prenotazione</a:t>
                      </a:r>
                      <a:endParaRPr sz="900"/>
                    </a:p>
                  </a:txBody>
                  <a:tcPr marT="63500" marB="63500" marR="63500" marL="63500"/>
                </a:tc>
              </a:tr>
              <a:tr h="354800">
                <a:tc>
                  <a:txBody>
                    <a:bodyPr/>
                    <a:lstStyle/>
                    <a:p>
                      <a:pPr indent="-285750" lvl="0" marL="457200" rtl="0" algn="l">
                        <a:spcBef>
                          <a:spcPts val="0"/>
                        </a:spcBef>
                        <a:spcAft>
                          <a:spcPts val="0"/>
                        </a:spcAft>
                        <a:buSzPts val="900"/>
                        <a:buChar char="-"/>
                      </a:pPr>
                      <a:r>
                        <a:rPr lang="it" sz="900"/>
                        <a:t>permettere di prenotare e restituire a nome di un utente un libro</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p>
                      <a:pPr indent="0" lvl="0" marL="0" rtl="0" algn="l">
                        <a:spcBef>
                          <a:spcPts val="0"/>
                        </a:spcBef>
                        <a:spcAft>
                          <a:spcPts val="0"/>
                        </a:spcAft>
                        <a:buNone/>
                      </a:pPr>
                      <a:r>
                        <a:rPr lang="it" sz="900"/>
                        <a:t>-Prenotazione</a:t>
                      </a:r>
                      <a:endParaRPr sz="900"/>
                    </a:p>
                  </a:txBody>
                  <a:tcPr marT="63500" marB="63500" marR="63500" marL="63500"/>
                </a:tc>
              </a:tr>
              <a:tr h="354800">
                <a:tc>
                  <a:txBody>
                    <a:bodyPr/>
                    <a:lstStyle/>
                    <a:p>
                      <a:pPr indent="-285750" lvl="0" marL="457200" rtl="0" algn="l">
                        <a:spcBef>
                          <a:spcPts val="0"/>
                        </a:spcBef>
                        <a:spcAft>
                          <a:spcPts val="0"/>
                        </a:spcAft>
                        <a:buSzPts val="900"/>
                        <a:buChar char="-"/>
                      </a:pPr>
                      <a:r>
                        <a:rPr lang="it" sz="900"/>
                        <a:t>capire se un utente ha già in prestito un libro o meno</a:t>
                      </a:r>
                      <a:endParaRPr sz="900"/>
                    </a:p>
                  </a:txBody>
                  <a:tcPr marT="63500" marB="63500" marR="63500" marL="63500"/>
                </a:tc>
                <a:tc>
                  <a:txBody>
                    <a:bodyPr/>
                    <a:lstStyle/>
                    <a:p>
                      <a:pPr indent="0" lvl="0" marL="0" rtl="0" algn="l">
                        <a:spcBef>
                          <a:spcPts val="0"/>
                        </a:spcBef>
                        <a:spcAft>
                          <a:spcPts val="0"/>
                        </a:spcAft>
                        <a:buNone/>
                      </a:pPr>
                      <a:r>
                        <a:rPr lang="it" sz="900"/>
                        <a:t>-Libro</a:t>
                      </a:r>
                      <a:endParaRPr sz="9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CRC: FileManager e BibliotecaTest</a:t>
            </a:r>
            <a:endParaRPr/>
          </a:p>
        </p:txBody>
      </p:sp>
      <p:graphicFrame>
        <p:nvGraphicFramePr>
          <p:cNvPr id="122" name="Google Shape;122;p18"/>
          <p:cNvGraphicFramePr/>
          <p:nvPr/>
        </p:nvGraphicFramePr>
        <p:xfrm>
          <a:off x="729450" y="2642425"/>
          <a:ext cx="3000000" cy="3000000"/>
        </p:xfrm>
        <a:graphic>
          <a:graphicData uri="http://schemas.openxmlformats.org/drawingml/2006/table">
            <a:tbl>
              <a:tblPr>
                <a:noFill/>
                <a:tableStyleId>{D8A2A422-8131-45A6-A648-0CA37007A83A}</a:tableStyleId>
              </a:tblPr>
              <a:tblGrid>
                <a:gridCol w="2353175"/>
                <a:gridCol w="1192825"/>
              </a:tblGrid>
              <a:tr h="269700">
                <a:tc gridSpan="2">
                  <a:txBody>
                    <a:bodyPr/>
                    <a:lstStyle/>
                    <a:p>
                      <a:pPr indent="0" lvl="0" marL="0" rtl="0" algn="l">
                        <a:spcBef>
                          <a:spcPts val="0"/>
                        </a:spcBef>
                        <a:spcAft>
                          <a:spcPts val="0"/>
                        </a:spcAft>
                        <a:buNone/>
                      </a:pPr>
                      <a:r>
                        <a:rPr lang="it" sz="900"/>
                        <a:t>NAME CLASS: FileManager</a:t>
                      </a:r>
                      <a:endParaRPr sz="900"/>
                    </a:p>
                  </a:txBody>
                  <a:tcPr marT="63500" marB="63500" marR="63500" marL="63500"/>
                </a:tc>
                <a:tc hMerge="1"/>
              </a:tr>
              <a:tr h="263275">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263275">
                <a:tc>
                  <a:txBody>
                    <a:bodyPr/>
                    <a:lstStyle/>
                    <a:p>
                      <a:pPr indent="-285750" lvl="0" marL="457200" rtl="0" algn="l">
                        <a:spcBef>
                          <a:spcPts val="0"/>
                        </a:spcBef>
                        <a:spcAft>
                          <a:spcPts val="0"/>
                        </a:spcAft>
                        <a:buSzPts val="900"/>
                        <a:buChar char="-"/>
                      </a:pPr>
                      <a:r>
                        <a:rPr lang="it" sz="900"/>
                        <a:t>leggere da file</a:t>
                      </a:r>
                      <a:endParaRPr sz="900"/>
                    </a:p>
                  </a:txBody>
                  <a:tcPr marT="63500" marB="63500" marR="63500" marL="63500"/>
                </a:tc>
                <a:tc>
                  <a:txBody>
                    <a:bodyPr/>
                    <a:lstStyle/>
                    <a:p>
                      <a:pPr indent="0" lvl="0" marL="0" rtl="0" algn="l">
                        <a:spcBef>
                          <a:spcPts val="0"/>
                        </a:spcBef>
                        <a:spcAft>
                          <a:spcPts val="0"/>
                        </a:spcAft>
                        <a:buNone/>
                      </a:pPr>
                      <a:r>
                        <a:rPr lang="it" sz="900"/>
                        <a:t>-Biblioteca</a:t>
                      </a:r>
                      <a:endParaRPr sz="900"/>
                    </a:p>
                  </a:txBody>
                  <a:tcPr marT="63500" marB="63500" marR="63500" marL="63500"/>
                </a:tc>
              </a:tr>
              <a:tr h="263275">
                <a:tc>
                  <a:txBody>
                    <a:bodyPr/>
                    <a:lstStyle/>
                    <a:p>
                      <a:pPr indent="-285750" lvl="0" marL="457200" rtl="0" algn="l">
                        <a:spcBef>
                          <a:spcPts val="0"/>
                        </a:spcBef>
                        <a:spcAft>
                          <a:spcPts val="0"/>
                        </a:spcAft>
                        <a:buSzPts val="900"/>
                        <a:buChar char="-"/>
                      </a:pPr>
                      <a:r>
                        <a:rPr lang="it" sz="900"/>
                        <a:t>scrivere su file</a:t>
                      </a:r>
                      <a:endParaRPr sz="900"/>
                    </a:p>
                  </a:txBody>
                  <a:tcPr marT="63500" marB="63500" marR="63500" marL="63500"/>
                </a:tc>
                <a:tc>
                  <a:txBody>
                    <a:bodyPr/>
                    <a:lstStyle/>
                    <a:p>
                      <a:pPr indent="0" lvl="0" marL="0" rtl="0" algn="l">
                        <a:spcBef>
                          <a:spcPts val="0"/>
                        </a:spcBef>
                        <a:spcAft>
                          <a:spcPts val="0"/>
                        </a:spcAft>
                        <a:buNone/>
                      </a:pPr>
                      <a:r>
                        <a:rPr lang="it" sz="900"/>
                        <a:t>-Biblioteca</a:t>
                      </a:r>
                      <a:endParaRPr sz="900"/>
                    </a:p>
                  </a:txBody>
                  <a:tcPr marT="63500" marB="63500" marR="63500" marL="63500"/>
                </a:tc>
              </a:tr>
            </a:tbl>
          </a:graphicData>
        </a:graphic>
      </p:graphicFrame>
      <p:graphicFrame>
        <p:nvGraphicFramePr>
          <p:cNvPr id="123" name="Google Shape;123;p18"/>
          <p:cNvGraphicFramePr/>
          <p:nvPr/>
        </p:nvGraphicFramePr>
        <p:xfrm>
          <a:off x="4620875" y="2584800"/>
          <a:ext cx="3000000" cy="3000000"/>
        </p:xfrm>
        <a:graphic>
          <a:graphicData uri="http://schemas.openxmlformats.org/drawingml/2006/table">
            <a:tbl>
              <a:tblPr>
                <a:noFill/>
                <a:tableStyleId>{D8A2A422-8131-45A6-A648-0CA37007A83A}</a:tableStyleId>
              </a:tblPr>
              <a:tblGrid>
                <a:gridCol w="2519925"/>
                <a:gridCol w="1277350"/>
              </a:tblGrid>
              <a:tr h="223250">
                <a:tc gridSpan="2">
                  <a:txBody>
                    <a:bodyPr/>
                    <a:lstStyle/>
                    <a:p>
                      <a:pPr indent="0" lvl="0" marL="0" rtl="0" algn="l">
                        <a:spcBef>
                          <a:spcPts val="0"/>
                        </a:spcBef>
                        <a:spcAft>
                          <a:spcPts val="0"/>
                        </a:spcAft>
                        <a:buNone/>
                      </a:pPr>
                      <a:r>
                        <a:rPr lang="it" sz="900"/>
                        <a:t>NAME CLASS: BibliotecaTest</a:t>
                      </a:r>
                      <a:endParaRPr sz="900"/>
                    </a:p>
                  </a:txBody>
                  <a:tcPr marT="63500" marB="63500" marR="63500" marL="63500"/>
                </a:tc>
                <a:tc hMerge="1"/>
              </a:tr>
              <a:tr h="217950">
                <a:tc>
                  <a:txBody>
                    <a:bodyPr/>
                    <a:lstStyle/>
                    <a:p>
                      <a:pPr indent="0" lvl="0" marL="0" rtl="0" algn="l">
                        <a:spcBef>
                          <a:spcPts val="0"/>
                        </a:spcBef>
                        <a:spcAft>
                          <a:spcPts val="0"/>
                        </a:spcAft>
                        <a:buNone/>
                      </a:pPr>
                      <a:r>
                        <a:rPr lang="it" sz="900"/>
                        <a:t>RESPONSIBILITY</a:t>
                      </a:r>
                      <a:endParaRPr sz="900"/>
                    </a:p>
                  </a:txBody>
                  <a:tcPr marT="63500" marB="63500" marR="63500" marL="63500"/>
                </a:tc>
                <a:tc>
                  <a:txBody>
                    <a:bodyPr/>
                    <a:lstStyle/>
                    <a:p>
                      <a:pPr indent="0" lvl="0" marL="0" rtl="0" algn="l">
                        <a:spcBef>
                          <a:spcPts val="0"/>
                        </a:spcBef>
                        <a:spcAft>
                          <a:spcPts val="0"/>
                        </a:spcAft>
                        <a:buNone/>
                      </a:pPr>
                      <a:r>
                        <a:rPr lang="it" sz="900"/>
                        <a:t>COLLABORATION</a:t>
                      </a:r>
                      <a:endParaRPr sz="900"/>
                    </a:p>
                  </a:txBody>
                  <a:tcPr marT="63500" marB="63500" marR="63500" marL="63500"/>
                </a:tc>
              </a:tr>
              <a:tr h="329575">
                <a:tc>
                  <a:txBody>
                    <a:bodyPr/>
                    <a:lstStyle/>
                    <a:p>
                      <a:pPr indent="-285750" lvl="0" marL="457200" rtl="0" algn="l">
                        <a:spcBef>
                          <a:spcPts val="0"/>
                        </a:spcBef>
                        <a:spcAft>
                          <a:spcPts val="0"/>
                        </a:spcAft>
                        <a:buSzPts val="900"/>
                        <a:buChar char="-"/>
                      </a:pPr>
                      <a:r>
                        <a:rPr lang="it" sz="900"/>
                        <a:t>recuperare biblioteca da file</a:t>
                      </a:r>
                      <a:endParaRPr sz="900"/>
                    </a:p>
                  </a:txBody>
                  <a:tcPr marT="63500" marB="63500" marR="63500" marL="63500"/>
                </a:tc>
                <a:tc>
                  <a:txBody>
                    <a:bodyPr/>
                    <a:lstStyle/>
                    <a:p>
                      <a:pPr indent="0" lvl="0" marL="0" rtl="0" algn="l">
                        <a:spcBef>
                          <a:spcPts val="0"/>
                        </a:spcBef>
                        <a:spcAft>
                          <a:spcPts val="0"/>
                        </a:spcAft>
                        <a:buNone/>
                      </a:pPr>
                      <a:r>
                        <a:rPr lang="it" sz="900"/>
                        <a:t>-Biblioteca</a:t>
                      </a:r>
                      <a:endParaRPr sz="900"/>
                    </a:p>
                    <a:p>
                      <a:pPr indent="0" lvl="0" marL="0" rtl="0" algn="l">
                        <a:spcBef>
                          <a:spcPts val="0"/>
                        </a:spcBef>
                        <a:spcAft>
                          <a:spcPts val="0"/>
                        </a:spcAft>
                        <a:buNone/>
                      </a:pPr>
                      <a:r>
                        <a:rPr lang="it" sz="900"/>
                        <a:t>-FileManager</a:t>
                      </a:r>
                      <a:endParaRPr sz="900"/>
                    </a:p>
                  </a:txBody>
                  <a:tcPr marT="63500" marB="63500" marR="63500" marL="63500"/>
                </a:tc>
              </a:tr>
              <a:tr h="217950">
                <a:tc>
                  <a:txBody>
                    <a:bodyPr/>
                    <a:lstStyle/>
                    <a:p>
                      <a:pPr indent="-285750" lvl="0" marL="457200" rtl="0" algn="l">
                        <a:spcBef>
                          <a:spcPts val="0"/>
                        </a:spcBef>
                        <a:spcAft>
                          <a:spcPts val="0"/>
                        </a:spcAft>
                        <a:buSzPts val="900"/>
                        <a:buChar char="-"/>
                      </a:pPr>
                      <a:r>
                        <a:rPr lang="it" sz="900"/>
                        <a:t>lanciare il  programma</a:t>
                      </a:r>
                      <a:endParaRPr sz="900"/>
                    </a:p>
                  </a:txBody>
                  <a:tcPr marT="63500" marB="63500" marR="63500" marL="63500"/>
                </a:tc>
                <a:tc>
                  <a:txBody>
                    <a:bodyPr/>
                    <a:lstStyle/>
                    <a:p>
                      <a:pPr indent="0" lvl="0" marL="0" rtl="0" algn="l">
                        <a:spcBef>
                          <a:spcPts val="0"/>
                        </a:spcBef>
                        <a:spcAft>
                          <a:spcPts val="0"/>
                        </a:spcAft>
                        <a:buNone/>
                      </a:pPr>
                      <a:r>
                        <a:rPr lang="it" sz="900"/>
                        <a:t>-Biblioteca</a:t>
                      </a:r>
                      <a:endParaRPr sz="9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UML</a:t>
            </a:r>
            <a:endParaRPr/>
          </a:p>
        </p:txBody>
      </p:sp>
      <p:pic>
        <p:nvPicPr>
          <p:cNvPr id="129" name="Google Shape;129;p19"/>
          <p:cNvPicPr preferRelativeResize="0"/>
          <p:nvPr/>
        </p:nvPicPr>
        <p:blipFill>
          <a:blip r:embed="rId3">
            <a:alphaModFix/>
          </a:blip>
          <a:stretch>
            <a:fillRect/>
          </a:stretch>
        </p:blipFill>
        <p:spPr>
          <a:xfrm>
            <a:off x="3598250" y="1146988"/>
            <a:ext cx="5267426" cy="3967824"/>
          </a:xfrm>
          <a:prstGeom prst="rect">
            <a:avLst/>
          </a:prstGeom>
          <a:noFill/>
          <a:ln>
            <a:noFill/>
          </a:ln>
        </p:spPr>
      </p:pic>
      <p:sp>
        <p:nvSpPr>
          <p:cNvPr id="130" name="Google Shape;130;p19"/>
          <p:cNvSpPr txBox="1"/>
          <p:nvPr>
            <p:ph idx="1" type="body"/>
          </p:nvPr>
        </p:nvSpPr>
        <p:spPr>
          <a:xfrm>
            <a:off x="525125" y="2000350"/>
            <a:ext cx="2875200" cy="237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Diagramma UML che descrive la gestione dell’applicazione biblioteca senza la parte grafica e la gestione del salvataggio su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Pacchetti</a:t>
            </a:r>
            <a:endParaRPr/>
          </a:p>
        </p:txBody>
      </p:sp>
      <p:sp>
        <p:nvSpPr>
          <p:cNvPr id="136" name="Google Shape;136;p20"/>
          <p:cNvSpPr txBox="1"/>
          <p:nvPr>
            <p:ph idx="1" type="body"/>
          </p:nvPr>
        </p:nvSpPr>
        <p:spPr>
          <a:xfrm>
            <a:off x="729325" y="2078875"/>
            <a:ext cx="3774300" cy="1973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it"/>
              <a:t>application:</a:t>
            </a:r>
            <a:r>
              <a:rPr lang="it"/>
              <a:t> contiene le classi che permettono di inizializzare la biblioteca</a:t>
            </a:r>
            <a:endParaRPr/>
          </a:p>
          <a:p>
            <a:pPr indent="-311150" lvl="0" marL="457200" rtl="0" algn="l">
              <a:spcBef>
                <a:spcPts val="0"/>
              </a:spcBef>
              <a:spcAft>
                <a:spcPts val="0"/>
              </a:spcAft>
              <a:buSzPts val="1300"/>
              <a:buChar char="●"/>
            </a:pPr>
            <a:r>
              <a:rPr b="1" lang="it"/>
              <a:t>biblioteca:</a:t>
            </a:r>
            <a:r>
              <a:rPr lang="it"/>
              <a:t> contiene le classi addette alla gestione della biblioteca</a:t>
            </a:r>
            <a:endParaRPr/>
          </a:p>
          <a:p>
            <a:pPr indent="-311150" lvl="0" marL="457200" rtl="0" algn="l">
              <a:spcBef>
                <a:spcPts val="0"/>
              </a:spcBef>
              <a:spcAft>
                <a:spcPts val="0"/>
              </a:spcAft>
              <a:buSzPts val="1300"/>
              <a:buChar char="●"/>
            </a:pPr>
            <a:r>
              <a:rPr b="1" lang="it"/>
              <a:t>GUI:</a:t>
            </a:r>
            <a:r>
              <a:rPr lang="it"/>
              <a:t> contiene le classi che gestiscono la parte grafica del progetto</a:t>
            </a:r>
            <a:endParaRPr/>
          </a:p>
          <a:p>
            <a:pPr indent="-311150" lvl="0" marL="457200" rtl="0" algn="l">
              <a:spcBef>
                <a:spcPts val="0"/>
              </a:spcBef>
              <a:spcAft>
                <a:spcPts val="0"/>
              </a:spcAft>
              <a:buSzPts val="1300"/>
              <a:buChar char="●"/>
            </a:pPr>
            <a:r>
              <a:rPr b="1" lang="it"/>
              <a:t>settings:</a:t>
            </a:r>
            <a:r>
              <a:rPr lang="it"/>
              <a:t> contiene la classe Impostazioni, che viene consultata dalle altre classi</a:t>
            </a:r>
            <a:endParaRPr/>
          </a:p>
        </p:txBody>
      </p:sp>
      <p:pic>
        <p:nvPicPr>
          <p:cNvPr id="137" name="Google Shape;137;p20"/>
          <p:cNvPicPr preferRelativeResize="0"/>
          <p:nvPr/>
        </p:nvPicPr>
        <p:blipFill>
          <a:blip r:embed="rId3">
            <a:alphaModFix/>
          </a:blip>
          <a:stretch>
            <a:fillRect/>
          </a:stretch>
        </p:blipFill>
        <p:spPr>
          <a:xfrm>
            <a:off x="5417725" y="1573000"/>
            <a:ext cx="1764884"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Libro</a:t>
            </a:r>
            <a:endParaRPr/>
          </a:p>
        </p:txBody>
      </p:sp>
      <p:sp>
        <p:nvSpPr>
          <p:cNvPr id="143" name="Google Shape;143;p21"/>
          <p:cNvSpPr txBox="1"/>
          <p:nvPr>
            <p:ph idx="1" type="body"/>
          </p:nvPr>
        </p:nvSpPr>
        <p:spPr>
          <a:xfrm>
            <a:off x="729325" y="2078875"/>
            <a:ext cx="4995300" cy="248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La classe Libro contiene attributi legati alla descrizione di un libro: titolo, autore, genere e anno di pubblicazione.</a:t>
            </a:r>
            <a:endParaRPr/>
          </a:p>
          <a:p>
            <a:pPr indent="-311150" lvl="0" marL="457200" rtl="0" algn="l">
              <a:spcBef>
                <a:spcPts val="0"/>
              </a:spcBef>
              <a:spcAft>
                <a:spcPts val="0"/>
              </a:spcAft>
              <a:buSzPts val="1300"/>
              <a:buChar char="●"/>
            </a:pPr>
            <a:r>
              <a:rPr lang="it"/>
              <a:t>Esistono inoltre due attributi booleani: “stato”</a:t>
            </a:r>
            <a:r>
              <a:rPr lang="it"/>
              <a:t>, che indica l’eventuale disponibilità del libro all’interno della biblioteca per un prestito, </a:t>
            </a:r>
            <a:r>
              <a:rPr lang="it"/>
              <a:t>e “ricercato”</a:t>
            </a:r>
            <a:r>
              <a:rPr lang="it"/>
              <a:t> che indica se il libro è stato ricercato attraverso il sistema di ricerca del programma.</a:t>
            </a:r>
            <a:endParaRPr/>
          </a:p>
          <a:p>
            <a:pPr indent="-311150" lvl="0" marL="457200" rtl="0" algn="l">
              <a:spcBef>
                <a:spcPts val="0"/>
              </a:spcBef>
              <a:spcAft>
                <a:spcPts val="0"/>
              </a:spcAft>
              <a:buSzPts val="1300"/>
              <a:buChar char="●"/>
            </a:pPr>
            <a:r>
              <a:rPr lang="it"/>
              <a:t>La classe contiene inoltre un metodo che restituisce un JPanel </a:t>
            </a:r>
            <a:r>
              <a:rPr lang="it"/>
              <a:t>contenente</a:t>
            </a:r>
            <a:r>
              <a:rPr lang="it"/>
              <a:t> </a:t>
            </a:r>
            <a:r>
              <a:rPr lang="it"/>
              <a:t>tutte</a:t>
            </a:r>
            <a:r>
              <a:rPr lang="it"/>
              <a:t> le </a:t>
            </a:r>
            <a:r>
              <a:rPr lang="it"/>
              <a:t>informazioni</a:t>
            </a:r>
            <a:r>
              <a:rPr lang="it"/>
              <a:t> relative al libro e un metodo per il </a:t>
            </a:r>
            <a:r>
              <a:rPr lang="it"/>
              <a:t>salvataggio</a:t>
            </a:r>
            <a:r>
              <a:rPr lang="it"/>
              <a:t> del file in Json.</a:t>
            </a:r>
            <a:endParaRPr/>
          </a:p>
        </p:txBody>
      </p:sp>
      <p:pic>
        <p:nvPicPr>
          <p:cNvPr id="144" name="Google Shape;144;p21"/>
          <p:cNvPicPr preferRelativeResize="0"/>
          <p:nvPr/>
        </p:nvPicPr>
        <p:blipFill>
          <a:blip r:embed="rId3">
            <a:alphaModFix/>
          </a:blip>
          <a:stretch>
            <a:fillRect/>
          </a:stretch>
        </p:blipFill>
        <p:spPr>
          <a:xfrm>
            <a:off x="6025925" y="741350"/>
            <a:ext cx="2219400" cy="4010026"/>
          </a:xfrm>
          <a:prstGeom prst="rect">
            <a:avLst/>
          </a:prstGeom>
          <a:noFill/>
          <a:ln>
            <a:noFill/>
          </a:ln>
        </p:spPr>
      </p:pic>
      <p:pic>
        <p:nvPicPr>
          <p:cNvPr id="145" name="Google Shape;145;p21"/>
          <p:cNvPicPr preferRelativeResize="0"/>
          <p:nvPr/>
        </p:nvPicPr>
        <p:blipFill>
          <a:blip r:embed="rId4">
            <a:alphaModFix/>
          </a:blip>
          <a:stretch>
            <a:fillRect/>
          </a:stretch>
        </p:blipFill>
        <p:spPr>
          <a:xfrm>
            <a:off x="776575" y="1853838"/>
            <a:ext cx="1057275" cy="16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