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85" r:id="rId4"/>
    <p:sldId id="263" r:id="rId5"/>
    <p:sldId id="290" r:id="rId6"/>
    <p:sldId id="265" r:id="rId7"/>
    <p:sldId id="266" r:id="rId8"/>
    <p:sldId id="291" r:id="rId9"/>
    <p:sldId id="269" r:id="rId10"/>
    <p:sldId id="270" r:id="rId11"/>
    <p:sldId id="281" r:id="rId12"/>
    <p:sldId id="271" r:id="rId13"/>
    <p:sldId id="292" r:id="rId14"/>
    <p:sldId id="283" r:id="rId15"/>
    <p:sldId id="273" r:id="rId16"/>
    <p:sldId id="272" r:id="rId17"/>
    <p:sldId id="282" r:id="rId18"/>
    <p:sldId id="274" r:id="rId19"/>
    <p:sldId id="284" r:id="rId20"/>
    <p:sldId id="275" r:id="rId21"/>
    <p:sldId id="276" r:id="rId22"/>
    <p:sldId id="277" r:id="rId23"/>
    <p:sldId id="287" r:id="rId24"/>
    <p:sldId id="280" r:id="rId25"/>
    <p:sldId id="288" r:id="rId26"/>
    <p:sldId id="293" r:id="rId27"/>
    <p:sldId id="294" r:id="rId28"/>
    <p:sldId id="289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14AEA7-A184-4FF3-B12C-3BE78AEBFD6D}">
          <p14:sldIdLst>
            <p14:sldId id="256"/>
            <p14:sldId id="262"/>
            <p14:sldId id="285"/>
            <p14:sldId id="263"/>
            <p14:sldId id="290"/>
            <p14:sldId id="265"/>
            <p14:sldId id="266"/>
            <p14:sldId id="291"/>
            <p14:sldId id="269"/>
            <p14:sldId id="270"/>
            <p14:sldId id="281"/>
            <p14:sldId id="271"/>
            <p14:sldId id="292"/>
            <p14:sldId id="283"/>
            <p14:sldId id="273"/>
            <p14:sldId id="272"/>
            <p14:sldId id="282"/>
            <p14:sldId id="274"/>
            <p14:sldId id="284"/>
            <p14:sldId id="275"/>
            <p14:sldId id="276"/>
            <p14:sldId id="277"/>
            <p14:sldId id="287"/>
            <p14:sldId id="280"/>
            <p14:sldId id="288"/>
            <p14:sldId id="293"/>
            <p14:sldId id="29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Scevaroli" initials="SS" lastIdx="1" clrIdx="0">
    <p:extLst>
      <p:ext uri="{19B8F6BF-5375-455C-9EA6-DF929625EA0E}">
        <p15:presenceInfo xmlns:p15="http://schemas.microsoft.com/office/powerpoint/2012/main" userId="02862a6e0bb54a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1B467B-BDBD-013B-5ACA-D1ADC50F6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9B994-ADEC-F81F-CA84-D8C226D90D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3AB8-C070-4629-B5C2-96B19F65323F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BF97B-2A76-6D28-E33C-AAC56B2AB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5095B-3D0C-3662-B6FC-DEE91AB64E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1A14-7C4B-4D37-A1A8-AF89D9CEBA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750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AEF6-8866-4724-8F27-1E1356BAAA6D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C394-23FA-45FE-B773-17A4BA518C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1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574-65D1-0B2C-1F08-31BCBFCB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A54CF-B7BB-E984-DA97-E6A220E0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418F-3242-9761-D866-3F25857A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D6C1-E471-4C17-297E-696B7D3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2232-9F61-5963-084E-89D718DB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6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D91E-506D-9ACF-F2E8-47B3CFB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90FD-78FF-BAD0-1BC7-AD771BF19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68FA-C968-9340-B06E-36C64768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349D-EEC9-1476-C78E-C5E1D629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76F6-0202-D6EF-D962-92ADF8BD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09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CD56A-64A1-C4CC-1052-71C7A4E33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08B2-7274-063B-FAE7-DB339A07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871E-421C-E9DE-7872-AB1EC20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3F6A-1704-E6EC-7168-25D231A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95D6-8F42-949C-14F8-99D4CD7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4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B512-E195-2DA4-F978-CB53CF47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5ED9-9D94-5503-CF9C-5D945CF5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4B72-3964-C641-8F1E-0CF3D60F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C985-08F2-DBB4-3B28-3FBFA516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6B34-B4A0-8F21-B75F-92FADBE5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1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8C1-2975-447F-3DA8-BD9D37B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DCA6-91EB-C6E3-D0B3-5B2E9840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D0BE-C598-9208-4490-CF628F50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6113-0022-A2A0-CDCC-75D94B96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9A22-F684-628A-48BB-24BB8DCA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2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07C2-EB48-57C6-7663-6AC4DE38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78DE-8B61-1EB3-5AB6-73F6C5D87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2A35-970C-443A-E4C5-63B17F51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466E-F30E-1DFC-2AF3-7E9ED945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C6B3C-29CA-80A0-6F07-1C6DA0B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9C6A-422D-8627-AC4D-F5215B92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30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B03D-3514-BB02-FAB2-37B8FBEA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9E2F-B9A3-B616-A8D5-7325534E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352D-52B9-0EAC-C558-049A1F8B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BFB1E-7A61-A574-8738-A7A33DEB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4D40-878F-A235-5B10-3A9048D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B2534-AE09-F03A-DC06-69D5F727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CF27A-D068-9785-9619-FE8753DD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FADF0-9222-AEBB-589D-A8A924C3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23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29E-20A0-407B-82F9-DB6A501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F4016-C3E1-F933-BECA-2452767A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615AD-93E3-8888-3624-DEA30894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6C85-4A7B-796A-7B16-E39826FB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1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5F53-A593-7E5E-D687-1AD1BF1A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BCBE1-7E30-F179-5C37-1EE1D30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555D-1337-5D91-5404-D20BF28A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4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F1F9-70E4-9A0D-30EB-71759F91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5894-EF5F-CE15-7C1C-F318F86C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2CE8-1AD1-4660-419A-75FE4F02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C786-A245-B92B-4593-72CAE25D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66F7-D1B9-039E-2B43-B16B1917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0713-08A4-2A40-971E-D298AC10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F675-254D-4663-E123-1A9938CB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CE05A-ED80-F667-6E24-D6804023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50A5-0FE6-FCFF-2CCB-4D51A089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921A-BF78-D91E-DF03-DE07951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BEF37-5379-B95B-5251-22FE7EEE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4976-B625-2263-EB85-8C877BE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1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B84F5-39C1-63F4-76BA-EC325493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8E03-C353-C6F6-01AD-C728048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24E3-58C5-322E-746A-E9EC19550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21/07/2022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15C0-FD34-D90F-4973-533BE49E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Laurea in Ingegneria Informatica, delle Comunicazioni ed Elettronica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1312-36ED-1C2E-D0CD-2B4BAFCA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DBCC-67EF-466F-9D38-E7FAC3B11608}" type="slidenum">
              <a:rPr lang="it-IT" smtClean="0"/>
              <a:t>‹#›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2D8EA-1A95-7EF3-D6C4-6664A8435CE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9151" y="230188"/>
            <a:ext cx="433448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ymlibrary.ml/environmen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60E6-6DFA-D20A-6370-327158B0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6903"/>
            <a:ext cx="9144000" cy="2387600"/>
          </a:xfrm>
          <a:solidFill>
            <a:schemeClr val="accent1">
              <a:alpha val="50000"/>
            </a:schemeClr>
          </a:solidFill>
          <a:effectLst>
            <a:softEdge rad="50800"/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latin typeface="IBM Plex Sans" panose="020B0604020202020204" pitchFamily="34" charset="0"/>
                <a:ea typeface="Roboto" panose="02000000000000000000" pitchFamily="2" charset="0"/>
              </a:rPr>
              <a:t>Backpropagation-based reinforcement learning for decision trees</a:t>
            </a:r>
            <a:endParaRPr lang="it-IT" b="1" dirty="0">
              <a:latin typeface="IBM Plex Sans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E0E6-E2DB-CE54-C0FF-0130AEBB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05275"/>
            <a:ext cx="5012267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Supervisore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Prof. IACCA Giovanni</a:t>
            </a:r>
          </a:p>
          <a:p>
            <a:pPr algn="l"/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Co-supervisore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Dott. CUSTODE Leonardo Lucio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D17BD-6177-D688-166F-CB9DB0D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24F33-F933-639D-8E23-9899CD85CB03}"/>
              </a:ext>
            </a:extLst>
          </p:cNvPr>
          <p:cNvSpPr txBox="1"/>
          <p:nvPr/>
        </p:nvSpPr>
        <p:spPr>
          <a:xfrm>
            <a:off x="6858000" y="4102159"/>
            <a:ext cx="361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Roboto" panose="02000000000000000000" pitchFamily="2" charset="0"/>
                <a:ea typeface="Roboto" panose="02000000000000000000" pitchFamily="2" charset="0"/>
              </a:rPr>
              <a:t>Laureando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SCEVAROLI Simone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6F8E48-D7AE-49F6-32FD-65E15E4E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34AB5F4-982D-4FBD-5869-2EEA3D00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954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CartPole-v1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133"/>
            <a:ext cx="6189133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Questa task consiste nel tenere un’asta in equilibrio attaccata ad un carrello che può muoversi a destra o a sinistra.</a:t>
            </a:r>
            <a:r>
              <a:rPr lang="it-IT" baseline="30000" dirty="0">
                <a:latin typeface="Roboto" panose="02000000000000000000" pitchFamily="2" charset="0"/>
                <a:ea typeface="Roboto" panose="02000000000000000000" pitchFamily="2" charset="0"/>
              </a:rPr>
              <a:t>[3]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10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178BB-D520-13A1-C1DB-97442BFE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6AC350-B82A-03A1-FB8B-85E6028CAC53}"/>
              </a:ext>
            </a:extLst>
          </p:cNvPr>
          <p:cNvGrpSpPr/>
          <p:nvPr/>
        </p:nvGrpSpPr>
        <p:grpSpPr>
          <a:xfrm>
            <a:off x="7209367" y="2506133"/>
            <a:ext cx="4457700" cy="3383877"/>
            <a:chOff x="7209367" y="2506133"/>
            <a:chExt cx="4457700" cy="33838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1E7758-555C-FEB2-A007-CB1BDCD6A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367" y="2506133"/>
              <a:ext cx="4457700" cy="2971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E3D7E7-32A4-075F-0FBF-C6D57E119F4C}"/>
                </a:ext>
              </a:extLst>
            </p:cNvPr>
            <p:cNvSpPr txBox="1"/>
            <p:nvPr/>
          </p:nvSpPr>
          <p:spPr>
            <a:xfrm>
              <a:off x="8359684" y="5613011"/>
              <a:ext cx="2157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Figura_3: Render di CartPole-v1</a:t>
              </a:r>
            </a:p>
          </p:txBody>
        </p:sp>
      </p:grp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74367ADC-B791-7F59-18E5-929C0078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40070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CartPole-v1 </a:t>
            </a:r>
            <a:r>
              <a:rPr lang="it-IT" sz="3200" b="1" dirty="0">
                <a:latin typeface="IBM Plex Sans" panose="020B0503050203000203" pitchFamily="34" charset="0"/>
              </a:rPr>
              <a:t>(risultati)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3"/>
            <a:ext cx="9273988" cy="3733302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Algoritmo GE+PPO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più performante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rispetto al solo Grammatical Evolution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 più di una run gli individui inviati a PPO hanno poi ottenuto l’ottimo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Significativa riduzione per alcune run del numero di generazioni necessarie per ottenere l’ottimo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95BE1-5870-7599-CA5E-6F220A1B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F69ADBA6-B6F8-D678-07A8-2348898E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11405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573775-4D3A-F863-57E2-7F51AAF9B6D6}"/>
              </a:ext>
            </a:extLst>
          </p:cNvPr>
          <p:cNvSpPr/>
          <p:nvPr/>
        </p:nvSpPr>
        <p:spPr>
          <a:xfrm>
            <a:off x="838200" y="2232555"/>
            <a:ext cx="6620168" cy="414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CartPole-v1 </a:t>
            </a:r>
            <a:r>
              <a:rPr lang="it-IT" sz="3200" b="1" dirty="0">
                <a:latin typeface="IBM Plex Sans" panose="020B0503050203000203" pitchFamily="34" charset="0"/>
              </a:rPr>
              <a:t>(risultati) (cont.)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12</a:t>
            </a:fld>
            <a:endParaRPr lang="it-I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8257-286C-48A3-DC9D-1A811F3C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A28F8-CC59-B79A-1C20-DFB98F73357D}"/>
              </a:ext>
            </a:extLst>
          </p:cNvPr>
          <p:cNvSpPr txBox="1"/>
          <p:nvPr/>
        </p:nvSpPr>
        <p:spPr>
          <a:xfrm>
            <a:off x="7791451" y="2341317"/>
            <a:ext cx="3562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Figura_4: Focus su 3 run.</a:t>
            </a:r>
          </a:p>
          <a:p>
            <a:endParaRPr lang="it-IT" sz="1400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La linea continua indica l’uso di GE+PPO, mentre la linea tratteggiata indica l’uso del solo GE.</a:t>
            </a:r>
          </a:p>
          <a:p>
            <a:endParaRPr lang="it-IT" sz="1400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Per ogni generazione sono stati valutati 200 individui su 15 episodi ciascuno.</a:t>
            </a:r>
          </a:p>
          <a:p>
            <a:endParaRPr lang="it-IT" sz="1400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Il plot rappresenta ad ogni generazione il «best so far».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0C8509F7-5A61-88EE-4548-4BCFA0E2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0F766-96B9-F71B-FE32-9BA07BF0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84" y="4265964"/>
            <a:ext cx="3480000" cy="208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9DE272-6E1A-0069-3993-3BD116177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2555"/>
            <a:ext cx="3479999" cy="208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1F5D14-97CE-0435-75B3-C4F06981F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2245650"/>
            <a:ext cx="3480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CartPole-v1 </a:t>
            </a:r>
            <a:r>
              <a:rPr lang="it-IT" sz="3200" b="1" dirty="0">
                <a:latin typeface="IBM Plex Sans" panose="020B0503050203000203" pitchFamily="34" charset="0"/>
              </a:rPr>
              <a:t>(risultati) (cont.)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13</a:t>
            </a:fld>
            <a:endParaRPr lang="it-I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8257-286C-48A3-DC9D-1A811F3C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A28F8-CC59-B79A-1C20-DFB98F73357D}"/>
              </a:ext>
            </a:extLst>
          </p:cNvPr>
          <p:cNvSpPr txBox="1"/>
          <p:nvPr/>
        </p:nvSpPr>
        <p:spPr>
          <a:xfrm>
            <a:off x="8072717" y="2424038"/>
            <a:ext cx="3065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Figura_5: </a:t>
            </a: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La linea continua indica l’uso di GE+PPO, mentre la linea tratteggiata indica l’uso del solo GE.</a:t>
            </a:r>
          </a:p>
          <a:p>
            <a:endParaRPr lang="it-IT" sz="1400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Per ogni generazione sono stati valutati 200 individui su 15 episodi ciascuno.</a:t>
            </a:r>
          </a:p>
          <a:p>
            <a:endParaRPr lang="it-IT" sz="1400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t-IT" sz="1400" dirty="0">
                <a:solidFill>
                  <a:schemeClr val="tx1">
                    <a:alpha val="50000"/>
                  </a:schemeClr>
                </a:solidFill>
              </a:rPr>
              <a:t>Il plot rappresenta ad ogni generazione il «best so far».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40491B7-9404-2072-E776-4ADF8B6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FF146-1B01-D4C5-ACA1-27154298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15" y="2424038"/>
            <a:ext cx="6423269" cy="38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CartPole-v1 </a:t>
            </a:r>
            <a:r>
              <a:rPr lang="it-IT" sz="3200" b="1" dirty="0">
                <a:latin typeface="IBM Plex Sans" panose="020B0503050203000203" pitchFamily="34" charset="0"/>
              </a:rPr>
              <a:t>(risultati) (cont.)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14</a:t>
            </a:fld>
            <a:endParaRPr lang="it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0115EB-0D8F-C629-5339-A667CF6E470C}"/>
              </a:ext>
            </a:extLst>
          </p:cNvPr>
          <p:cNvGrpSpPr/>
          <p:nvPr/>
        </p:nvGrpSpPr>
        <p:grpSpPr>
          <a:xfrm>
            <a:off x="423532" y="2457958"/>
            <a:ext cx="4170757" cy="3776296"/>
            <a:chOff x="4010620" y="2383366"/>
            <a:chExt cx="4170757" cy="37762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221539-5D3D-A636-40F3-2F3AC97B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914" y="2383366"/>
              <a:ext cx="3822171" cy="33772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F60622-3386-59A5-F5C3-7F8C555DC91E}"/>
                </a:ext>
              </a:extLst>
            </p:cNvPr>
            <p:cNvSpPr txBox="1"/>
            <p:nvPr/>
          </p:nvSpPr>
          <p:spPr>
            <a:xfrm>
              <a:off x="4010620" y="5882663"/>
              <a:ext cx="4170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Figure_6: Miglior policy ottenuta da PPO (usato come supporto)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523CF3-62B5-8781-510B-36623DC97755}"/>
              </a:ext>
            </a:extLst>
          </p:cNvPr>
          <p:cNvSpPr txBox="1"/>
          <p:nvPr/>
        </p:nvSpPr>
        <p:spPr>
          <a:xfrm>
            <a:off x="4634021" y="2531534"/>
            <a:ext cx="2385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Dove:</a:t>
            </a:r>
            <a:endParaRPr lang="el-GR" b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l-G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ϑ</a:t>
            </a:r>
            <a:r>
              <a:rPr lang="it-IT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angolo formato tra l’asta e l’asse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l-G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ω</a:t>
            </a:r>
            <a:r>
              <a:rPr lang="it-IT" b="0" dirty="0">
                <a:solidFill>
                  <a:srgbClr val="CE917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velocità angolare dell’asta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11865-F8F7-0516-7A36-0C3F08EF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A374BF-80DF-75D2-2F2F-EC2D4455F8C3}"/>
              </a:ext>
            </a:extLst>
          </p:cNvPr>
          <p:cNvGrpSpPr/>
          <p:nvPr/>
        </p:nvGrpSpPr>
        <p:grpSpPr>
          <a:xfrm>
            <a:off x="7222962" y="2504383"/>
            <a:ext cx="4770642" cy="3532522"/>
            <a:chOff x="7492934" y="2904531"/>
            <a:chExt cx="4432041" cy="31654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064CFE-0427-9200-CF91-699EB712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877" y="2904531"/>
              <a:ext cx="3980156" cy="26534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E5749-B681-694E-1A96-F4B6C585FC10}"/>
                </a:ext>
              </a:extLst>
            </p:cNvPr>
            <p:cNvSpPr txBox="1"/>
            <p:nvPr/>
          </p:nvSpPr>
          <p:spPr>
            <a:xfrm>
              <a:off x="7492934" y="5656249"/>
              <a:ext cx="4432041" cy="41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Figura_7: Render utilizzando la miglior policy ottenuta tramite PPO (usato come supporto). Reward totale: 500.0</a:t>
              </a:r>
            </a:p>
          </p:txBody>
        </p:sp>
      </p:grp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493BEBF7-9812-F687-A404-C001005B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46079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Acrobot-v1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3"/>
            <a:ext cx="6747933" cy="354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sistema è composto da due aste connesse linearmente fra loro a formare una catena, con un’estremità della catena fissata.</a:t>
            </a: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L’obbiettivo è quello di applicare una forza alla giuntura fra le due aste per far raggiungere l’estremità della catena oltre un’altezza di soglia.</a:t>
            </a:r>
            <a:r>
              <a:rPr lang="it-IT" baseline="30000" dirty="0">
                <a:latin typeface="Roboto" panose="02000000000000000000" pitchFamily="2" charset="0"/>
                <a:ea typeface="Roboto" panose="02000000000000000000" pitchFamily="2" charset="0"/>
              </a:rPr>
              <a:t>[3]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15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9C3E4-DA32-61F1-1414-C9AC98AE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9D3D72-6D04-6B85-0CB0-E6CAA871A14B}"/>
              </a:ext>
            </a:extLst>
          </p:cNvPr>
          <p:cNvGrpSpPr/>
          <p:nvPr/>
        </p:nvGrpSpPr>
        <p:grpSpPr>
          <a:xfrm>
            <a:off x="7942460" y="2401890"/>
            <a:ext cx="3165808" cy="3544405"/>
            <a:chOff x="7942460" y="2401890"/>
            <a:chExt cx="3165808" cy="35444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B8B2B4-04F9-8E34-FB43-8BF5F8AF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460" y="2401890"/>
              <a:ext cx="3165808" cy="316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303B7-AC05-26F1-0CA6-CB7A822F5A74}"/>
                </a:ext>
              </a:extLst>
            </p:cNvPr>
            <p:cNvSpPr txBox="1"/>
            <p:nvPr/>
          </p:nvSpPr>
          <p:spPr>
            <a:xfrm>
              <a:off x="8461771" y="5669296"/>
              <a:ext cx="2127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Figura_8: Render di Acrobot-v1</a:t>
              </a:r>
            </a:p>
          </p:txBody>
        </p:sp>
      </p:grp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6BCD566-2FB8-F016-7C68-F932E0B6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28088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Acrobot-v1 </a:t>
            </a:r>
            <a:r>
              <a:rPr lang="it-IT" sz="3200" b="1" dirty="0">
                <a:latin typeface="IBM Plex Sans" panose="020B0503050203000203" pitchFamily="34" charset="0"/>
              </a:rPr>
              <a:t>(risultati)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411"/>
            <a:ext cx="10188387" cy="2869886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L’environment ha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reward sparso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PPO risultato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non utile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per supportare il processo evolutivo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Nessun albero passato a PPO durante il processo evolutivo risolve il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16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BF7C3-DFDF-8B69-5255-3A391D59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6BEEEFA-4204-029D-1102-68B6F9DA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111406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>
            <a:normAutofit/>
          </a:bodyPr>
          <a:lstStyle/>
          <a:p>
            <a:r>
              <a:rPr lang="it-IT" b="1" dirty="0">
                <a:latin typeface="IBM Plex Sans" panose="020B0503050203000203" pitchFamily="34" charset="0"/>
              </a:rPr>
              <a:t>Acrobot-v1 </a:t>
            </a:r>
            <a:r>
              <a:rPr lang="it-IT" sz="3200" b="1" dirty="0">
                <a:latin typeface="IBM Plex Sans" panose="020B0503050203000203" pitchFamily="34" charset="0"/>
              </a:rPr>
              <a:t>(risultati) (cont.)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17</a:t>
            </a:fld>
            <a:endParaRPr lang="it-I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3069F-AC58-4957-6155-FDFC0094D28A}"/>
              </a:ext>
            </a:extLst>
          </p:cNvPr>
          <p:cNvGrpSpPr/>
          <p:nvPr/>
        </p:nvGrpSpPr>
        <p:grpSpPr>
          <a:xfrm>
            <a:off x="7332126" y="2523800"/>
            <a:ext cx="4539469" cy="3416355"/>
            <a:chOff x="7332126" y="2523800"/>
            <a:chExt cx="4539469" cy="34163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193CB0-20AF-C5A2-64F2-64C23068BA0C}"/>
                </a:ext>
              </a:extLst>
            </p:cNvPr>
            <p:cNvSpPr txBox="1"/>
            <p:nvPr/>
          </p:nvSpPr>
          <p:spPr>
            <a:xfrm>
              <a:off x="7332126" y="5478490"/>
              <a:ext cx="4539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Figura_10: Render utilizzando la miglior policy ottenuta tramite PPO (usato come supporto). Reward totale: -112.0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4B1CA2-1485-C9A2-0A08-615A5F07B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722" y="2523800"/>
              <a:ext cx="2894278" cy="289427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3D0B5B-DACE-BD7C-6D94-11C3A7ABDA53}"/>
              </a:ext>
            </a:extLst>
          </p:cNvPr>
          <p:cNvSpPr txBox="1"/>
          <p:nvPr/>
        </p:nvSpPr>
        <p:spPr>
          <a:xfrm>
            <a:off x="4325806" y="2514869"/>
            <a:ext cx="3243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Dove:</a:t>
            </a:r>
            <a:endParaRPr lang="el-GR" b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ω</a:t>
            </a:r>
            <a:r>
              <a:rPr lang="it-IT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_1 </a:t>
            </a:r>
            <a:r>
              <a:rPr lang="it-IT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it-IT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l-G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ω</a:t>
            </a:r>
            <a:r>
              <a:rPr lang="it-IT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_2</a:t>
            </a:r>
            <a:r>
              <a:rPr lang="it-IT" dirty="0">
                <a:solidFill>
                  <a:srgbClr val="CE917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velocità angolare della prima e della seconda asta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8D850-7814-42D4-769C-A5A9CD71416D}"/>
              </a:ext>
            </a:extLst>
          </p:cNvPr>
          <p:cNvGrpSpPr/>
          <p:nvPr/>
        </p:nvGrpSpPr>
        <p:grpSpPr>
          <a:xfrm>
            <a:off x="186399" y="2424498"/>
            <a:ext cx="4284571" cy="3581545"/>
            <a:chOff x="186399" y="2424498"/>
            <a:chExt cx="4284571" cy="358154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3D25A8-81AC-AA40-A071-2B644AB4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993" y="2424498"/>
              <a:ext cx="3135071" cy="32447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C733BE-5835-D80C-54F9-0A4DC172856A}"/>
                </a:ext>
              </a:extLst>
            </p:cNvPr>
            <p:cNvSpPr txBox="1"/>
            <p:nvPr/>
          </p:nvSpPr>
          <p:spPr>
            <a:xfrm>
              <a:off x="186399" y="5729044"/>
              <a:ext cx="428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Figure_9 : Miglior policy ottenuta da PPO (usato come supporto)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EC1F52-A402-6600-64C3-0536E2F8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8BD825A3-4EE7-8F35-8676-0DB61C58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74602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MountainCar-v0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3"/>
            <a:ext cx="5401235" cy="326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Questo problema consiste in una macchina posizionata stocasticamente ai piedi di una valle sinusoidale, con la possibilità di accelerare a destra o a sinistra.</a:t>
            </a: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goal è quello di raggiungere la cima della collina di destra.</a:t>
            </a:r>
            <a:r>
              <a:rPr lang="it-IT" baseline="30000" dirty="0">
                <a:latin typeface="Roboto" panose="02000000000000000000" pitchFamily="2" charset="0"/>
                <a:ea typeface="Roboto" panose="02000000000000000000" pitchFamily="2" charset="0"/>
              </a:rPr>
              <a:t>[3]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BF769-5B5E-C391-1818-18793E9E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E94DD-0F4B-F0CF-7E92-EB0714E6DF2A}"/>
              </a:ext>
            </a:extLst>
          </p:cNvPr>
          <p:cNvGrpSpPr/>
          <p:nvPr/>
        </p:nvGrpSpPr>
        <p:grpSpPr>
          <a:xfrm>
            <a:off x="6777567" y="2426564"/>
            <a:ext cx="4677834" cy="3480723"/>
            <a:chOff x="6777567" y="2426564"/>
            <a:chExt cx="4677834" cy="34807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FC12A2-9CAD-29A2-6FA9-0016163F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567" y="2426564"/>
              <a:ext cx="4677834" cy="31185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D66C6-0814-00FB-981A-B799E74F4634}"/>
                </a:ext>
              </a:extLst>
            </p:cNvPr>
            <p:cNvSpPr txBox="1"/>
            <p:nvPr/>
          </p:nvSpPr>
          <p:spPr>
            <a:xfrm>
              <a:off x="7854503" y="5630288"/>
              <a:ext cx="2523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Figura_11: Render di MountainCar-v0</a:t>
              </a:r>
            </a:p>
          </p:txBody>
        </p:sp>
      </p:grp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8DA0070-A4A7-2E19-A197-A919121E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71733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MountainCar-v0 </a:t>
            </a:r>
            <a:r>
              <a:rPr lang="it-IT" sz="3200" b="1" dirty="0">
                <a:latin typeface="IBM Plex Sans" panose="020B0503050203000203" pitchFamily="34" charset="0"/>
              </a:rPr>
              <a:t>(risultati)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3"/>
            <a:ext cx="10515600" cy="3539067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Task simile ad Acrobot-v1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Aggiunta di un constraint per migliorare l’ottimizzazione degli alberi passati a PPO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Alcuni alberi ottimizzati da PPO (usato come supporto) risolvono il task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PPO usato come supporto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ha aiutato lievemente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il processo evolutivo, ma nel complesso l’algoritmo GE+PPO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è risultato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migliore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rispetto al solo GE</a:t>
            </a:r>
            <a:endParaRPr lang="it-IT" b="1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C81D-D8BE-673E-B706-F3E8DB42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734F68D9-D674-55E1-BBB1-3275826D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19556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Contesto generale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AB1EAA-E589-60F5-8AE1-EFF81F57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CE6A9BF-425D-DC9E-AE74-ABD846A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2940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"/>
    </mc:Choice>
    <mc:Fallback xmlns="">
      <p:transition spd="slow" advClick="0" advTm="12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MountainCar-v0 </a:t>
            </a:r>
            <a:r>
              <a:rPr lang="it-IT" sz="3200" b="1" dirty="0">
                <a:latin typeface="IBM Plex Sans" panose="020B0503050203000203" pitchFamily="34" charset="0"/>
              </a:rPr>
              <a:t>(risultati) (cont.)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20</a:t>
            </a:fld>
            <a:endParaRPr lang="it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A29226-C874-4378-056F-62CFD42B7F9D}"/>
              </a:ext>
            </a:extLst>
          </p:cNvPr>
          <p:cNvGrpSpPr/>
          <p:nvPr/>
        </p:nvGrpSpPr>
        <p:grpSpPr>
          <a:xfrm>
            <a:off x="7498680" y="2508514"/>
            <a:ext cx="4539469" cy="3063725"/>
            <a:chOff x="7210814" y="2567781"/>
            <a:chExt cx="4539469" cy="3063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52C921-45E7-F5C0-549D-E6FAE3EBB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99" y="2567781"/>
              <a:ext cx="3746501" cy="24976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5D97-9576-DC7B-6F69-E47B366BB0AC}"/>
                </a:ext>
              </a:extLst>
            </p:cNvPr>
            <p:cNvSpPr txBox="1"/>
            <p:nvPr/>
          </p:nvSpPr>
          <p:spPr>
            <a:xfrm>
              <a:off x="7210814" y="5169841"/>
              <a:ext cx="4539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Figura_13: Render utilizzando la miglior policy ottenuta tramite PPO (usato come supporto). Reward totale: -103.0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868AEF-AE80-62EB-375D-838101B466E9}"/>
              </a:ext>
            </a:extLst>
          </p:cNvPr>
          <p:cNvSpPr txBox="1"/>
          <p:nvPr/>
        </p:nvSpPr>
        <p:spPr>
          <a:xfrm>
            <a:off x="4651771" y="2471235"/>
            <a:ext cx="324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Dove:</a:t>
            </a:r>
            <a:endParaRPr lang="el-GR" b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v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velocità della macchina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x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 posizione rispetto all’asse x della macchina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5FFA8A-E700-CE4D-2985-FB7F0642CA47}"/>
              </a:ext>
            </a:extLst>
          </p:cNvPr>
          <p:cNvGrpSpPr/>
          <p:nvPr/>
        </p:nvGrpSpPr>
        <p:grpSpPr>
          <a:xfrm>
            <a:off x="209605" y="2348177"/>
            <a:ext cx="4284571" cy="3288222"/>
            <a:chOff x="26155" y="2339710"/>
            <a:chExt cx="4284571" cy="32882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DEA825-1415-4E96-3C77-352B9C6F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34" y="2339710"/>
              <a:ext cx="3760392" cy="301122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33002-9E51-889E-38C0-458D7779EFD3}"/>
                </a:ext>
              </a:extLst>
            </p:cNvPr>
            <p:cNvSpPr txBox="1"/>
            <p:nvPr/>
          </p:nvSpPr>
          <p:spPr>
            <a:xfrm>
              <a:off x="26155" y="5350933"/>
              <a:ext cx="428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Figure_12 : Miglior policy ottenuta da PPO (usato come supporto)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C1739F-082B-1CA8-9755-C56A6635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02A7DE0B-6EB4-3CEB-B1CA-2DADC97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167067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Conclusioni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21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A351A4-A392-2778-B7FC-8F8F6619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7802EE-6066-AF33-1913-A1A6103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568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1875"/>
            <a:ext cx="4690533" cy="367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Considerazioni finali</a:t>
            </a:r>
          </a:p>
          <a:p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PPO è un algoritmo </a:t>
            </a:r>
            <a:r>
              <a:rPr lang="it-IT" sz="2200" b="1" i="1" dirty="0">
                <a:latin typeface="Roboto" panose="02000000000000000000" pitchFamily="2" charset="0"/>
                <a:ea typeface="Roboto" panose="02000000000000000000" pitchFamily="2" charset="0"/>
              </a:rPr>
              <a:t>valido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 supportare l’evoluzione solo in environment </a:t>
            </a:r>
            <a:r>
              <a:rPr lang="it-IT" sz="2200" b="1" i="1" dirty="0">
                <a:latin typeface="Roboto" panose="02000000000000000000" pitchFamily="2" charset="0"/>
                <a:ea typeface="Roboto" panose="02000000000000000000" pitchFamily="2" charset="0"/>
              </a:rPr>
              <a:t>con reward non sparso</a:t>
            </a:r>
          </a:p>
          <a:p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Utile per velocizzare i tempi di evoluzione delle policy (</a:t>
            </a:r>
            <a:r>
              <a:rPr lang="it-IT" sz="2200" b="1" i="1" dirty="0">
                <a:latin typeface="Roboto" panose="02000000000000000000" pitchFamily="2" charset="0"/>
                <a:ea typeface="Roboto" panose="02000000000000000000" pitchFamily="2" charset="0"/>
              </a:rPr>
              <a:t>parallelizzabile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DD1D-59D3-8D3B-8708-1457133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98A45F-7CDC-488A-523C-1A5AE633E00C}"/>
              </a:ext>
            </a:extLst>
          </p:cNvPr>
          <p:cNvSpPr txBox="1">
            <a:spLocks/>
          </p:cNvSpPr>
          <p:nvPr/>
        </p:nvSpPr>
        <p:spPr>
          <a:xfrm>
            <a:off x="5808133" y="2831875"/>
            <a:ext cx="5715000" cy="33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Spunti di miglioramento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Tuning più accurato dei parametri di 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Implementazione del metodo di conversione fenotipo-genotipo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Trovare un benchmark più ampio per corroborare i risultati ottenuti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Usare algoritmi di RL diversi da PPO per gestire il reward sparso</a:t>
            </a:r>
            <a:r>
              <a:rPr lang="it-IT" sz="2200" baseline="30000" dirty="0">
                <a:latin typeface="Roboto" panose="02000000000000000000" pitchFamily="2" charset="0"/>
                <a:ea typeface="Roboto" panose="02000000000000000000" pitchFamily="2" charset="0"/>
              </a:rPr>
              <a:t>[4]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91BA569C-32C9-6405-254D-793EFD7C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97300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132"/>
            <a:ext cx="10806953" cy="3719855"/>
          </a:xfrm>
        </p:spPr>
        <p:txBody>
          <a:bodyPr>
            <a:normAutofit/>
          </a:bodyPr>
          <a:lstStyle/>
          <a:p>
            <a:pPr algn="l"/>
            <a:r>
              <a:rPr lang="it-IT" sz="2000" baseline="30000" dirty="0">
                <a:latin typeface="Roboto" panose="02000000000000000000" pitchFamily="2" charset="0"/>
                <a:ea typeface="Roboto" panose="02000000000000000000" pitchFamily="2" charset="0"/>
              </a:rPr>
              <a:t>[1]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M. O’Neill and C. Ryan. Grammatical evolution. IEEE Transactions on Evolutionary Computation,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5(4):349–358, 2001.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it-IT" sz="2000" baseline="30000" dirty="0">
                <a:latin typeface="Roboto" panose="02000000000000000000" pitchFamily="2" charset="0"/>
                <a:ea typeface="Roboto" panose="02000000000000000000" pitchFamily="2" charset="0"/>
              </a:rPr>
              <a:t>[2]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John Schulman, FilipWolski, Prafulla Dhariwal, Alec Radford, and Oleg Klimov. Proximal policy </a:t>
            </a:r>
            <a:r>
              <a:rPr lang="en-US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optimization algorithms. CoRR, abs/1707.06347, 2017.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sz="2000" baseline="30000" dirty="0">
                <a:latin typeface="Roboto" panose="02000000000000000000" pitchFamily="2" charset="0"/>
                <a:ea typeface="Roboto" panose="02000000000000000000" pitchFamily="2" charset="0"/>
              </a:rPr>
              <a:t>[3]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Farama Foundation. Gym documentation.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https://www.gymlibrary.ml/environments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it-IT" sz="2000" baseline="30000" dirty="0">
                <a:latin typeface="Roboto" panose="02000000000000000000" pitchFamily="2" charset="0"/>
                <a:ea typeface="Roboto" panose="02000000000000000000" pitchFamily="2" charset="0"/>
              </a:rPr>
              <a:t>[4]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Marcin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Andrychowicz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Filip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 Wolski, Alex Ray, Jonas Schneider, Rachel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Fong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Peter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Welinder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Bob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McGrew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Josh Tobin, Pieter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Abbeel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 and Wojciech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Zaremba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it-IT" sz="2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</a:rPr>
              <a:t>Hindsight</a:t>
            </a:r>
            <a:r>
              <a:rPr lang="it-IT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 Experience Replay</a:t>
            </a:r>
            <a:r>
              <a:rPr lang="en-US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. CoRR, abs/1707.01495, 2017.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sz="2000" baseline="30000" dirty="0">
                <a:latin typeface="Roboto" panose="02000000000000000000" pitchFamily="2" charset="0"/>
                <a:ea typeface="Roboto" panose="02000000000000000000" pitchFamily="2" charset="0"/>
              </a:rPr>
              <a:t>[5]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Alexander </a:t>
            </a:r>
            <a:r>
              <a:rPr lang="en-US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Zai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Brandon Brown, Deep Reinforcement Learning in Action, March 2020</a:t>
            </a:r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23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A5B0-1CA0-DCD3-8E78-F4067E1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58C23C7-98A9-2635-CC26-B38336B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6185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GRAZIE PER L’ATTENZIONE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24</a:t>
            </a:fld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F7A38-174B-1B08-3256-94B49EAC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4CCA3B9-5A24-D6F6-2317-FB83CD1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403038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Reinserimento degli individui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06132"/>
            <a:ext cx="10376646" cy="355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Sviluppando la conversione fenotipo-genotipo, si renderebbe possibile il reinserimento degli individui all’interno della popolazione, comportando: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Un aumento della fitness media della popolazione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Possibilità di utilizzare gli individui ottimizzati anche con GE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Inserire nuovi geni nella popolazione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25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A5B0-1CA0-DCD3-8E78-F4067E1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91CD0C6-9615-0671-2966-00888EB2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67589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Mappatura fenotipo-genotipo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2"/>
            <a:ext cx="10134599" cy="371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Consiste nella conversione dalla struttura a decision tree (fenotipo) alla stringa di valori interi (genotipo).</a:t>
            </a: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L’ottimizzazione tramite PPO da me implementata modifica il fenotipo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senza rispettare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dei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limiti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che sono invece rispettati durante la modifica del genotipo da parte di GE. Questo non permette di fare una codifica inversa secondo la grammatica definita in partenza.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A5B0-1CA0-DCD3-8E78-F4067E1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91CD0C6-9615-0671-2966-00888EB2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74053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Reward sparso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591"/>
            <a:ext cx="10515600" cy="3706409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Un environment con reward sparso assegna un reward diverso dal minimo ottenibile solo se la task viene risolta.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sparse reward problem is when an environment rarely produces a useful reward signal, which severely challenges the way ordinary DRL attempts to learn.</a:t>
            </a:r>
            <a:r>
              <a:rPr lang="en-US" b="0" i="0" baseline="30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[5]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A5B0-1CA0-DCD3-8E78-F4067E1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91CD0C6-9615-0671-2966-00888EB2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158436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Constraint sulla scelta degli individui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3"/>
            <a:ext cx="10269071" cy="334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Sulla scelta degli individui selezionati da PPO sono stati aggiunti dei constraint trovati euristicamente: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Alberi composti da una sola foglia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Alberi composti da una condizione e due foglie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Policy che già risolvono il task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Policy che ottengono reward minimo (solo per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Acrobot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MountainCar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A5B0-1CA0-DCD3-8E78-F4067E1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F963789-3FED-4806-318C-D8BD753E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3693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867"/>
            <a:ext cx="10515600" cy="1055688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Contesto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2"/>
            <a:ext cx="9338733" cy="3005667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Reinforcement Learning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Sviluppo di un metodo di evoluzione dei decision trees che combina Grammatical Evolution e un algoritmo creato per reti neurali (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backpropagation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Principali vantaggi e svantaggi, comparato al solo Grammatical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3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8EC33-4752-14F8-303F-4E0F933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1EF15DA-AFF8-D921-79DD-58880FBF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89512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Algoritmi e modelli usati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4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1813A4-BEC7-1A31-C087-69F48232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FFA44-E091-E7F0-95DF-D128FF1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42527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8704"/>
            <a:ext cx="10632141" cy="1043851"/>
          </a:xfrm>
          <a:solidFill>
            <a:schemeClr val="accent2">
              <a:alpha val="50000"/>
            </a:schemeClr>
          </a:solidFill>
          <a:effectLst>
            <a:softEdge rad="50800"/>
          </a:effectLst>
        </p:spPr>
        <p:txBody>
          <a:bodyPr>
            <a:normAutofit fontScale="90000"/>
          </a:bodyPr>
          <a:lstStyle/>
          <a:p>
            <a:r>
              <a:rPr lang="it-IT" b="1" dirty="0">
                <a:latin typeface="IBM Plex Sans" panose="020B0503050203000203" pitchFamily="34" charset="0"/>
              </a:rPr>
              <a:t>Decision Tree e Grammatical Evolution </a:t>
            </a:r>
            <a:r>
              <a:rPr lang="it-IT" sz="3600" b="1" dirty="0">
                <a:latin typeface="IBM Plex Sans" panose="020B0503050203000203" pitchFamily="34" charset="0"/>
              </a:rPr>
              <a:t>(def.)</a:t>
            </a:r>
            <a:endParaRPr lang="it-IT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506133"/>
            <a:ext cx="5046132" cy="367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Modello: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lang="it-IT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Algoritmo principale: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Grammatical Evolution, un algoritmo genetico basato sulla mappatura genotipo-fenotipo</a:t>
            </a:r>
            <a:r>
              <a:rPr lang="it-IT" baseline="30000" dirty="0">
                <a:latin typeface="Roboto" panose="02000000000000000000" pitchFamily="2" charset="0"/>
                <a:ea typeface="Roboto" panose="02000000000000000000" pitchFamily="2" charset="0"/>
              </a:rPr>
              <a:t>[1]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5</a:t>
            </a:fld>
            <a:endParaRPr lang="it-I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AE4922-1F4F-ED90-B5D4-5BC594EE5A58}"/>
              </a:ext>
            </a:extLst>
          </p:cNvPr>
          <p:cNvGrpSpPr/>
          <p:nvPr/>
        </p:nvGrpSpPr>
        <p:grpSpPr>
          <a:xfrm>
            <a:off x="6815665" y="2506133"/>
            <a:ext cx="4114799" cy="3513667"/>
            <a:chOff x="8498705" y="2506133"/>
            <a:chExt cx="3458058" cy="31631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66E6D36-F249-9420-1F1C-226FC15F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8705" y="2506133"/>
              <a:ext cx="3458058" cy="27531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B601F7-0391-6B7A-1B50-0D774B3A56FB}"/>
                </a:ext>
              </a:extLst>
            </p:cNvPr>
            <p:cNvSpPr txBox="1"/>
            <p:nvPr/>
          </p:nvSpPr>
          <p:spPr>
            <a:xfrm>
              <a:off x="9064787" y="5392297"/>
              <a:ext cx="2325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Figura_1: Esempio di decision tree</a:t>
              </a: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B6FD9-46D6-02E5-CA17-EADD91F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777C6E5-D744-42C5-942C-04B236B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41084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2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Proximal Policy Optimization </a:t>
            </a:r>
            <a:r>
              <a:rPr lang="it-IT" sz="3200" b="1" dirty="0">
                <a:latin typeface="IBM Plex Sans" panose="020B0503050203000203" pitchFamily="34" charset="0"/>
              </a:rPr>
              <a:t>(def.)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134"/>
            <a:ext cx="10515600" cy="22267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Proximal Policy Optimization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(abbr.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PPO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 è un algoritmo per il Reinforcement Learning che si basa sulla discesa del gradiente.</a:t>
            </a:r>
            <a:r>
              <a:rPr lang="it-IT" baseline="30000" dirty="0">
                <a:latin typeface="Roboto" panose="02000000000000000000" pitchFamily="2" charset="0"/>
                <a:ea typeface="Roboto" panose="02000000000000000000" pitchFamily="2" charset="0"/>
              </a:rPr>
              <a:t>[2]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L’algoritmo alterna: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Sample dei dati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Ottimizzazione funzione «surrogata» tramite 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ascesa stocastica del gradiente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6</a:t>
            </a:fld>
            <a:endParaRPr lang="it-I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7333DD-C25D-374B-C893-BE538842AC1D}"/>
              </a:ext>
            </a:extLst>
          </p:cNvPr>
          <p:cNvGrpSpPr/>
          <p:nvPr/>
        </p:nvGrpSpPr>
        <p:grpSpPr>
          <a:xfrm>
            <a:off x="793400" y="4811713"/>
            <a:ext cx="10605199" cy="1125283"/>
            <a:chOff x="535530" y="4732868"/>
            <a:chExt cx="10605199" cy="1125283"/>
          </a:xfrm>
          <a:noFill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24B640-2E66-5B11-BA49-4FB7DB6A1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01936" y="4822681"/>
              <a:ext cx="2638793" cy="666843"/>
            </a:xfrm>
            <a:prstGeom prst="rect">
              <a:avLst/>
            </a:prstGeom>
            <a:grp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F7B3F9-300B-7DD6-F00F-183A2562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5530" y="4732868"/>
              <a:ext cx="7104936" cy="846469"/>
            </a:xfrm>
            <a:prstGeom prst="rect">
              <a:avLst/>
            </a:prstGeom>
            <a:grpFill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3E257B-62B2-46BB-0855-5717F10CE443}"/>
                </a:ext>
              </a:extLst>
            </p:cNvPr>
            <p:cNvSpPr txBox="1"/>
            <p:nvPr/>
          </p:nvSpPr>
          <p:spPr>
            <a:xfrm>
              <a:off x="7742767" y="5002213"/>
              <a:ext cx="65686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dove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BA5309-0495-3620-F72F-F6B9E93B3118}"/>
                </a:ext>
              </a:extLst>
            </p:cNvPr>
            <p:cNvSpPr txBox="1"/>
            <p:nvPr/>
          </p:nvSpPr>
          <p:spPr>
            <a:xfrm>
              <a:off x="4254863" y="5579337"/>
              <a:ext cx="3166534" cy="27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tx1">
                      <a:alpha val="50000"/>
                    </a:schemeClr>
                  </a:solidFill>
                </a:rPr>
                <a:t>Figura_2: Clipped surrogate objective function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5AC9A5-E016-7B22-ED04-1D5C928BC84D}"/>
              </a:ext>
            </a:extLst>
          </p:cNvPr>
          <p:cNvSpPr/>
          <p:nvPr/>
        </p:nvSpPr>
        <p:spPr>
          <a:xfrm>
            <a:off x="793400" y="4811713"/>
            <a:ext cx="10605199" cy="1216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DD23D-D78C-3023-BFE8-1F9ACFC1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  <a:endParaRPr lang="it-IT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5F5ECDD6-F2BA-1952-A7C3-195754F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5026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Processo evolutivo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7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600371-5571-44B3-CF37-AB03042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B2FBF7-FF5C-7A09-79E2-09E1BEC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3832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BBC-81BA-F93F-A852-F14D17A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04"/>
            <a:ext cx="10515600" cy="1043851"/>
          </a:xfrm>
          <a:solidFill>
            <a:schemeClr val="accent6">
              <a:alpha val="5000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Overview del processo evolutivo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3C9-17C5-3C85-E9DA-BDA2575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133"/>
            <a:ext cx="10371667" cy="367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PPO è stato applicato ogni «tot» generazioni su un albero scelto dalla popolazione tra: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migliore fino a quella generazione (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exploit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uno scelto randomicamente (</a:t>
            </a:r>
            <a:r>
              <a:rPr lang="it-IT" b="1" i="1" dirty="0">
                <a:latin typeface="Roboto" panose="02000000000000000000" pitchFamily="2" charset="0"/>
                <a:ea typeface="Roboto" panose="02000000000000000000" pitchFamily="2" charset="0"/>
              </a:rPr>
              <a:t>explore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2323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PPO agisce direttamente sul fenotipo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232323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it-IT" sz="2800" dirty="0">
                <a:solidFill>
                  <a:srgbClr val="2323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gli alberi ottimizzati da PPO non sono stati reinseriti nella popolazione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B56E-F425-F1CE-135A-B9EB2CE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9991E-32D6-9DB3-F82B-1C1A846A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4F4876C8-0F9C-645E-18E3-DEFCD6FB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142591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11E-DDEC-6650-B033-766019D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34"/>
            <a:ext cx="10515600" cy="1075872"/>
          </a:xfrm>
          <a:solidFill>
            <a:schemeClr val="accent1">
              <a:alpha val="50000"/>
            </a:schemeClr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it-IT" sz="5400" b="1" dirty="0">
                <a:latin typeface="IBM Plex Sans" panose="020B0503050203000203" pitchFamily="34" charset="0"/>
              </a:rPr>
              <a:t>Test e risultati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24F1-2BC8-CD4D-58CD-7230D73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DBCC-67EF-466F-9D38-E7FAC3B11608}" type="slidenum">
              <a:rPr lang="it-IT" smtClean="0"/>
              <a:t>9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381623-9534-049F-9222-3DB24E3A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21/07/2022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411937-0622-7335-1D6C-B4DF0219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it-IT" dirty="0"/>
              <a:t>Laurea in Ingegneria Informatica, delle Comunicazioni ed Elettronica</a:t>
            </a:r>
          </a:p>
        </p:txBody>
      </p:sp>
    </p:spTree>
    <p:extLst>
      <p:ext uri="{BB962C8B-B14F-4D97-AF65-F5344CB8AC3E}">
        <p14:creationId xmlns:p14="http://schemas.microsoft.com/office/powerpoint/2010/main" val="28673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1502</Words>
  <Application>Microsoft Office PowerPoint</Application>
  <PresentationFormat>Widescreen</PresentationFormat>
  <Paragraphs>210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IBM Plex Sans</vt:lpstr>
      <vt:lpstr>Roboto</vt:lpstr>
      <vt:lpstr>Office Theme</vt:lpstr>
      <vt:lpstr>Backpropagation-based reinforcement learning for decision trees</vt:lpstr>
      <vt:lpstr>Contesto generale</vt:lpstr>
      <vt:lpstr>Contesto</vt:lpstr>
      <vt:lpstr>Algoritmi e modelli usati</vt:lpstr>
      <vt:lpstr>Decision Tree e Grammatical Evolution (def.)</vt:lpstr>
      <vt:lpstr>Proximal Policy Optimization (def.)</vt:lpstr>
      <vt:lpstr>Processo evolutivo</vt:lpstr>
      <vt:lpstr>Overview del processo evolutivo</vt:lpstr>
      <vt:lpstr>Test e risultati</vt:lpstr>
      <vt:lpstr>CartPole-v1</vt:lpstr>
      <vt:lpstr>CartPole-v1 (risultati)</vt:lpstr>
      <vt:lpstr>CartPole-v1 (risultati) (cont.)</vt:lpstr>
      <vt:lpstr>CartPole-v1 (risultati) (cont.)</vt:lpstr>
      <vt:lpstr>CartPole-v1 (risultati) (cont.)</vt:lpstr>
      <vt:lpstr>Acrobot-v1</vt:lpstr>
      <vt:lpstr>Acrobot-v1 (risultati)</vt:lpstr>
      <vt:lpstr>Acrobot-v1 (risultati) (cont.)</vt:lpstr>
      <vt:lpstr>MountainCar-v0</vt:lpstr>
      <vt:lpstr>MountainCar-v0 (risultati)</vt:lpstr>
      <vt:lpstr>MountainCar-v0 (risultati) (cont.)</vt:lpstr>
      <vt:lpstr>Conclusioni</vt:lpstr>
      <vt:lpstr>Conclusioni</vt:lpstr>
      <vt:lpstr>Bibliografia</vt:lpstr>
      <vt:lpstr>GRAZIE PER L’ATTENZIONE</vt:lpstr>
      <vt:lpstr>Reinserimento degli individui</vt:lpstr>
      <vt:lpstr>Mappatura fenotipo-genotipo</vt:lpstr>
      <vt:lpstr>Reward sparso</vt:lpstr>
      <vt:lpstr>Constraint sulla scelta degli individui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Backpropagation-based reinforcement learning for decision trees</dc:title>
  <dc:creator>Simone Scevaroli</dc:creator>
  <cp:lastModifiedBy>Simone Scevaroli</cp:lastModifiedBy>
  <cp:revision>36</cp:revision>
  <dcterms:created xsi:type="dcterms:W3CDTF">2022-06-22T10:26:03Z</dcterms:created>
  <dcterms:modified xsi:type="dcterms:W3CDTF">2022-07-17T14:21:15Z</dcterms:modified>
</cp:coreProperties>
</file>