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6051F-188C-4D27-9FC5-35410359C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58484"/>
            <a:ext cx="8915399" cy="1348381"/>
          </a:xfrm>
        </p:spPr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Assignment</a:t>
            </a:r>
            <a:r>
              <a:rPr lang="it-IT" dirty="0">
                <a:solidFill>
                  <a:schemeClr val="tx2"/>
                </a:solidFill>
              </a:rPr>
              <a:t> 5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912F0-3105-4E6D-9F39-97FACA4C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15235"/>
            <a:ext cx="8915399" cy="1126283"/>
          </a:xfrm>
        </p:spPr>
        <p:txBody>
          <a:bodyPr/>
          <a:lstStyle/>
          <a:p>
            <a:r>
              <a:rPr lang="en-US" dirty="0"/>
              <a:t>MRAC for SISO System in which only the output is available for measurement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81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9D646C7-5E2A-4CC1-ABF2-4DC596451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01781"/>
                <a:ext cx="8915400" cy="6012873"/>
              </a:xfrm>
            </p:spPr>
            <p:txBody>
              <a:bodyPr/>
              <a:lstStyle/>
              <a:p>
                <a:r>
                  <a:rPr lang="it-IT" dirty="0"/>
                  <a:t>Consideriamo il problema in cui solo l’uscita del sistema è misurata.</a:t>
                </a:r>
                <a:br>
                  <a:rPr lang="it-IT" dirty="0"/>
                </a:br>
                <a:r>
                  <a:rPr lang="it-IT" dirty="0"/>
                  <a:t>In particolare prendiamo un sistema SISO che sarà il nostro impianto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e la sua funzione di trasferimento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polinomi </a:t>
                </a:r>
                <a:r>
                  <a:rPr lang="it-IT" dirty="0" err="1"/>
                  <a:t>monici</a:t>
                </a:r>
                <a:r>
                  <a:rPr lang="it-IT" dirty="0"/>
                  <a:t> e k costante.</a:t>
                </a:r>
              </a:p>
              <a:p>
                <a:pPr marL="0" indent="0">
                  <a:buNone/>
                </a:pPr>
                <a:r>
                  <a:rPr lang="it-IT" dirty="0"/>
                  <a:t>Il modello di riferimento scelto dal progettista 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una funzione limitata e continua a tratti in t.</a:t>
                </a:r>
              </a:p>
              <a:p>
                <a:pPr marL="0" indent="0">
                  <a:buNone/>
                </a:pPr>
                <a:r>
                  <a:rPr lang="it-IT" dirty="0"/>
                  <a:t>La sua funzione di trasferimento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polinomi </a:t>
                </a:r>
                <a:r>
                  <a:rPr lang="it-IT" dirty="0" err="1"/>
                  <a:t>monici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9D646C7-5E2A-4CC1-ABF2-4DC596451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01781"/>
                <a:ext cx="8915400" cy="6012873"/>
              </a:xfrm>
              <a:blipFill>
                <a:blip r:embed="rId2"/>
                <a:stretch>
                  <a:fillRect l="-616" t="-609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4B7788D6-F35F-4B11-A656-C7E5B65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4" y="1263518"/>
            <a:ext cx="3215919" cy="3962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2234864-FB2D-4CFE-B0CD-62018668F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4" y="2382984"/>
            <a:ext cx="3139712" cy="7239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91D3DA-0704-4CBD-A106-435A0FD2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952" y="4060084"/>
            <a:ext cx="3871295" cy="4038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2D0A666-499C-4373-B059-ABD47E34F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400" y="5594482"/>
            <a:ext cx="400084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290A-D821-4A72-9622-2548F6DC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it-IT" dirty="0"/>
              <a:t>Assunzioni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4D42E6-F91F-4281-9FE4-80B4BF03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7880"/>
                <a:ext cx="8915400" cy="4233342"/>
              </a:xfrm>
            </p:spPr>
            <p:txBody>
              <a:bodyPr/>
              <a:lstStyle/>
              <a:p>
                <a:r>
                  <a:rPr lang="it-IT" b="1" dirty="0"/>
                  <a:t>Assunzioni sull’impianto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r>
                  <a:rPr lang="it-IT" dirty="0"/>
                  <a:t>     -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dirty="0"/>
                  <a:t> è un polinomio </a:t>
                </a:r>
                <a:r>
                  <a:rPr lang="it-IT" dirty="0" err="1"/>
                  <a:t>monico</a:t>
                </a:r>
                <a:r>
                  <a:rPr lang="it-IT" dirty="0"/>
                  <a:t> di </a:t>
                </a:r>
                <a:r>
                  <a:rPr lang="it-IT" dirty="0" err="1"/>
                  <a:t>Hurwitz</a:t>
                </a:r>
                <a:r>
                  <a:rPr lang="it-IT" dirty="0"/>
                  <a:t> di grado m</a:t>
                </a:r>
              </a:p>
              <a:p>
                <a:pPr marL="0" indent="0">
                  <a:buNone/>
                </a:pPr>
                <a:r>
                  <a:rPr lang="it-IT" dirty="0"/>
                  <a:t>     - E’ noto un limite superiore N del grado n 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/>
                  <a:t>     - Il grado relativo del sistema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ed è noto</a:t>
                </a:r>
              </a:p>
              <a:p>
                <a:pPr marL="0" indent="0">
                  <a:buNone/>
                </a:pPr>
                <a:r>
                  <a:rPr lang="it-IT" dirty="0"/>
                  <a:t>     - Il segno del guadagno ad alta frequenza K è noto(</a:t>
                </a:r>
                <a:r>
                  <a:rPr lang="it-IT" dirty="0" err="1"/>
                  <a:t>ass</a:t>
                </a:r>
                <a:r>
                  <a:rPr lang="it-IT" dirty="0"/>
                  <a:t>. sia positivo)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b="1" dirty="0"/>
                  <a:t>Assunzioni sul modello di riferimento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r>
                  <a:rPr lang="it-IT" dirty="0"/>
                  <a:t>   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b="0" dirty="0"/>
                  <a:t> sono polinomi </a:t>
                </a:r>
                <a:r>
                  <a:rPr lang="it-IT" b="0" dirty="0" err="1"/>
                  <a:t>monici</a:t>
                </a:r>
                <a:r>
                  <a:rPr lang="it-IT" b="0" dirty="0"/>
                  <a:t> di </a:t>
                </a:r>
                <a:r>
                  <a:rPr lang="it-IT" b="0" dirty="0" err="1"/>
                  <a:t>Hurwitz</a:t>
                </a:r>
                <a:r>
                  <a:rPr lang="it-IT" b="0" dirty="0"/>
                  <a:t> di grado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b="0" dirty="0"/>
                  <a:t>     - Il grado relativo del modello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, ed è tale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𝑟𝑑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4D42E6-F91F-4281-9FE4-80B4BF03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7880"/>
                <a:ext cx="8915400" cy="4233342"/>
              </a:xfrm>
              <a:blipFill>
                <a:blip r:embed="rId2"/>
                <a:stretch>
                  <a:fillRect l="-479" t="-7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4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BC8E48C-726B-483F-8866-5022CB33E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678873"/>
                <a:ext cx="8915400" cy="56526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Per ottenere una versione adattativa del controllore a parametri noto sviluppato consideriamo l’approccio di Feuer e Morse e ci concentriamo sul 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b="0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     Supponiamo che il modello di riferimento sia SPR.</a:t>
                </a:r>
              </a:p>
              <a:p>
                <a:pPr marL="0" indent="0">
                  <a:buNone/>
                </a:pPr>
                <a:r>
                  <a:rPr lang="it-IT" b="0" dirty="0"/>
                  <a:t>    </a:t>
                </a:r>
              </a:p>
              <a:p>
                <a:pPr marL="0" indent="0">
                  <a:buNone/>
                </a:pPr>
                <a:r>
                  <a:rPr lang="it-IT" dirty="0"/>
                  <a:t>     Parametrizzazione del controllore adattativo</a:t>
                </a:r>
                <a:endParaRPr lang="it-IT" b="0" dirty="0"/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Per progettare un algoritmo di stima per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/>
                  <a:t>consideriamo una realizzazione     nello spazio di stato del sistema a ciclo chiuso e tramite alcune manipolazioni otteniamo un equazione di errore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</a:t>
                </a:r>
                <a:r>
                  <a:rPr lang="it-IT" b="0" dirty="0"/>
                  <a:t>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dirty="0"/>
                  <a:t>, che è un modello parametrico bilineare, la legge di aggiornamento dei parametri </a:t>
                </a:r>
              </a:p>
              <a:p>
                <a:pPr marL="0" indent="0">
                  <a:buNone/>
                </a:pPr>
                <a:r>
                  <a:rPr lang="it-IT" b="0" dirty="0"/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 </a:t>
                </a:r>
              </a:p>
              <a:p>
                <a:pPr marL="0" indent="0">
                  <a:buNone/>
                </a:pPr>
                <a:endParaRPr lang="it-IT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BC8E48C-726B-483F-8866-5022CB33E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678873"/>
                <a:ext cx="8915400" cy="5652654"/>
              </a:xfrm>
              <a:blipFill>
                <a:blip r:embed="rId2"/>
                <a:stretch>
                  <a:fillRect l="-479" t="-754" r="-6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7DA7D80-2D4F-4682-9859-63E05386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69" y="2704794"/>
            <a:ext cx="5913632" cy="4724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CBCB8EF-A8EE-498B-AB74-D044DD833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68" b="-8771"/>
          <a:stretch/>
        </p:blipFill>
        <p:spPr>
          <a:xfrm>
            <a:off x="5648388" y="3988379"/>
            <a:ext cx="2234848" cy="4724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108C681-8712-4171-A4EB-55C953AE0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849" y="5286518"/>
            <a:ext cx="1005927" cy="3200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B278E82-3E99-4074-9E83-D2C785AFA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525" y="5786545"/>
            <a:ext cx="998307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52AFED-EA3C-4610-B615-5B1CA5F4F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008" y="257453"/>
            <a:ext cx="6132621" cy="6747029"/>
          </a:xfrm>
        </p:spPr>
      </p:pic>
    </p:spTree>
    <p:extLst>
      <p:ext uri="{BB962C8B-B14F-4D97-AF65-F5344CB8AC3E}">
        <p14:creationId xmlns:p14="http://schemas.microsoft.com/office/powerpoint/2010/main" val="8915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45D9A-B9C8-4B79-AA03-1E07DB7D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con r = sin(2t)+sin(0,5t)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B3BA50C-6921-4252-894D-B5644935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54" y="1905000"/>
            <a:ext cx="8962758" cy="4495800"/>
          </a:xfrm>
        </p:spPr>
      </p:pic>
    </p:spTree>
    <p:extLst>
      <p:ext uri="{BB962C8B-B14F-4D97-AF65-F5344CB8AC3E}">
        <p14:creationId xmlns:p14="http://schemas.microsoft.com/office/powerpoint/2010/main" val="28061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B2834-BD9B-497E-965A-A91D55EA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Andamento di u(t)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45D2CB-DA66-4DA6-80CF-7FDCA437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161" y="1905000"/>
            <a:ext cx="8834451" cy="4340502"/>
          </a:xfrm>
        </p:spPr>
      </p:pic>
    </p:spTree>
    <p:extLst>
      <p:ext uri="{BB962C8B-B14F-4D97-AF65-F5344CB8AC3E}">
        <p14:creationId xmlns:p14="http://schemas.microsoft.com/office/powerpoint/2010/main" val="18451752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Filo</vt:lpstr>
      <vt:lpstr>Assignment 5 </vt:lpstr>
      <vt:lpstr>Presentazione standard di PowerPoint</vt:lpstr>
      <vt:lpstr>Assunzioni</vt:lpstr>
      <vt:lpstr>Presentazione standard di PowerPoint</vt:lpstr>
      <vt:lpstr>Presentazione standard di PowerPoint</vt:lpstr>
      <vt:lpstr>Simulazione con r = sin(2t)+sin(0,5t)</vt:lpstr>
      <vt:lpstr>Andamento di u(t)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</dc:title>
  <dc:creator>simone sinceri</dc:creator>
  <cp:lastModifiedBy>simone sinceri</cp:lastModifiedBy>
  <cp:revision>7</cp:revision>
  <dcterms:created xsi:type="dcterms:W3CDTF">2021-10-07T13:32:34Z</dcterms:created>
  <dcterms:modified xsi:type="dcterms:W3CDTF">2021-10-07T15:41:26Z</dcterms:modified>
</cp:coreProperties>
</file>