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36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31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13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1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25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57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17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41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6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3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9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2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69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6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59F3-8BBC-46AA-B279-81CC6D09612F}" type="datetimeFigureOut">
              <a:rPr lang="it-IT" smtClean="0"/>
              <a:t>06/10/2021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A30DCA-83BC-410B-A5FE-B81E6F6555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75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95585-7CFE-4E65-A34A-3F685E330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76" y="510378"/>
            <a:ext cx="10058400" cy="1879473"/>
          </a:xfrm>
        </p:spPr>
        <p:txBody>
          <a:bodyPr/>
          <a:lstStyle/>
          <a:p>
            <a:pPr algn="r"/>
            <a:r>
              <a:rPr lang="it-IT" dirty="0" err="1"/>
              <a:t>Assignment</a:t>
            </a:r>
            <a:r>
              <a:rPr lang="it-IT" dirty="0"/>
              <a:t>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88BAB-9D21-4123-9E82-4F63389D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785" y="2721469"/>
            <a:ext cx="10058400" cy="1143000"/>
          </a:xfrm>
        </p:spPr>
        <p:txBody>
          <a:bodyPr/>
          <a:lstStyle/>
          <a:p>
            <a:pPr algn="r"/>
            <a:r>
              <a:rPr lang="it-IT" dirty="0"/>
              <a:t>Frequency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I&amp;I </a:t>
            </a:r>
            <a:r>
              <a:rPr lang="it-IT" dirty="0" err="1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9E7E52F-17FF-4063-88A8-1A4FFF6B6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9009" y="1538795"/>
                <a:ext cx="8915400" cy="4569041"/>
              </a:xfrm>
            </p:spPr>
            <p:txBody>
              <a:bodyPr/>
              <a:lstStyle/>
              <a:p>
                <a:r>
                  <a:rPr lang="it-IT" dirty="0"/>
                  <a:t>Consideriamo il problema di stimare amplitudine, fase e frequenza del segnale</a:t>
                </a:r>
              </a:p>
              <a:p>
                <a:endParaRPr lang="it-IT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:r>
                  <a:rPr lang="it-IT" sz="1800" dirty="0"/>
                  <a:t>Il segnale y può essere visto come l’output del sistema </a:t>
                </a:r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,  </m:t>
                      </m:r>
                      <m:acc>
                        <m:accPr>
                          <m:chr m:val="̇"/>
                          <m:ctrlPr>
                            <a:rPr lang="it-IT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it-IT" dirty="0"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it-IT" sz="1800" b="0" dirty="0">
                    <a:ea typeface="Cambria Math" panose="02040503050406030204" pitchFamily="18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b="0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800" b="0" dirty="0">
                    <a:ea typeface="Cambria Math" panose="02040503050406030204" pitchFamily="18" charset="0"/>
                  </a:rPr>
                  <a:t> che dipendono dalle condizioni iniziali</a:t>
                </a:r>
              </a:p>
              <a:p>
                <a:pPr marL="201168" lvl="1" indent="0">
                  <a:buNone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9E7E52F-17FF-4063-88A8-1A4FFF6B6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9009" y="1538795"/>
                <a:ext cx="8915400" cy="4569041"/>
              </a:xfrm>
              <a:blipFill>
                <a:blip r:embed="rId2"/>
                <a:stretch>
                  <a:fillRect l="-479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792F19-C8A3-4BB9-BDCF-5E84DFEED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346229"/>
                <a:ext cx="8915400" cy="60101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Per applicare il metodo I&amp;I definiamo gli errori di stima sullo stato e sui parametri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Considerando le dinamiche di questi errori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</a:t>
                </a:r>
              </a:p>
              <a:p>
                <a:pPr marL="0" indent="0">
                  <a:buNone/>
                </a:pPr>
                <a:r>
                  <a:rPr lang="it-IT" dirty="0"/>
                  <a:t>e selezionando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Otteniamo che gli errori di stima diventano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Ed effettuando considerazioni di </a:t>
                </a:r>
                <a:r>
                  <a:rPr lang="it-IT" dirty="0" err="1"/>
                  <a:t>signal</a:t>
                </a:r>
                <a:r>
                  <a:rPr lang="it-IT" dirty="0"/>
                  <a:t> </a:t>
                </a:r>
                <a:r>
                  <a:rPr lang="it-IT" dirty="0" err="1"/>
                  <a:t>chasing</a:t>
                </a:r>
                <a:r>
                  <a:rPr lang="it-IT" dirty="0"/>
                  <a:t> ,otteniamo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it-IT" dirty="0"/>
                  <a:t> convergono a zero.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Possiamo concludere che,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,                          è una stima</a:t>
                </a:r>
              </a:p>
              <a:p>
                <a:pPr marL="0" indent="0">
                  <a:buNone/>
                </a:pPr>
                <a:r>
                  <a:rPr lang="it-IT" b="0" dirty="0">
                    <a:ea typeface="Cambria Math" panose="02040503050406030204" pitchFamily="18" charset="0"/>
                  </a:rPr>
                  <a:t> asintotica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e                                          è una stima asintotica di x</a:t>
                </a:r>
              </a:p>
              <a:p>
                <a:pPr marL="0" indent="0">
                  <a:buNone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792F19-C8A3-4BB9-BDCF-5E84DFEED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346229"/>
                <a:ext cx="8915400" cy="6010183"/>
              </a:xfrm>
              <a:blipFill>
                <a:blip r:embed="rId2"/>
                <a:stretch>
                  <a:fillRect l="-479" t="-811" b="-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09048EE-CC3C-4E3C-9998-0D286B8C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88" y="869984"/>
            <a:ext cx="4191363" cy="381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050ACDA-CBB0-44FA-BF52-B759E78E88B8}"/>
                  </a:ext>
                </a:extLst>
              </p:cNvPr>
              <p:cNvSpPr txBox="1"/>
              <p:nvPr/>
            </p:nvSpPr>
            <p:spPr>
              <a:xfrm>
                <a:off x="9428085" y="854474"/>
                <a:ext cx="1087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c</a:t>
                </a:r>
                <a:r>
                  <a:rPr lang="it-IT" sz="1400" b="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050ACDA-CBB0-44FA-BF52-B759E78E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85" y="854474"/>
                <a:ext cx="1087605" cy="307777"/>
              </a:xfrm>
              <a:prstGeom prst="rect">
                <a:avLst/>
              </a:prstGeom>
              <a:blipFill>
                <a:blip r:embed="rId4"/>
                <a:stretch>
                  <a:fillRect l="-1685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D6ECC655-189C-4819-A193-2C80A8064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57" y="1991727"/>
            <a:ext cx="5662151" cy="365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1ED2277-C885-4E83-81D6-50D7491D5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3" y="2988858"/>
            <a:ext cx="3505504" cy="396274"/>
          </a:xfrm>
          <a:prstGeom prst="rect">
            <a:avLst/>
          </a:prstGeom>
        </p:spPr>
      </p:pic>
      <p:pic>
        <p:nvPicPr>
          <p:cNvPr id="12" name="Immagine 1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A0C4367-3DD5-4C08-8CDC-2D47C78B6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95" y="4070603"/>
            <a:ext cx="2530059" cy="53344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E415056-4175-4FDB-8DD2-02825E3B0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13" y="5584121"/>
            <a:ext cx="1242168" cy="34293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97F8306-609A-4A17-9FB2-9C112EC06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93" y="5960138"/>
            <a:ext cx="224809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3C179-686A-4E64-A222-69234F5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990"/>
          </a:xfrm>
        </p:spPr>
        <p:txBody>
          <a:bodyPr/>
          <a:lstStyle/>
          <a:p>
            <a:r>
              <a:rPr lang="it-IT" dirty="0"/>
              <a:t>Calcoli DELTA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165391-746F-4F34-87A4-B57EE185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59" y="1834479"/>
            <a:ext cx="8981253" cy="4399411"/>
          </a:xfrm>
        </p:spPr>
      </p:pic>
    </p:spTree>
    <p:extLst>
      <p:ext uri="{BB962C8B-B14F-4D97-AF65-F5344CB8AC3E}">
        <p14:creationId xmlns:p14="http://schemas.microsoft.com/office/powerpoint/2010/main" val="168907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76FCD-B01A-4FBC-8AAD-8A8B6ED1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791"/>
          </a:xfrm>
        </p:spPr>
        <p:txBody>
          <a:bodyPr/>
          <a:lstStyle/>
          <a:p>
            <a:r>
              <a:rPr lang="it-IT" dirty="0"/>
              <a:t>Simulazioni con y(t) = sin(t)</a:t>
            </a:r>
          </a:p>
        </p:txBody>
      </p:sp>
      <p:pic>
        <p:nvPicPr>
          <p:cNvPr id="5" name="Segnaposto contenuto 4" descr="Immagine che contiene testo, elettronico, screenshot, schermo&#10;&#10;Descrizione generata automaticamente">
            <a:extLst>
              <a:ext uri="{FF2B5EF4-FFF2-40B4-BE49-F238E27FC236}">
                <a16:creationId xmlns:a16="http://schemas.microsoft.com/office/drawing/2014/main" id="{B0B39430-46E4-4BD7-A7A6-A9696585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2348"/>
          <a:stretch/>
        </p:blipFill>
        <p:spPr>
          <a:xfrm>
            <a:off x="0" y="2533650"/>
            <a:ext cx="6096000" cy="3933826"/>
          </a:xfrm>
        </p:spPr>
      </p:pic>
      <p:pic>
        <p:nvPicPr>
          <p:cNvPr id="7" name="Immagine 6" descr="Immagine che contiene testo, monitor, computer, interni&#10;&#10;Descrizione generata automaticamente">
            <a:extLst>
              <a:ext uri="{FF2B5EF4-FFF2-40B4-BE49-F238E27FC236}">
                <a16:creationId xmlns:a16="http://schemas.microsoft.com/office/drawing/2014/main" id="{684E6703-B53E-46DB-A0D2-D971CAF2DC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 b="2348"/>
          <a:stretch/>
        </p:blipFill>
        <p:spPr>
          <a:xfrm>
            <a:off x="6165052" y="2533650"/>
            <a:ext cx="6026948" cy="39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76FCD-B01A-4FBC-8AAD-8A8B6ED1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791"/>
          </a:xfrm>
        </p:spPr>
        <p:txBody>
          <a:bodyPr/>
          <a:lstStyle/>
          <a:p>
            <a:r>
              <a:rPr lang="it-IT" dirty="0"/>
              <a:t>Simulazioni con y(t) = sin(100t)</a:t>
            </a:r>
          </a:p>
        </p:txBody>
      </p:sp>
      <p:pic>
        <p:nvPicPr>
          <p:cNvPr id="4" name="Immagine 3" descr="Immagine che contiene testo, schermo, nero, elettronico&#10;&#10;Descrizione generata automaticamente">
            <a:extLst>
              <a:ext uri="{FF2B5EF4-FFF2-40B4-BE49-F238E27FC236}">
                <a16:creationId xmlns:a16="http://schemas.microsoft.com/office/drawing/2014/main" id="{DCDE1886-05E3-4E7D-9C30-18BB07AC57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1" b="3747"/>
          <a:stretch/>
        </p:blipFill>
        <p:spPr>
          <a:xfrm>
            <a:off x="6200775" y="2533650"/>
            <a:ext cx="5991225" cy="3933826"/>
          </a:xfrm>
          <a:prstGeom prst="rect">
            <a:avLst/>
          </a:prstGeom>
        </p:spPr>
      </p:pic>
      <p:pic>
        <p:nvPicPr>
          <p:cNvPr id="10" name="Immagine 9" descr="Immagine che contiene testo, elettronico, screenshot, computer&#10;&#10;Descrizione generata automaticamente">
            <a:extLst>
              <a:ext uri="{FF2B5EF4-FFF2-40B4-BE49-F238E27FC236}">
                <a16:creationId xmlns:a16="http://schemas.microsoft.com/office/drawing/2014/main" id="{7F3CF9F4-02BD-4406-BF7C-A96D11139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6" b="4452"/>
          <a:stretch/>
        </p:blipFill>
        <p:spPr>
          <a:xfrm>
            <a:off x="0" y="2533649"/>
            <a:ext cx="5991226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76FCD-B01A-4FBC-8AAD-8A8B6ED1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791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Simulazioni con y(t) = sin(t) e disturbo su y </a:t>
            </a:r>
          </a:p>
        </p:txBody>
      </p:sp>
      <p:pic>
        <p:nvPicPr>
          <p:cNvPr id="4" name="Immagine 3" descr="Immagine che contiene testo, monitor, interni&#10;&#10;Descrizione generata automaticamente">
            <a:extLst>
              <a:ext uri="{FF2B5EF4-FFF2-40B4-BE49-F238E27FC236}">
                <a16:creationId xmlns:a16="http://schemas.microsoft.com/office/drawing/2014/main" id="{3CE96E1B-F67E-454D-9BF5-04415EF2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6" b="2208"/>
          <a:stretch/>
        </p:blipFill>
        <p:spPr>
          <a:xfrm>
            <a:off x="6285390" y="2533651"/>
            <a:ext cx="5906610" cy="3933826"/>
          </a:xfrm>
          <a:prstGeom prst="rect">
            <a:avLst/>
          </a:prstGeom>
        </p:spPr>
      </p:pic>
      <p:pic>
        <p:nvPicPr>
          <p:cNvPr id="10" name="Immagine 9" descr="Immagine che contiene testo, monitor, elettronico, interni&#10;&#10;Descrizione generata automaticamente">
            <a:extLst>
              <a:ext uri="{FF2B5EF4-FFF2-40B4-BE49-F238E27FC236}">
                <a16:creationId xmlns:a16="http://schemas.microsoft.com/office/drawing/2014/main" id="{9413F737-178A-40EC-852D-262D2D966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2" b="1860"/>
          <a:stretch/>
        </p:blipFill>
        <p:spPr>
          <a:xfrm>
            <a:off x="0" y="2533651"/>
            <a:ext cx="5906610" cy="39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76FCD-B01A-4FBC-8AAD-8A8B6ED1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1" y="624110"/>
            <a:ext cx="9225642" cy="1124791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Simulazioni con y(t) = sin(100t) e disturbo su y </a:t>
            </a:r>
          </a:p>
        </p:txBody>
      </p:sp>
      <p:pic>
        <p:nvPicPr>
          <p:cNvPr id="5" name="Immagine 4" descr="Immagine che contiene testo, elettronico, screenshot, schermo&#10;&#10;Descrizione generata automaticamente">
            <a:extLst>
              <a:ext uri="{FF2B5EF4-FFF2-40B4-BE49-F238E27FC236}">
                <a16:creationId xmlns:a16="http://schemas.microsoft.com/office/drawing/2014/main" id="{C006F8BC-B4F4-4D26-A2FA-AF798E9B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1889489"/>
            <a:ext cx="7407728" cy="41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BBC2E3-34A5-4A68-AB2A-C7CB8C37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F4A05-5494-4B08-8C47-ED7DF3C6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Dalle simulazioni si nota la convergenza delle stime per basse frequenze, mentre si nota che l’algoritmo soffre le alte frequenze e la convergenza è molto lenta.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La presenza del disturbo rallenta leggermente la convergenza delle stime</a:t>
            </a:r>
          </a:p>
        </p:txBody>
      </p:sp>
    </p:spTree>
    <p:extLst>
      <p:ext uri="{BB962C8B-B14F-4D97-AF65-F5344CB8AC3E}">
        <p14:creationId xmlns:p14="http://schemas.microsoft.com/office/powerpoint/2010/main" val="357478524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0</TotalTime>
  <Words>233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Filo</vt:lpstr>
      <vt:lpstr>Assignment 3</vt:lpstr>
      <vt:lpstr>Presentazione standard di PowerPoint</vt:lpstr>
      <vt:lpstr>Presentazione standard di PowerPoint</vt:lpstr>
      <vt:lpstr>Calcoli DELTA</vt:lpstr>
      <vt:lpstr>Simulazioni con y(t) = sin(t)</vt:lpstr>
      <vt:lpstr>Simulazioni con y(t) = sin(100t)</vt:lpstr>
      <vt:lpstr>Simulazioni con y(t) = sin(t) e disturbo su y </vt:lpstr>
      <vt:lpstr>Simulazioni con y(t) = sin(100t) e disturbo su y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simone sinceri</dc:creator>
  <cp:lastModifiedBy>simone sinceri</cp:lastModifiedBy>
  <cp:revision>5</cp:revision>
  <dcterms:created xsi:type="dcterms:W3CDTF">2021-10-06T09:48:07Z</dcterms:created>
  <dcterms:modified xsi:type="dcterms:W3CDTF">2021-10-06T10:50:27Z</dcterms:modified>
</cp:coreProperties>
</file>