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rio famoso" initials="vf" lastIdx="1" clrIdx="0">
    <p:extLst>
      <p:ext uri="{19B8F6BF-5375-455C-9EA6-DF929625EA0E}">
        <p15:presenceInfo xmlns:p15="http://schemas.microsoft.com/office/powerpoint/2012/main" userId="valerio famos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9C884-3BDE-440E-A403-9BD553F43EC8}" type="datetimeFigureOut">
              <a:rPr lang="it-IT" smtClean="0"/>
              <a:t>09/10/2021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CB4DE-73F9-4798-A48F-224953F10E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87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1E12D1-7153-4E9C-ACDF-CE0920A31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Assignment</a:t>
            </a:r>
            <a:r>
              <a:rPr lang="it-IT" dirty="0"/>
              <a:t> 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278C97-7136-4EA0-B62A-CE35C7A6E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MRAC in the </a:t>
            </a:r>
            <a:r>
              <a:rPr lang="it-IT" sz="2400" dirty="0" err="1"/>
              <a:t>classical</a:t>
            </a:r>
            <a:r>
              <a:rPr lang="it-IT" sz="2400" dirty="0"/>
              <a:t> and I&amp;I </a:t>
            </a:r>
            <a:r>
              <a:rPr lang="it-IT" sz="2400" dirty="0" err="1"/>
              <a:t>approach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9605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F70CF53E-9064-4072-9386-82142F37EF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35775" y="429097"/>
                <a:ext cx="8911687" cy="1280890"/>
              </a:xfrm>
            </p:spPr>
            <p:txBody>
              <a:bodyPr/>
              <a:lstStyle/>
              <a:p>
                <a:r>
                  <a:rPr lang="it-IT" sz="3600" dirty="0"/>
                  <a:t>Simulazioni per approccio I&amp;I con diverse </a:t>
                </a:r>
                <a14:m>
                  <m:oMath xmlns:m="http://schemas.openxmlformats.org/officeDocument/2006/math">
                    <m:r>
                      <a:rPr lang="it-IT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dirty="0"/>
                  <a:t> e «a» tempo variante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F70CF53E-9064-4072-9386-82142F37E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5775" y="429097"/>
                <a:ext cx="8911687" cy="1280890"/>
              </a:xfrm>
              <a:blipFill>
                <a:blip r:embed="rId2"/>
                <a:stretch>
                  <a:fillRect l="-2120" t="-7109" b="-104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CDA9375-AEDF-41F7-B1BD-AFEE6058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414588"/>
            <a:ext cx="6096000" cy="425449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842E365-33F8-48F9-91E0-9BC44A523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14587"/>
            <a:ext cx="6096000" cy="4254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6B9CD0D-C2C1-497A-8ACE-463122CFD6B7}"/>
                  </a:ext>
                </a:extLst>
              </p:cNvPr>
              <p:cNvSpPr txBox="1"/>
              <p:nvPr/>
            </p:nvSpPr>
            <p:spPr>
              <a:xfrm>
                <a:off x="1516856" y="1929390"/>
                <a:ext cx="2900363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/>
                  <a:t>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6B9CD0D-C2C1-497A-8ACE-463122CF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856" y="1929390"/>
                <a:ext cx="2900363" cy="485197"/>
              </a:xfrm>
              <a:prstGeom prst="rect">
                <a:avLst/>
              </a:prstGeom>
              <a:blipFill>
                <a:blip r:embed="rId5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A6A693-336B-4132-8AD8-0B718EA81D5D}"/>
                  </a:ext>
                </a:extLst>
              </p:cNvPr>
              <p:cNvSpPr txBox="1"/>
              <p:nvPr/>
            </p:nvSpPr>
            <p:spPr>
              <a:xfrm>
                <a:off x="7612856" y="1868055"/>
                <a:ext cx="3062288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/>
                  <a:t>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DA6A693-336B-4132-8AD8-0B718EA81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856" y="1868055"/>
                <a:ext cx="3062288" cy="482376"/>
              </a:xfrm>
              <a:prstGeom prst="rect">
                <a:avLst/>
              </a:prstGeom>
              <a:blipFill>
                <a:blip r:embed="rId6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549AB-576F-4ED1-BB86-5D29C919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9EBF472-D7E6-4E53-AF5F-E30AC98BA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Dai grafici si può notare che, esaurito il transitorio, il comportamento del modello coincide con quello del modello, perciò la prerogativa dell’MRAC è soddisfatta</a:t>
                </a:r>
              </a:p>
              <a:p>
                <a:r>
                  <a:rPr lang="it-IT" dirty="0"/>
                  <a:t>Nel caso con disturbo, la convergenza è leggermente approssimata (è presente un piccolo errore)</a:t>
                </a:r>
              </a:p>
              <a:p>
                <a:r>
                  <a:rPr lang="it-IT" dirty="0"/>
                  <a:t>Nel caso con a tempo-variante, il comportamento del sistema a ciclo chiuso è migliore in generale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it-IT" b="0" dirty="0"/>
              </a:p>
              <a:p>
                <a:r>
                  <a:rPr lang="it-IT" dirty="0"/>
                  <a:t>Nel caso con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+10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it-IT" dirty="0"/>
                  <a:t>) il comportamento migliore è con I&amp;I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9EBF472-D7E6-4E53-AF5F-E30AC98BA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57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CEA7CE-DDE6-4526-8D9B-0FFFF9518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115" y="2133600"/>
            <a:ext cx="7229595" cy="3778250"/>
          </a:xfrm>
        </p:spPr>
      </p:pic>
    </p:spTree>
    <p:extLst>
      <p:ext uri="{BB962C8B-B14F-4D97-AF65-F5344CB8AC3E}">
        <p14:creationId xmlns:p14="http://schemas.microsoft.com/office/powerpoint/2010/main" val="25364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1B8BC6-0D02-46B9-AEB0-707FD9C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Classic MRAC </a:t>
            </a:r>
            <a:r>
              <a:rPr lang="it-IT" dirty="0" err="1"/>
              <a:t>approach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79EB875-B26B-4BDA-AA10-7499CB609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402" y="6005269"/>
            <a:ext cx="1585097" cy="45724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A2D199F-2572-4688-A6AE-80987F3D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23" y="4784581"/>
            <a:ext cx="1379340" cy="32006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CC215A1-E3CA-4334-B635-AE1CB6E67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945" y="4110804"/>
            <a:ext cx="777307" cy="32006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40D128A-D112-4616-BD51-850A4709C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629" y="2664145"/>
            <a:ext cx="800169" cy="304826"/>
          </a:xfrm>
          <a:prstGeom prst="rect">
            <a:avLst/>
          </a:prstGeom>
        </p:spPr>
      </p:pic>
      <p:pic>
        <p:nvPicPr>
          <p:cNvPr id="13" name="Immagine 12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2578E04D-1399-4759-9112-DCBB09C85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951" y="3029533"/>
            <a:ext cx="3139712" cy="84589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4143025-BAE9-4369-A26D-1A1343AC83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450" y="1942688"/>
            <a:ext cx="1143099" cy="24386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44DE5C4-FA29-48DB-8E6F-09D6BCD7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749" y="1602343"/>
            <a:ext cx="1112616" cy="26672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05E0350-AB03-465C-99F3-C38D5F89A23A}"/>
              </a:ext>
            </a:extLst>
          </p:cNvPr>
          <p:cNvSpPr txBox="1"/>
          <p:nvPr/>
        </p:nvSpPr>
        <p:spPr>
          <a:xfrm>
            <a:off x="1078450" y="1535668"/>
            <a:ext cx="393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L’obiettivo è far sì che il sistema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19CDAF7-60D6-427F-BAB7-23789BD5A414}"/>
              </a:ext>
            </a:extLst>
          </p:cNvPr>
          <p:cNvSpPr txBox="1"/>
          <p:nvPr/>
        </p:nvSpPr>
        <p:spPr>
          <a:xfrm>
            <a:off x="5812365" y="1535668"/>
            <a:ext cx="561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comporti asintoticamente come il riferimento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C324BCB6-1305-4347-BFAB-6355E09C26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825" y="2488870"/>
            <a:ext cx="2019475" cy="32768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87E6B1D-D2FA-48B7-BE7B-0F16376FA0F2}"/>
              </a:ext>
            </a:extLst>
          </p:cNvPr>
          <p:cNvSpPr txBox="1"/>
          <p:nvPr/>
        </p:nvSpPr>
        <p:spPr>
          <a:xfrm>
            <a:off x="3095592" y="2351388"/>
            <a:ext cx="885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è il controllore, non implementabile, che ci permetterebbe di raggiungere l’</a:t>
            </a:r>
            <a:r>
              <a:rPr lang="it-IT" dirty="0" err="1"/>
              <a:t>biettivo</a:t>
            </a:r>
            <a:r>
              <a:rPr lang="it-IT" dirty="0"/>
              <a:t>, perciò sostituiamo k con una sua stima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E7DECFF-1235-4EF0-B0F5-DCDF0D48B13E}"/>
              </a:ext>
            </a:extLst>
          </p:cNvPr>
          <p:cNvSpPr txBox="1"/>
          <p:nvPr/>
        </p:nvSpPr>
        <p:spPr>
          <a:xfrm>
            <a:off x="1024825" y="3129315"/>
            <a:ext cx="762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Effettuando delle manipolazioni sulla dinamica e passando in notazione di funzione di trasferimento, si perviene al modello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A71DE75-2FDA-4BA8-A8C5-C47AAA8F660F}"/>
              </a:ext>
            </a:extLst>
          </p:cNvPr>
          <p:cNvSpPr txBox="1"/>
          <p:nvPr/>
        </p:nvSpPr>
        <p:spPr>
          <a:xfrm>
            <a:off x="1024825" y="4088403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quale, selezionando 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49EF4210-DD92-4333-AB2B-7905538C7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2888" y="4165082"/>
            <a:ext cx="807790" cy="205758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7F7C1B9-164B-4DED-A755-AB2AE8B18594}"/>
              </a:ext>
            </a:extLst>
          </p:cNvPr>
          <p:cNvSpPr txBox="1"/>
          <p:nvPr/>
        </p:nvSpPr>
        <p:spPr>
          <a:xfrm>
            <a:off x="4656389" y="408329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 garantisce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1013C84-B123-496F-8E5D-D2A30BAACF42}"/>
                  </a:ext>
                </a:extLst>
              </p:cNvPr>
              <p:cNvSpPr txBox="1"/>
              <p:nvPr/>
            </p:nvSpPr>
            <p:spPr>
              <a:xfrm>
                <a:off x="7349698" y="4115445"/>
                <a:ext cx="735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1013C84-B123-496F-8E5D-D2A30BAAC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98" y="4115445"/>
                <a:ext cx="735008" cy="276999"/>
              </a:xfrm>
              <a:prstGeom prst="rect">
                <a:avLst/>
              </a:prstGeom>
              <a:blipFill>
                <a:blip r:embed="rId11"/>
                <a:stretch>
                  <a:fillRect l="-5833" r="-666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339013-0C4D-4891-85E6-9C85243FAFC0}"/>
              </a:ext>
            </a:extLst>
          </p:cNvPr>
          <p:cNvSpPr txBox="1"/>
          <p:nvPr/>
        </p:nvSpPr>
        <p:spPr>
          <a:xfrm>
            <a:off x="1058170" y="4759949"/>
            <a:ext cx="56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perciò possiamo definire l’errore di stima come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45F876C-47A3-40CC-ACE1-8B1C610E370B}"/>
              </a:ext>
            </a:extLst>
          </p:cNvPr>
          <p:cNvSpPr txBox="1"/>
          <p:nvPr/>
        </p:nvSpPr>
        <p:spPr>
          <a:xfrm>
            <a:off x="1024825" y="5458358"/>
            <a:ext cx="323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cui dinamica è data da 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BA51062E-297F-4454-83AE-53DA06644F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17601" y="5463938"/>
            <a:ext cx="1585097" cy="358171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DD739EC-378A-4701-A50B-582A92BC0B72}"/>
              </a:ext>
            </a:extLst>
          </p:cNvPr>
          <p:cNvSpPr txBox="1"/>
          <p:nvPr/>
        </p:nvSpPr>
        <p:spPr>
          <a:xfrm>
            <a:off x="1078450" y="5910724"/>
            <a:ext cx="663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 che comporta, grazie al teorema della passività, la legge di aggiornamento per la stima di k</a:t>
            </a:r>
          </a:p>
        </p:txBody>
      </p:sp>
    </p:spTree>
    <p:extLst>
      <p:ext uri="{BB962C8B-B14F-4D97-AF65-F5344CB8AC3E}">
        <p14:creationId xmlns:p14="http://schemas.microsoft.com/office/powerpoint/2010/main" val="186309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3BDE1-4706-46DD-B788-38BB855C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I&amp;I </a:t>
            </a:r>
            <a:r>
              <a:rPr lang="it-IT" dirty="0" err="1"/>
              <a:t>approach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F91459D-7440-4BEC-BAF4-54A7A8F58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666" b="5877"/>
          <a:stretch/>
        </p:blipFill>
        <p:spPr>
          <a:xfrm>
            <a:off x="2858340" y="4406352"/>
            <a:ext cx="3238781" cy="578109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7BF495F-D6F0-4A8E-A67C-76E230DB4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306"/>
          <a:stretch/>
        </p:blipFill>
        <p:spPr>
          <a:xfrm>
            <a:off x="3342252" y="3782385"/>
            <a:ext cx="3795089" cy="62692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9159EE-572B-4791-BA58-991E293786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679662" y="3404705"/>
            <a:ext cx="2057578" cy="579170"/>
          </a:xfrm>
          <a:prstGeom prst="rect">
            <a:avLst/>
          </a:prstGeom>
        </p:spPr>
      </p:pic>
      <p:pic>
        <p:nvPicPr>
          <p:cNvPr id="11" name="Immagine 10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B7705984-9DCF-4A52-A827-3860C865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036" y="2925373"/>
            <a:ext cx="1539373" cy="499737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037201-5714-425E-812B-31389C378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676" y="2919950"/>
            <a:ext cx="1082134" cy="51058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946EE6E-F176-4CB2-9DC0-1300403A1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925" y="2123588"/>
            <a:ext cx="7544454" cy="7468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4C0C7B3-319E-4071-9905-C442326665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605" b="14863"/>
          <a:stretch/>
        </p:blipFill>
        <p:spPr>
          <a:xfrm>
            <a:off x="10384535" y="1709691"/>
            <a:ext cx="1737511" cy="54474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64B672C6-F775-410F-B275-C3467D2136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7731" y="1976811"/>
            <a:ext cx="1524132" cy="19813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74FBCB1-803A-40B4-9247-2E541DFC0FB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5971"/>
          <a:stretch/>
        </p:blipFill>
        <p:spPr>
          <a:xfrm>
            <a:off x="9970494" y="1490967"/>
            <a:ext cx="1493649" cy="23130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4BB5C9E-67BF-4D5C-B358-08BDA1D41B76}"/>
              </a:ext>
            </a:extLst>
          </p:cNvPr>
          <p:cNvSpPr txBox="1"/>
          <p:nvPr/>
        </p:nvSpPr>
        <p:spPr>
          <a:xfrm>
            <a:off x="1156069" y="1436761"/>
            <a:ext cx="956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L’obiettivo è il medesimo del caso precedente, e il controllore ideale sarebbe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2BAEA9A-E13F-4A2E-8D2D-60A3ABBB4B1D}"/>
              </a:ext>
            </a:extLst>
          </p:cNvPr>
          <p:cNvSpPr txBox="1"/>
          <p:nvPr/>
        </p:nvSpPr>
        <p:spPr>
          <a:xfrm>
            <a:off x="1156069" y="1874202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 al suo posto prendiamo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15B3771-B4E0-4B7B-8AA5-A87224ADCB81}"/>
              </a:ext>
            </a:extLst>
          </p:cNvPr>
          <p:cNvSpPr txBox="1"/>
          <p:nvPr/>
        </p:nvSpPr>
        <p:spPr>
          <a:xfrm>
            <a:off x="6083402" y="1874202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 definiamo come variabile di errore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28FE225-CA0B-4CB8-897D-565BBB634A23}"/>
              </a:ext>
            </a:extLst>
          </p:cNvPr>
          <p:cNvSpPr txBox="1"/>
          <p:nvPr/>
        </p:nvSpPr>
        <p:spPr>
          <a:xfrm>
            <a:off x="1156069" y="2311643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 implica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C7A5C80-662D-446E-8E84-996DD079D56B}"/>
              </a:ext>
            </a:extLst>
          </p:cNvPr>
          <p:cNvSpPr txBox="1"/>
          <p:nvPr/>
        </p:nvSpPr>
        <p:spPr>
          <a:xfrm>
            <a:off x="1156069" y="2990576"/>
            <a:ext cx="40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Ora appare ragionevole la scelta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8B60FC2-22CA-4070-88A9-5F5186ABBC0E}"/>
              </a:ext>
            </a:extLst>
          </p:cNvPr>
          <p:cNvSpPr txBox="1"/>
          <p:nvPr/>
        </p:nvSpPr>
        <p:spPr>
          <a:xfrm>
            <a:off x="6365152" y="2994725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così da risultare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C04A784-C0E4-431E-A53F-423FFB0CC283}"/>
              </a:ext>
            </a:extLst>
          </p:cNvPr>
          <p:cNvSpPr txBox="1"/>
          <p:nvPr/>
        </p:nvSpPr>
        <p:spPr>
          <a:xfrm>
            <a:off x="1156069" y="3506704"/>
            <a:ext cx="355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Dal momento che vorremmo 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9006992-39F5-4EFB-8226-69F0187A9F4D}"/>
              </a:ext>
            </a:extLst>
          </p:cNvPr>
          <p:cNvSpPr txBox="1"/>
          <p:nvPr/>
        </p:nvSpPr>
        <p:spPr>
          <a:xfrm>
            <a:off x="1156069" y="4022832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possiamo scegliere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BBF6120-0B04-4C50-AAE2-4E4987019927}"/>
              </a:ext>
            </a:extLst>
          </p:cNvPr>
          <p:cNvSpPr txBox="1"/>
          <p:nvPr/>
        </p:nvSpPr>
        <p:spPr>
          <a:xfrm>
            <a:off x="1156069" y="4538960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così da avere</a:t>
            </a:r>
          </a:p>
        </p:txBody>
      </p:sp>
    </p:spTree>
    <p:extLst>
      <p:ext uri="{BB962C8B-B14F-4D97-AF65-F5344CB8AC3E}">
        <p14:creationId xmlns:p14="http://schemas.microsoft.com/office/powerpoint/2010/main" val="265505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F7DF3-D6E9-4ED9-97B1-91D24EA5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7599"/>
          </a:xfrm>
        </p:spPr>
        <p:txBody>
          <a:bodyPr/>
          <a:lstStyle/>
          <a:p>
            <a:r>
              <a:rPr lang="it-IT" dirty="0"/>
              <a:t>Simulazioni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0B5A301-01F3-49C9-B295-966100E10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325950"/>
            <a:ext cx="6096000" cy="43225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5ADE92-BF0C-40E3-A3F1-40F93AAA4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5947"/>
            <a:ext cx="6096000" cy="432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1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F0CE1E6C-874A-4E70-932F-6A2EF0468D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it-IT" dirty="0"/>
                  <a:t>Simulazioni con disturbo su x</a:t>
                </a:r>
                <a:br>
                  <a:rPr lang="it-IT" dirty="0"/>
                </a:br>
                <a:r>
                  <a:rPr lang="it-IT" dirty="0"/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=0,1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))</a:t>
                </a:r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F0CE1E6C-874A-4E70-932F-6A2EF0468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10" t="-6161" b="-5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04D3688-0D4D-4000-8A1C-4B817999F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352583"/>
            <a:ext cx="6096000" cy="429586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F13C1DF-77E4-471A-A923-F270DB3DA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52583"/>
            <a:ext cx="6096000" cy="42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08A527AA-DEE5-43A1-970A-BC7078F4E5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it-IT" dirty="0"/>
                  <a:t>Simulazioni con parametro «a» tempo variante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⁡(10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08A527AA-DEE5-43A1-970A-BC7078F4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10" t="-6161" b="-5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40B7B09-CF08-489F-85D3-942198625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314575"/>
            <a:ext cx="6095999" cy="4271963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5E909CC-DC9B-4BFF-B8F0-5BCA72C9A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314575"/>
            <a:ext cx="6096001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6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08A527AA-DEE5-43A1-970A-BC7078F4E5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it-IT" dirty="0"/>
                  <a:t>Simulazioni con parametro «a» tempo variante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+10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it-IT" dirty="0"/>
                  <a:t>))</a:t>
                </a:r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08A527AA-DEE5-43A1-970A-BC7078F4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10" t="-6161" b="-52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E7B41D3-3106-4C82-9A04-B63C4CD8B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257425"/>
            <a:ext cx="6096000" cy="4368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AE494E-4232-42D9-817A-4DC5AFF92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7425"/>
            <a:ext cx="6096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9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C612BEA-313A-46C5-991D-2B9AEFDE5A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89199" y="181198"/>
                <a:ext cx="8911687" cy="150472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it-IT" sz="3200" dirty="0"/>
                  <a:t>Simulazioni per approccio I&amp;I con </a:t>
                </a:r>
                <a:br>
                  <a:rPr lang="it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C612BEA-313A-46C5-991D-2B9AEFDE5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89199" y="181198"/>
                <a:ext cx="8911687" cy="1504727"/>
              </a:xfrm>
              <a:blipFill>
                <a:blip r:embed="rId2"/>
                <a:stretch>
                  <a:fillRect l="-1710" t="-5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659A5BB-5339-4BCD-A1BD-234D0A0AE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2055257"/>
            <a:ext cx="6096000" cy="454085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8725927-6909-42F7-9E4E-E8ECB31D5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55257"/>
            <a:ext cx="6096000" cy="454085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08D666-5EA4-4444-81BB-AE07CF1737A1}"/>
              </a:ext>
            </a:extLst>
          </p:cNvPr>
          <p:cNvSpPr txBox="1"/>
          <p:nvPr/>
        </p:nvSpPr>
        <p:spPr>
          <a:xfrm>
            <a:off x="8658284" y="168592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 disturbo su x</a:t>
            </a:r>
          </a:p>
        </p:txBody>
      </p:sp>
    </p:spTree>
    <p:extLst>
      <p:ext uri="{BB962C8B-B14F-4D97-AF65-F5344CB8AC3E}">
        <p14:creationId xmlns:p14="http://schemas.microsoft.com/office/powerpoint/2010/main" val="1941448034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145</TotalTime>
  <Words>361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Wingdings 3</vt:lpstr>
      <vt:lpstr>Filo</vt:lpstr>
      <vt:lpstr>Assignment 4</vt:lpstr>
      <vt:lpstr>Presentazione standard di PowerPoint</vt:lpstr>
      <vt:lpstr>Classic MRAC approach</vt:lpstr>
      <vt:lpstr>I&amp;I approach</vt:lpstr>
      <vt:lpstr>Simulazioni</vt:lpstr>
      <vt:lpstr>Simulazioni con disturbo su x (d(t)=0,1sin⁡(t/5)))</vt:lpstr>
      <vt:lpstr>Simulazioni con parametro «a» tempo variante (a=1+1/10 sin⁡(10t))</vt:lpstr>
      <vt:lpstr>Simulazioni con parametro «a» tempo variante (a=1+10sin⁡(t/10))</vt:lpstr>
      <vt:lpstr>Simulazioni per approccio I&amp;I con  β(x)=x^2/2   e  β(x)=1/2 log⁡(1+x^2)</vt:lpstr>
      <vt:lpstr>Simulazioni per approccio I&amp;I con diverse β(x) e «a» tempo variante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valerio famoso</dc:creator>
  <cp:lastModifiedBy>valerio famoso</cp:lastModifiedBy>
  <cp:revision>3</cp:revision>
  <dcterms:created xsi:type="dcterms:W3CDTF">2021-10-08T13:26:30Z</dcterms:created>
  <dcterms:modified xsi:type="dcterms:W3CDTF">2021-10-09T15:54:10Z</dcterms:modified>
</cp:coreProperties>
</file>